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6.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56" r:id="rId5"/>
    <p:sldMasterId id="2147484177" r:id="rId6"/>
    <p:sldMasterId id="2147484193" r:id="rId7"/>
    <p:sldMasterId id="2147484211" r:id="rId8"/>
    <p:sldMasterId id="2147484245" r:id="rId9"/>
    <p:sldMasterId id="2147484273" r:id="rId10"/>
  </p:sldMasterIdLst>
  <p:notesMasterIdLst>
    <p:notesMasterId r:id="rId58"/>
  </p:notesMasterIdLst>
  <p:handoutMasterIdLst>
    <p:handoutMasterId r:id="rId59"/>
  </p:handoutMasterIdLst>
  <p:sldIdLst>
    <p:sldId id="327" r:id="rId11"/>
    <p:sldId id="331" r:id="rId12"/>
    <p:sldId id="362" r:id="rId13"/>
    <p:sldId id="363" r:id="rId14"/>
    <p:sldId id="332" r:id="rId15"/>
    <p:sldId id="294" r:id="rId16"/>
    <p:sldId id="295" r:id="rId17"/>
    <p:sldId id="326" r:id="rId18"/>
    <p:sldId id="333" r:id="rId19"/>
    <p:sldId id="334" r:id="rId20"/>
    <p:sldId id="299" r:id="rId21"/>
    <p:sldId id="349" r:id="rId22"/>
    <p:sldId id="301" r:id="rId23"/>
    <p:sldId id="302" r:id="rId24"/>
    <p:sldId id="303" r:id="rId25"/>
    <p:sldId id="304" r:id="rId26"/>
    <p:sldId id="305" r:id="rId27"/>
    <p:sldId id="306" r:id="rId28"/>
    <p:sldId id="307" r:id="rId29"/>
    <p:sldId id="348" r:id="rId30"/>
    <p:sldId id="343" r:id="rId31"/>
    <p:sldId id="344" r:id="rId32"/>
    <p:sldId id="345" r:id="rId33"/>
    <p:sldId id="312" r:id="rId34"/>
    <p:sldId id="313" r:id="rId35"/>
    <p:sldId id="350" r:id="rId36"/>
    <p:sldId id="351" r:id="rId37"/>
    <p:sldId id="347" r:id="rId38"/>
    <p:sldId id="257" r:id="rId39"/>
    <p:sldId id="258" r:id="rId40"/>
    <p:sldId id="259" r:id="rId41"/>
    <p:sldId id="260" r:id="rId42"/>
    <p:sldId id="261" r:id="rId43"/>
    <p:sldId id="262" r:id="rId44"/>
    <p:sldId id="263" r:id="rId45"/>
    <p:sldId id="264" r:id="rId46"/>
    <p:sldId id="265" r:id="rId47"/>
    <p:sldId id="335" r:id="rId48"/>
    <p:sldId id="338" r:id="rId49"/>
    <p:sldId id="281" r:id="rId50"/>
    <p:sldId id="282" r:id="rId51"/>
    <p:sldId id="340" r:id="rId52"/>
    <p:sldId id="285" r:id="rId53"/>
    <p:sldId id="367" r:id="rId54"/>
    <p:sldId id="365" r:id="rId55"/>
    <p:sldId id="366" r:id="rId56"/>
    <p:sldId id="341" r:id="rId57"/>
  </p:sldIdLst>
  <p:sldSz cx="12436475" cy="6994525"/>
  <p:notesSz cx="6858000" cy="9144000"/>
  <p:defaultTextStyle>
    <a:defPPr>
      <a:defRPr lang="en-US"/>
    </a:defPPr>
    <a:lvl1pPr marL="0" algn="l" defTabSz="932651" rtl="0" eaLnBrk="1" latinLnBrk="0" hangingPunct="1">
      <a:defRPr sz="1836" kern="1200">
        <a:solidFill>
          <a:schemeClr val="tx1"/>
        </a:solidFill>
        <a:latin typeface="+mn-lt"/>
        <a:ea typeface="+mn-ea"/>
        <a:cs typeface="+mn-cs"/>
      </a:defRPr>
    </a:lvl1pPr>
    <a:lvl2pPr marL="466325" algn="l" defTabSz="932651" rtl="0" eaLnBrk="1" latinLnBrk="0" hangingPunct="1">
      <a:defRPr sz="1836" kern="1200">
        <a:solidFill>
          <a:schemeClr val="tx1"/>
        </a:solidFill>
        <a:latin typeface="+mn-lt"/>
        <a:ea typeface="+mn-ea"/>
        <a:cs typeface="+mn-cs"/>
      </a:defRPr>
    </a:lvl2pPr>
    <a:lvl3pPr marL="932651" algn="l" defTabSz="932651" rtl="0" eaLnBrk="1" latinLnBrk="0" hangingPunct="1">
      <a:defRPr sz="1836" kern="1200">
        <a:solidFill>
          <a:schemeClr val="tx1"/>
        </a:solidFill>
        <a:latin typeface="+mn-lt"/>
        <a:ea typeface="+mn-ea"/>
        <a:cs typeface="+mn-cs"/>
      </a:defRPr>
    </a:lvl3pPr>
    <a:lvl4pPr marL="1398976" algn="l" defTabSz="932651" rtl="0" eaLnBrk="1" latinLnBrk="0" hangingPunct="1">
      <a:defRPr sz="1836" kern="1200">
        <a:solidFill>
          <a:schemeClr val="tx1"/>
        </a:solidFill>
        <a:latin typeface="+mn-lt"/>
        <a:ea typeface="+mn-ea"/>
        <a:cs typeface="+mn-cs"/>
      </a:defRPr>
    </a:lvl4pPr>
    <a:lvl5pPr marL="1865301" algn="l" defTabSz="932651" rtl="0" eaLnBrk="1" latinLnBrk="0" hangingPunct="1">
      <a:defRPr sz="1836" kern="1200">
        <a:solidFill>
          <a:schemeClr val="tx1"/>
        </a:solidFill>
        <a:latin typeface="+mn-lt"/>
        <a:ea typeface="+mn-ea"/>
        <a:cs typeface="+mn-cs"/>
      </a:defRPr>
    </a:lvl5pPr>
    <a:lvl6pPr marL="2331627" algn="l" defTabSz="932651" rtl="0" eaLnBrk="1" latinLnBrk="0" hangingPunct="1">
      <a:defRPr sz="1836" kern="1200">
        <a:solidFill>
          <a:schemeClr val="tx1"/>
        </a:solidFill>
        <a:latin typeface="+mn-lt"/>
        <a:ea typeface="+mn-ea"/>
        <a:cs typeface="+mn-cs"/>
      </a:defRPr>
    </a:lvl6pPr>
    <a:lvl7pPr marL="2797952" algn="l" defTabSz="932651" rtl="0" eaLnBrk="1" latinLnBrk="0" hangingPunct="1">
      <a:defRPr sz="1836" kern="1200">
        <a:solidFill>
          <a:schemeClr val="tx1"/>
        </a:solidFill>
        <a:latin typeface="+mn-lt"/>
        <a:ea typeface="+mn-ea"/>
        <a:cs typeface="+mn-cs"/>
      </a:defRPr>
    </a:lvl7pPr>
    <a:lvl8pPr marL="3264277" algn="l" defTabSz="932651" rtl="0" eaLnBrk="1" latinLnBrk="0" hangingPunct="1">
      <a:defRPr sz="1836" kern="1200">
        <a:solidFill>
          <a:schemeClr val="tx1"/>
        </a:solidFill>
        <a:latin typeface="+mn-lt"/>
        <a:ea typeface="+mn-ea"/>
        <a:cs typeface="+mn-cs"/>
      </a:defRPr>
    </a:lvl8pPr>
    <a:lvl9pPr marL="3730604" algn="l" defTabSz="932651" rtl="0" eaLnBrk="1" latinLnBrk="0" hangingPunct="1">
      <a:defRPr sz="1836"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2D2"/>
    <a:srgbClr val="A0A0A0"/>
    <a:srgbClr val="68217A"/>
    <a:srgbClr val="EB3C00"/>
    <a:srgbClr val="0072C6"/>
    <a:srgbClr val="2D82FF"/>
    <a:srgbClr val="0088EE"/>
    <a:srgbClr val="0042AC"/>
    <a:srgbClr val="969696"/>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391" autoAdjust="0"/>
    <p:restoredTop sz="95501" autoAdjust="0"/>
  </p:normalViewPr>
  <p:slideViewPr>
    <p:cSldViewPr snapToGrid="0">
      <p:cViewPr varScale="1">
        <p:scale>
          <a:sx n="86" d="100"/>
          <a:sy n="86" d="100"/>
        </p:scale>
        <p:origin x="114" y="186"/>
      </p:cViewPr>
      <p:guideLst/>
    </p:cSldViewPr>
  </p:slideViewPr>
  <p:outlineViewPr>
    <p:cViewPr>
      <p:scale>
        <a:sx n="33" d="100"/>
        <a:sy n="33" d="100"/>
      </p:scale>
      <p:origin x="0" y="-22661"/>
    </p:cViewPr>
  </p:outlineViewPr>
  <p:notesTextViewPr>
    <p:cViewPr>
      <p:scale>
        <a:sx n="3" d="2"/>
        <a:sy n="3" d="2"/>
      </p:scale>
      <p:origin x="0" y="0"/>
    </p:cViewPr>
  </p:notesTextViewPr>
  <p:sorterViewPr>
    <p:cViewPr varScale="1">
      <p:scale>
        <a:sx n="1" d="1"/>
        <a:sy n="1" d="1"/>
      </p:scale>
      <p:origin x="0" y="10416"/>
    </p:cViewPr>
  </p:sorterViewPr>
  <p:notesViewPr>
    <p:cSldViewPr snapToGrid="0" showGuides="1">
      <p:cViewPr varScale="1">
        <p:scale>
          <a:sx n="70" d="100"/>
          <a:sy n="70" d="100"/>
        </p:scale>
        <p:origin x="2760"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61"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11/21/2014</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11/21/2014</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651" rtl="0" eaLnBrk="1" latinLnBrk="0" hangingPunct="1">
      <a:lnSpc>
        <a:spcPct val="90000"/>
      </a:lnSpc>
      <a:spcAft>
        <a:spcPts val="340"/>
      </a:spcAft>
      <a:defRPr sz="918" kern="1200">
        <a:solidFill>
          <a:schemeClr val="tx1"/>
        </a:solidFill>
        <a:latin typeface="Segoe UI Light" pitchFamily="34" charset="0"/>
        <a:ea typeface="+mn-ea"/>
        <a:cs typeface="+mn-cs"/>
      </a:defRPr>
    </a:lvl1pPr>
    <a:lvl2pPr marL="217240" indent="-107945"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2pPr>
    <a:lvl3pPr marL="334632" indent="-117391"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3pPr>
    <a:lvl4pPr marL="492502" indent="-149774"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4pPr>
    <a:lvl5pPr marL="627435" indent="-117391"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5pPr>
    <a:lvl6pPr marL="2331627" algn="l" defTabSz="932651" rtl="0" eaLnBrk="1" latinLnBrk="0" hangingPunct="1">
      <a:defRPr sz="1224" kern="1200">
        <a:solidFill>
          <a:schemeClr val="tx1"/>
        </a:solidFill>
        <a:latin typeface="+mn-lt"/>
        <a:ea typeface="+mn-ea"/>
        <a:cs typeface="+mn-cs"/>
      </a:defRPr>
    </a:lvl6pPr>
    <a:lvl7pPr marL="2797952" algn="l" defTabSz="932651" rtl="0" eaLnBrk="1" latinLnBrk="0" hangingPunct="1">
      <a:defRPr sz="1224" kern="1200">
        <a:solidFill>
          <a:schemeClr val="tx1"/>
        </a:solidFill>
        <a:latin typeface="+mn-lt"/>
        <a:ea typeface="+mn-ea"/>
        <a:cs typeface="+mn-cs"/>
      </a:defRPr>
    </a:lvl7pPr>
    <a:lvl8pPr marL="3264277" algn="l" defTabSz="932651" rtl="0" eaLnBrk="1" latinLnBrk="0" hangingPunct="1">
      <a:defRPr sz="1224" kern="1200">
        <a:solidFill>
          <a:schemeClr val="tx1"/>
        </a:solidFill>
        <a:latin typeface="+mn-lt"/>
        <a:ea typeface="+mn-ea"/>
        <a:cs typeface="+mn-cs"/>
      </a:defRPr>
    </a:lvl8pPr>
    <a:lvl9pPr marL="3730604" algn="l" defTabSz="932651"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082802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Consider an</a:t>
            </a:r>
            <a:r>
              <a:rPr lang="en-US" baseline="0" dirty="0" smtClean="0"/>
              <a:t> app installed in the </a:t>
            </a:r>
            <a:r>
              <a:rPr lang="en-US" baseline="0" dirty="0" err="1" smtClean="0"/>
              <a:t>SPWeb</a:t>
            </a:r>
            <a:r>
              <a:rPr lang="en-US" baseline="0" dirty="0" smtClean="0"/>
              <a:t> </a:t>
            </a:r>
            <a:r>
              <a:rPr lang="en-US" b="1" baseline="0" dirty="0" smtClean="0"/>
              <a:t>http://intranet.contoso.com</a:t>
            </a:r>
          </a:p>
          <a:p>
            <a:pPr marL="171450" indent="-171450" algn="l">
              <a:buFont typeface="Arial" pitchFamily="34" charset="0"/>
              <a:buChar char="•"/>
            </a:pPr>
            <a:r>
              <a:rPr lang="en-US" baseline="0" dirty="0" smtClean="0"/>
              <a:t>The app URL will be (for example): </a:t>
            </a:r>
            <a:r>
              <a:rPr lang="en-US" b="1" baseline="0" dirty="0" smtClean="0"/>
              <a:t>http://app-bf473b5225nn0f.apps.contoso.com/SharePointAppTitle</a:t>
            </a:r>
          </a:p>
          <a:p>
            <a:pPr marL="171450" indent="-171450" algn="l">
              <a:buFont typeface="Arial" pitchFamily="34" charset="0"/>
              <a:buChar char="•"/>
            </a:pPr>
            <a:endParaRPr lang="en-US" b="1" baseline="0" dirty="0" smtClean="0"/>
          </a:p>
          <a:p>
            <a:pPr marL="0" indent="0" algn="l">
              <a:buFont typeface="Arial" pitchFamily="34" charset="0"/>
              <a:buNone/>
            </a:pPr>
            <a:r>
              <a:rPr lang="en-US" b="0" baseline="0" dirty="0" smtClean="0"/>
              <a:t>Dissecting the App URL (use </a:t>
            </a:r>
            <a:r>
              <a:rPr lang="en-US" b="1" baseline="0" dirty="0" smtClean="0"/>
              <a:t>http://fabrikam-APPUID.SharePoint.com/APPNAME</a:t>
            </a:r>
            <a:r>
              <a:rPr lang="en-US" b="0" baseline="0" dirty="0" smtClean="0"/>
              <a:t> in the following explanation):</a:t>
            </a:r>
          </a:p>
          <a:p>
            <a:pPr marL="171450" indent="-171450" algn="l">
              <a:buFont typeface="Arial" pitchFamily="34" charset="0"/>
              <a:buChar char="•"/>
            </a:pPr>
            <a:r>
              <a:rPr lang="en-US" b="1" baseline="0" dirty="0" smtClean="0"/>
              <a:t>APPUID:</a:t>
            </a:r>
            <a:r>
              <a:rPr lang="en-US" b="0" baseline="0" dirty="0" smtClean="0"/>
              <a:t> A unique 14 character identifier that is given to each app installation in that particular customer / tenancy. This makes the domain unique for each app.</a:t>
            </a:r>
          </a:p>
          <a:p>
            <a:pPr marL="171450" indent="-171450" algn="l">
              <a:buFont typeface="Arial" pitchFamily="34" charset="0"/>
              <a:buChar char="•"/>
            </a:pPr>
            <a:r>
              <a:rPr lang="en-US" b="1" baseline="0" dirty="0" smtClean="0"/>
              <a:t>APPNAME:</a:t>
            </a:r>
            <a:r>
              <a:rPr lang="en-US" b="0" baseline="0" dirty="0" smtClean="0"/>
              <a:t> The name of the </a:t>
            </a:r>
            <a:r>
              <a:rPr lang="en-US" b="0" baseline="0" dirty="0" err="1" smtClean="0"/>
              <a:t>SPWeb</a:t>
            </a:r>
            <a:r>
              <a:rPr lang="en-US" b="0" baseline="0" dirty="0" smtClean="0"/>
              <a:t> folder under which the app is installed. Currently this is a GUID and is automatically generated.</a:t>
            </a:r>
          </a:p>
          <a:p>
            <a:pPr marL="171450" indent="-171450" algn="l">
              <a:buFont typeface="Arial" pitchFamily="34" charset="0"/>
              <a:buChar char="•"/>
            </a:pPr>
            <a:endParaRPr lang="en-US" b="0" baseline="0" dirty="0" smtClean="0"/>
          </a:p>
          <a:p>
            <a:pPr marL="0" indent="0" algn="l">
              <a:buFont typeface="Arial" pitchFamily="34" charset="0"/>
              <a:buNone/>
            </a:pPr>
            <a:r>
              <a:rPr lang="en-US" b="1" baseline="0" dirty="0" smtClean="0"/>
              <a:t>On-Premises Deployment:</a:t>
            </a:r>
          </a:p>
          <a:p>
            <a:pPr marL="171450" indent="-171450" algn="l">
              <a:buFont typeface="Arial" pitchFamily="34" charset="0"/>
              <a:buChar char="•"/>
            </a:pPr>
            <a:r>
              <a:rPr lang="en-US" b="0" baseline="0" dirty="0" smtClean="0"/>
              <a:t>In the case of an on-premise deployment, everything in the domain </a:t>
            </a:r>
            <a:r>
              <a:rPr lang="en-US" b="0" i="1" baseline="0" dirty="0" smtClean="0"/>
              <a:t>except </a:t>
            </a:r>
            <a:r>
              <a:rPr lang="en-US" b="1" baseline="0" dirty="0" smtClean="0"/>
              <a:t>APPUID</a:t>
            </a:r>
            <a:r>
              <a:rPr lang="en-US" b="0" baseline="0" dirty="0" smtClean="0"/>
              <a:t> is configurable by the administrator; administrators can specify </a:t>
            </a:r>
            <a:r>
              <a:rPr lang="en-US" b="1" i="1" baseline="0" dirty="0" smtClean="0"/>
              <a:t>tenant  </a:t>
            </a:r>
            <a:r>
              <a:rPr lang="en-US" b="0" baseline="0" dirty="0" smtClean="0"/>
              <a:t>&amp; </a:t>
            </a:r>
            <a:r>
              <a:rPr lang="en-US" b="1" i="1" baseline="0" dirty="0" smtClean="0"/>
              <a:t>domain.com </a:t>
            </a:r>
            <a:r>
              <a:rPr lang="en-US" b="0" baseline="0" dirty="0" smtClean="0"/>
              <a:t>in the above scenario. This is set once while preparing the farm to support apps.</a:t>
            </a:r>
          </a:p>
          <a:p>
            <a:pPr marL="171450" indent="-171450" algn="l">
              <a:buFont typeface="Arial" pitchFamily="34" charset="0"/>
              <a:buChar char="•"/>
            </a:pPr>
            <a:r>
              <a:rPr lang="en-US" b="0" baseline="0" dirty="0" smtClean="0"/>
              <a:t>Developers have control over the </a:t>
            </a:r>
            <a:r>
              <a:rPr lang="en-US" b="1" baseline="0" dirty="0" smtClean="0"/>
              <a:t>APPNAME </a:t>
            </a:r>
            <a:r>
              <a:rPr lang="en-US" b="0" baseline="0" dirty="0" smtClean="0"/>
              <a:t>within the </a:t>
            </a:r>
            <a:r>
              <a:rPr lang="en-US" b="0" baseline="0" dirty="0" err="1" smtClean="0"/>
              <a:t>AppManifest</a:t>
            </a:r>
            <a:r>
              <a:rPr lang="en-US" b="0" baseline="0" dirty="0" smtClean="0"/>
              <a:t> file of the app package.</a:t>
            </a:r>
          </a:p>
          <a:p>
            <a:pPr marL="171450" indent="-171450" algn="l">
              <a:buFont typeface="Arial" pitchFamily="34" charset="0"/>
              <a:buChar char="•"/>
            </a:pPr>
            <a:r>
              <a:rPr lang="en-US" b="0" baseline="0" dirty="0" smtClean="0"/>
              <a:t>Apps should be used with SSL when deployed to production. </a:t>
            </a:r>
          </a:p>
          <a:p>
            <a:pPr marL="171450" indent="-171450" algn="l">
              <a:buFont typeface="Arial" pitchFamily="34" charset="0"/>
              <a:buChar char="•"/>
            </a:pPr>
            <a:endParaRPr lang="en-US" b="0" baseline="0" dirty="0" smtClean="0"/>
          </a:p>
          <a:p>
            <a:pPr marL="0" indent="0" algn="l">
              <a:buFont typeface="Arial" pitchFamily="34" charset="0"/>
              <a:buNone/>
            </a:pPr>
            <a:r>
              <a:rPr lang="en-US" b="1" baseline="0" dirty="0" smtClean="0"/>
              <a:t>Hosted / Office 365 Deployment:</a:t>
            </a:r>
          </a:p>
          <a:p>
            <a:pPr marL="171450" indent="-171450" algn="l">
              <a:buFont typeface="Arial" pitchFamily="34" charset="0"/>
              <a:buChar char="•"/>
            </a:pPr>
            <a:r>
              <a:rPr lang="en-US" b="0" baseline="0" dirty="0" smtClean="0"/>
              <a:t>In the case of a hosted deployment, the customer name (or tenant name) is determined when they create their account with Office 365 and it is not changed after that. The root domain (</a:t>
            </a:r>
            <a:r>
              <a:rPr lang="en-US" b="0" i="1" baseline="0" dirty="0" smtClean="0"/>
              <a:t>domain.com in the above scenario</a:t>
            </a:r>
            <a:r>
              <a:rPr lang="en-US" b="0" baseline="0" dirty="0" smtClean="0"/>
              <a:t>) is always SharePoint.com.</a:t>
            </a:r>
          </a:p>
          <a:p>
            <a:pPr marL="171450" indent="-171450" algn="l">
              <a:buFont typeface="Arial" pitchFamily="34" charset="0"/>
              <a:buChar char="•"/>
            </a:pPr>
            <a:endParaRPr lang="en-US" b="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18</a:t>
            </a:fld>
            <a:endParaRPr lang="en-US"/>
          </a:p>
        </p:txBody>
      </p:sp>
    </p:spTree>
    <p:extLst>
      <p:ext uri="{BB962C8B-B14F-4D97-AF65-F5344CB8AC3E}">
        <p14:creationId xmlns:p14="http://schemas.microsoft.com/office/powerpoint/2010/main" val="3265716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fld id="{EAA10789-70E3-4245-A64F-1B201C9ACE30}" type="slidenum">
              <a:rPr lang="en-US" smtClean="0"/>
              <a:t>19</a:t>
            </a:fld>
            <a:endParaRPr lang="en-US"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srgbClr val="000000"/>
                </a:solidFill>
                <a:latin typeface="Arial"/>
              </a:rPr>
              <a:t>20488A</a:t>
            </a:r>
            <a:endParaRPr lang="en-US" sz="1200" b="1" dirty="0">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336699"/>
                </a:solidFill>
                <a:latin typeface="Arial"/>
              </a:rPr>
              <a:t>08: Introducing Apps for SharePoint</a:t>
            </a:r>
            <a:endParaRPr lang="en-US" sz="1200" b="1" dirty="0">
              <a:solidFill>
                <a:srgbClr val="336699"/>
              </a:solidFill>
              <a:latin typeface="Arial"/>
            </a:endParaRPr>
          </a:p>
        </p:txBody>
      </p:sp>
    </p:spTree>
    <p:extLst>
      <p:ext uri="{BB962C8B-B14F-4D97-AF65-F5344CB8AC3E}">
        <p14:creationId xmlns:p14="http://schemas.microsoft.com/office/powerpoint/2010/main" val="4217189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4158D9CF-52ED-4C2B-9870-3BEFB23E0EBC}" type="datetime1">
              <a:rPr lang="en-US" smtClean="0"/>
              <a:t>11/21/2014</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pPr/>
              <a:t>20</a:t>
            </a:fld>
            <a:endParaRPr lang="en-US" dirty="0"/>
          </a:p>
        </p:txBody>
      </p:sp>
      <p:sp>
        <p:nvSpPr>
          <p:cNvPr id="7" name="Footer Placeholder 6"/>
          <p:cNvSpPr>
            <a:spLocks noGrp="1"/>
          </p:cNvSpPr>
          <p:nvPr>
            <p:ph type="ftr" sz="quarter" idx="12"/>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47266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Another consideration</a:t>
            </a:r>
            <a:r>
              <a:rPr lang="en-US" baseline="0" dirty="0" smtClean="0"/>
              <a:t> when building apps involves the scope of the app. Will the app be scoped to a SharePoint site (or a web) as a document library is, or will it be tenant scoped. Tenant scoped means that the app may contain data for multiple tenants (customers) and partition each experience per customer.</a:t>
            </a:r>
          </a:p>
          <a:p>
            <a:endParaRPr lang="en-US" baseline="0" dirty="0" smtClean="0"/>
          </a:p>
          <a:p>
            <a:r>
              <a:rPr lang="en-US" baseline="0" dirty="0" smtClean="0"/>
              <a:t>Tenant scoped apps can not reside in SharePoint… these types of apps can only be implemented as cloud apps.</a:t>
            </a:r>
            <a:endParaRPr lang="en-US" dirty="0"/>
          </a:p>
        </p:txBody>
      </p:sp>
    </p:spTree>
    <p:extLst>
      <p:ext uri="{BB962C8B-B14F-4D97-AF65-F5344CB8AC3E}">
        <p14:creationId xmlns:p14="http://schemas.microsoft.com/office/powerpoint/2010/main" val="13359094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fld id="{EAA10789-70E3-4245-A64F-1B201C9ACE30}" type="slidenum">
              <a:rPr lang="en-US" smtClean="0"/>
              <a:t>24</a:t>
            </a:fld>
            <a:endParaRPr lang="en-US"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srgbClr val="000000"/>
                </a:solidFill>
                <a:latin typeface="Arial"/>
              </a:rPr>
              <a:t>20488A</a:t>
            </a:r>
            <a:endParaRPr lang="en-US" sz="1200" b="1" dirty="0">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336699"/>
                </a:solidFill>
                <a:latin typeface="Arial"/>
              </a:rPr>
              <a:t>08: Introducing Apps for SharePoint</a:t>
            </a:r>
            <a:endParaRPr lang="en-US" sz="1200" b="1" dirty="0">
              <a:solidFill>
                <a:srgbClr val="336699"/>
              </a:solidFill>
              <a:latin typeface="Arial"/>
            </a:endParaRPr>
          </a:p>
        </p:txBody>
      </p:sp>
    </p:spTree>
    <p:extLst>
      <p:ext uri="{BB962C8B-B14F-4D97-AF65-F5344CB8AC3E}">
        <p14:creationId xmlns:p14="http://schemas.microsoft.com/office/powerpoint/2010/main" val="37893756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fld id="{EAA10789-70E3-4245-A64F-1B201C9ACE30}" type="slidenum">
              <a:rPr lang="en-US" smtClean="0"/>
              <a:t>25</a:t>
            </a:fld>
            <a:endParaRPr lang="en-US"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srgbClr val="000000"/>
                </a:solidFill>
                <a:latin typeface="Arial"/>
              </a:rPr>
              <a:t>20488A</a:t>
            </a:r>
            <a:endParaRPr lang="en-US" sz="1200" b="1" dirty="0">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336699"/>
                </a:solidFill>
                <a:latin typeface="Arial"/>
              </a:rPr>
              <a:t>08: Introducing Apps for SharePoint</a:t>
            </a:r>
            <a:endParaRPr lang="en-US" sz="1200" b="1" dirty="0">
              <a:solidFill>
                <a:srgbClr val="336699"/>
              </a:solidFill>
              <a:latin typeface="Arial"/>
            </a:endParaRPr>
          </a:p>
        </p:txBody>
      </p:sp>
    </p:spTree>
    <p:extLst>
      <p:ext uri="{BB962C8B-B14F-4D97-AF65-F5344CB8AC3E}">
        <p14:creationId xmlns:p14="http://schemas.microsoft.com/office/powerpoint/2010/main" val="39401516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61911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dirty="0" smtClean="0"/>
              <a:t>An app uses permission requests to specify the permissions that it needs</a:t>
            </a:r>
          </a:p>
          <a:p>
            <a:r>
              <a:rPr lang="en-US" sz="2400" dirty="0" smtClean="0"/>
              <a:t>The requests specify both the rights and scope which are needed</a:t>
            </a:r>
          </a:p>
          <a:p>
            <a:r>
              <a:rPr lang="en-US" sz="2400" dirty="0" smtClean="0"/>
              <a:t>Scopes indicate where in the SharePoint hierarchy a permission request applies. SharePoint  supports four different content scopes:</a:t>
            </a:r>
          </a:p>
          <a:p>
            <a:pPr lvl="1"/>
            <a:r>
              <a:rPr lang="en-US" sz="1800" b="1" dirty="0" err="1" smtClean="0"/>
              <a:t>SPSite</a:t>
            </a:r>
            <a:r>
              <a:rPr lang="en-US" sz="1800" dirty="0" smtClean="0"/>
              <a:t>—site collection</a:t>
            </a:r>
          </a:p>
          <a:p>
            <a:pPr lvl="1"/>
            <a:r>
              <a:rPr lang="en-US" sz="1800" b="1" dirty="0" err="1" smtClean="0"/>
              <a:t>SPWeb</a:t>
            </a:r>
            <a:r>
              <a:rPr lang="en-US" sz="1800" dirty="0" smtClean="0"/>
              <a:t>—website</a:t>
            </a:r>
          </a:p>
          <a:p>
            <a:pPr lvl="1"/>
            <a:r>
              <a:rPr lang="en-US" sz="1800" b="1" dirty="0" err="1" smtClean="0"/>
              <a:t>SPList</a:t>
            </a:r>
            <a:r>
              <a:rPr lang="en-US" sz="1800" dirty="0" smtClean="0"/>
              <a:t>—list</a:t>
            </a:r>
          </a:p>
          <a:p>
            <a:pPr lvl="1"/>
            <a:r>
              <a:rPr lang="en-US" sz="1800" b="1" dirty="0" smtClean="0"/>
              <a:t>Tenancy</a:t>
            </a:r>
            <a:r>
              <a:rPr lang="en-US" sz="1800" dirty="0" smtClean="0"/>
              <a:t>—the tenancy scope is at http://&lt;sharepointserver&gt;/&lt;content&gt;/&lt;tenant&gt;/</a:t>
            </a:r>
          </a:p>
          <a:p>
            <a:r>
              <a:rPr lang="en-US" sz="2000" dirty="0" smtClean="0"/>
              <a:t>There are also scopes for things like performing search queries, accessing taxonomy data, user profiles, etc.</a:t>
            </a:r>
          </a:p>
          <a:p>
            <a:endParaRPr lang="en-US" dirty="0"/>
          </a:p>
        </p:txBody>
      </p:sp>
    </p:spTree>
    <p:extLst>
      <p:ext uri="{BB962C8B-B14F-4D97-AF65-F5344CB8AC3E}">
        <p14:creationId xmlns:p14="http://schemas.microsoft.com/office/powerpoint/2010/main" val="3444927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000" dirty="0" smtClean="0"/>
              <a:t>Permission rights indicate what an app is permitted to do within a scope. SharePoint supports four rights levels for content (there are others for things like search, term store, etc.):</a:t>
            </a:r>
          </a:p>
          <a:p>
            <a:pPr lvl="1"/>
            <a:r>
              <a:rPr lang="en-US" sz="1800" dirty="0" smtClean="0"/>
              <a:t>Read-Only</a:t>
            </a:r>
          </a:p>
          <a:p>
            <a:pPr lvl="1"/>
            <a:r>
              <a:rPr lang="en-US" sz="1800" dirty="0" smtClean="0"/>
              <a:t>Write</a:t>
            </a:r>
          </a:p>
          <a:p>
            <a:pPr lvl="1"/>
            <a:r>
              <a:rPr lang="en-US" sz="1800" dirty="0" smtClean="0"/>
              <a:t>Manage</a:t>
            </a:r>
          </a:p>
          <a:p>
            <a:pPr lvl="1"/>
            <a:r>
              <a:rPr lang="en-US" sz="1800" dirty="0" smtClean="0"/>
              <a:t>Full Control</a:t>
            </a:r>
          </a:p>
          <a:p>
            <a:r>
              <a:rPr lang="en-US" sz="2000" dirty="0" smtClean="0"/>
              <a:t>Unlike SharePoint user roles, these rights levels are not customizable</a:t>
            </a:r>
          </a:p>
          <a:p>
            <a:r>
              <a:rPr lang="en-US" sz="2000" dirty="0" smtClean="0"/>
              <a:t>If an app is granted permission to a scope, the permission applies to all children of the scope</a:t>
            </a:r>
          </a:p>
          <a:p>
            <a:pPr lvl="1"/>
            <a:r>
              <a:rPr lang="en-US" sz="1800" dirty="0" smtClean="0"/>
              <a:t>If an app is granted perms to an </a:t>
            </a:r>
            <a:r>
              <a:rPr lang="en-US" sz="1800" b="1" dirty="0" err="1" smtClean="0"/>
              <a:t>SPWeb</a:t>
            </a:r>
            <a:r>
              <a:rPr lang="en-US" sz="1800" dirty="0" smtClean="0"/>
              <a:t>, the app is also granted perms to each </a:t>
            </a:r>
            <a:r>
              <a:rPr lang="en-US" sz="1800" b="1" dirty="0" err="1" smtClean="0"/>
              <a:t>SPList</a:t>
            </a:r>
            <a:r>
              <a:rPr lang="en-US" sz="1800" dirty="0" smtClean="0"/>
              <a:t> in the </a:t>
            </a:r>
            <a:r>
              <a:rPr lang="en-US" sz="1800" b="1" dirty="0" err="1" smtClean="0"/>
              <a:t>SPWeb</a:t>
            </a:r>
            <a:r>
              <a:rPr lang="en-US" sz="1800" dirty="0" smtClean="0"/>
              <a:t>, and all </a:t>
            </a:r>
            <a:r>
              <a:rPr lang="en-US" sz="1800" b="1" dirty="0" err="1" smtClean="0"/>
              <a:t>SPListItems</a:t>
            </a:r>
            <a:r>
              <a:rPr lang="en-US" sz="1800" dirty="0" smtClean="0"/>
              <a:t> in each list, but </a:t>
            </a:r>
            <a:r>
              <a:rPr lang="en-US" sz="1800" b="1" dirty="0" smtClean="0"/>
              <a:t>NOT</a:t>
            </a:r>
            <a:r>
              <a:rPr lang="en-US" sz="1800" dirty="0" smtClean="0"/>
              <a:t> each </a:t>
            </a:r>
            <a:r>
              <a:rPr lang="en-US" sz="1800" dirty="0" err="1" smtClean="0"/>
              <a:t>subweb</a:t>
            </a:r>
            <a:endParaRPr lang="en-US" sz="1800" dirty="0" smtClean="0"/>
          </a:p>
        </p:txBody>
      </p:sp>
    </p:spTree>
    <p:extLst>
      <p:ext uri="{BB962C8B-B14F-4D97-AF65-F5344CB8AC3E}">
        <p14:creationId xmlns:p14="http://schemas.microsoft.com/office/powerpoint/2010/main" val="39052853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876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11/21/2014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9111023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1C6F813-9EDD-4800-B306-4C07E49BC8AC}" type="datetime1">
              <a:rPr lang="en-US" smtClean="0">
                <a:solidFill>
                  <a:prstClr val="black"/>
                </a:solidFill>
              </a:rPr>
              <a:pPr/>
              <a:t>11/21/2014</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22638248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SPC2012 - Developer</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B7A2A12-E0E2-4D2C-A6ED-C38FD9033759}" type="datetime1">
              <a:rPr lang="en-US" smtClean="0"/>
              <a:t>11/21/2014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6487859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1C6F813-9EDD-4800-B306-4C07E49BC8AC}" type="datetime1">
              <a:rPr lang="en-US" smtClean="0">
                <a:solidFill>
                  <a:prstClr val="black"/>
                </a:solidFill>
              </a:rPr>
              <a:pPr/>
              <a:t>11/21/2014</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22376400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SPC2012 - Developer</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31E4894-7650-4412-ACB8-29465F440D88}" type="datetime1">
              <a:rPr lang="en-US" smtClean="0"/>
              <a:t>11/21/2014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011006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1C6F813-9EDD-4800-B306-4C07E49BC8AC}" type="datetime1">
              <a:rPr lang="en-US" smtClean="0">
                <a:solidFill>
                  <a:prstClr val="black"/>
                </a:solidFill>
              </a:rPr>
              <a:pPr/>
              <a:t>11/21/2014</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18193393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SPC2012 - Developer</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3E92F52-F2C6-4745-BBDE-E5EE0DA70D4E}" type="datetime1">
              <a:rPr lang="en-US" smtClean="0"/>
              <a:t>11/21/2014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5910525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BC13BCB-57C4-454F-8C02-26BDCE1A7007}"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2671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11/21/2014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4209251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To</a:t>
            </a:r>
            <a:r>
              <a:rPr lang="en-US" baseline="0" dirty="0" smtClean="0"/>
              <a:t> address many of the challenges developers and site owners had in previous versions of SharePoint, Microsoft has introduced a new development option for SharePoint 2013: The SharePoint App Model.</a:t>
            </a:r>
          </a:p>
          <a:p>
            <a:endParaRPr lang="en-US" baseline="0" dirty="0" smtClean="0"/>
          </a:p>
          <a:p>
            <a:r>
              <a:rPr lang="en-US" baseline="0" dirty="0" smtClean="0"/>
              <a:t>In this new model apps do not necessary live within SharePoint. Instead the app’s business logic executes within the context of the client (browser) or externally from SharePoint. This external option could be another non-SharePoint Web server or a cloud server. Apps are also more secure in that when they need to access SharePoint resources such as lists and libraries they must be explicitly granted permissions to do so. This is implemented using OAuth. When an app is created, the developer specifies which permission the app needs in order to function. When the app is installed, the user installing the app is prompted to accept the permission requests the app needs (if they deny the permissions, the app is not installed). Once granted permissions, the apps can then talk to SharePoint using the Client Side Object Model (CSOM) or using some of the new OData services in SharePoint.</a:t>
            </a:r>
          </a:p>
          <a:p>
            <a:endParaRPr lang="en-US" baseline="0" dirty="0" smtClean="0"/>
          </a:p>
          <a:p>
            <a:r>
              <a:rPr lang="en-US" baseline="0" dirty="0" smtClean="0"/>
              <a:t>Developers can build apps and submit them to a marketplace making it easy for customers to acquire these applications.</a:t>
            </a:r>
            <a:endParaRPr lang="en-US" dirty="0"/>
          </a:p>
        </p:txBody>
      </p:sp>
    </p:spTree>
    <p:extLst>
      <p:ext uri="{BB962C8B-B14F-4D97-AF65-F5344CB8AC3E}">
        <p14:creationId xmlns:p14="http://schemas.microsoft.com/office/powerpoint/2010/main" val="428661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900" dirty="0" smtClean="0">
                <a:latin typeface="Segoe UI Light" pitchFamily="34" charset="0"/>
              </a:rPr>
              <a:t>It’s worth spending some time taking</a:t>
            </a:r>
            <a:r>
              <a:rPr lang="en-US" sz="900" baseline="0" dirty="0" smtClean="0">
                <a:latin typeface="Segoe UI Light" pitchFamily="34" charset="0"/>
              </a:rPr>
              <a:t> you through how we think about modern app development at Microsoft. We have a series of products and platforms like SharePoint and Office that provide a lot of great out-of-the box functionality to help us be productive. To get even more from these products we want to be able to bring information in from other places. Services and data sources like Dynamics, Bing or something that lives out on the web or in the cloud. </a:t>
            </a:r>
            <a:endParaRPr lang="en-US" sz="900" dirty="0" smtClean="0">
              <a:latin typeface="Segoe UI Light" pitchFamily="34" charset="0"/>
            </a:endParaRPr>
          </a:p>
          <a:p>
            <a:pPr lvl="0"/>
            <a:endParaRPr lang="en-US" sz="900" dirty="0" smtClean="0">
              <a:latin typeface="Segoe UI Light" pitchFamily="34" charset="0"/>
            </a:endParaRPr>
          </a:p>
          <a:p>
            <a:pPr lvl="0"/>
            <a:r>
              <a:rPr lang="en-US" sz="900" dirty="0" smtClean="0">
                <a:latin typeface="Segoe UI Light" pitchFamily="34" charset="0"/>
              </a:rPr>
              <a:t>With</a:t>
            </a:r>
            <a:r>
              <a:rPr lang="en-US" sz="900" baseline="0" dirty="0" smtClean="0">
                <a:latin typeface="Segoe UI Light" pitchFamily="34" charset="0"/>
              </a:rPr>
              <a:t> the latest version of SharePoint we’re making it easier to bring together </a:t>
            </a:r>
            <a:r>
              <a:rPr lang="en-US" sz="900" dirty="0" smtClean="0">
                <a:latin typeface="Segoe UI Light" pitchFamily="34" charset="0"/>
              </a:rPr>
              <a:t>rich web </a:t>
            </a:r>
            <a:r>
              <a:rPr lang="en-US" sz="900" dirty="0">
                <a:latin typeface="Segoe UI Light" pitchFamily="34" charset="0"/>
              </a:rPr>
              <a:t>services and data </a:t>
            </a:r>
            <a:r>
              <a:rPr lang="en-US" sz="900" dirty="0" smtClean="0">
                <a:latin typeface="Segoe UI Light" pitchFamily="34" charset="0"/>
              </a:rPr>
              <a:t>to create powerful new apps. </a:t>
            </a:r>
            <a:r>
              <a:rPr lang="en-US" sz="900" i="0" kern="1200" dirty="0" smtClean="0">
                <a:solidFill>
                  <a:schemeClr val="tx1"/>
                </a:solidFill>
                <a:effectLst/>
                <a:latin typeface="Segoe UI" panose="020B0502040204020203" pitchFamily="34" charset="0"/>
                <a:ea typeface="+mn-ea"/>
                <a:cs typeface="Segoe UI" panose="020B0502040204020203" pitchFamily="34" charset="0"/>
              </a:rPr>
              <a:t>Apps run outside of the SharePoint process, are hosted externally and can be exposed through REST API’s. </a:t>
            </a:r>
            <a:endParaRPr lang="en-US" sz="900" dirty="0">
              <a:latin typeface="Segoe UI Light" pitchFamily="34" charset="0"/>
            </a:endParaRPr>
          </a:p>
          <a:p>
            <a:pPr lvl="0"/>
            <a:endParaRPr lang="en-US" sz="900" dirty="0">
              <a:latin typeface="Segoe UI Light"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dirty="0" smtClean="0">
                <a:latin typeface="Segoe UI Light" pitchFamily="34" charset="0"/>
              </a:rPr>
              <a:t>Today</a:t>
            </a:r>
            <a:r>
              <a:rPr lang="en-US" sz="900" baseline="0" dirty="0" smtClean="0">
                <a:latin typeface="Segoe UI Light" pitchFamily="34" charset="0"/>
              </a:rPr>
              <a:t> there are more than 700,000 SharePoint application developers and with this release we’re providing them with a place to surface their apps through </a:t>
            </a:r>
            <a:r>
              <a:rPr lang="en-US" sz="1200" kern="1200" dirty="0" smtClean="0">
                <a:solidFill>
                  <a:schemeClr val="tx1"/>
                </a:solidFill>
                <a:effectLst/>
                <a:latin typeface="+mn-lt"/>
                <a:ea typeface="+mn-ea"/>
                <a:cs typeface="+mn-cs"/>
              </a:rPr>
              <a:t>an online marketplace of rich partner solutions and applications designed to work with SharePoint and Office.</a:t>
            </a:r>
          </a:p>
          <a:p>
            <a:endParaRPr lang="en-US" sz="900" dirty="0">
              <a:latin typeface="Segoe UI Light" pitchFamily="34" charset="0"/>
            </a:endParaRPr>
          </a:p>
          <a:p>
            <a:endParaRPr lang="en-US" dirty="0"/>
          </a:p>
        </p:txBody>
      </p:sp>
      <p:sp>
        <p:nvSpPr>
          <p:cNvPr id="4" name="Date Placeholder 3"/>
          <p:cNvSpPr>
            <a:spLocks noGrp="1"/>
          </p:cNvSpPr>
          <p:nvPr>
            <p:ph type="dt" idx="10"/>
          </p:nvPr>
        </p:nvSpPr>
        <p:spPr>
          <a:xfrm>
            <a:off x="3884613" y="0"/>
            <a:ext cx="2971800" cy="458788"/>
          </a:xfrm>
          <a:prstGeom prst="rect">
            <a:avLst/>
          </a:prstGeom>
        </p:spPr>
        <p:txBody>
          <a:bodyPr/>
          <a:lstStyle/>
          <a:p>
            <a:fld id="{50B62E8B-2324-4763-84FE-780C7BAFF7AA}" type="datetime1">
              <a:rPr lang="en-US" smtClean="0">
                <a:solidFill>
                  <a:prstClr val="black"/>
                </a:solidFill>
              </a:rPr>
              <a:pPr/>
              <a:t>11/21/2014</a:t>
            </a:fld>
            <a:endParaRPr lang="en-US">
              <a:solidFill>
                <a:prstClr val="black"/>
              </a:solidFill>
            </a:endParaRPr>
          </a:p>
        </p:txBody>
      </p:sp>
      <p:sp>
        <p:nvSpPr>
          <p:cNvPr id="5" name="Slide Number Placeholder 4"/>
          <p:cNvSpPr>
            <a:spLocks noGrp="1"/>
          </p:cNvSpPr>
          <p:nvPr>
            <p:ph type="sldNum" sz="quarter" idx="11"/>
          </p:nvPr>
        </p:nvSpPr>
        <p:spPr>
          <a:xfrm>
            <a:off x="3884613" y="8685213"/>
            <a:ext cx="2971800" cy="458787"/>
          </a:xfrm>
          <a:prstGeom prst="rect">
            <a:avLst/>
          </a:prstGeom>
        </p:spPr>
        <p:txBody>
          <a:bodyPr/>
          <a:lstStyle/>
          <a:p>
            <a:fld id="{B4008EB6-D09E-4580-8CD6-DDB14511944F}" type="slidenum">
              <a:rPr lang="en-US" smtClean="0">
                <a:solidFill>
                  <a:prstClr val="black"/>
                </a:solidFill>
              </a:rPr>
              <a:pPr/>
              <a:t>8</a:t>
            </a:fld>
            <a:endParaRPr lang="en-US" dirty="0">
              <a:solidFill>
                <a:prstClr val="black"/>
              </a:solidFill>
            </a:endParaRPr>
          </a:p>
        </p:txBody>
      </p:sp>
      <p:sp>
        <p:nvSpPr>
          <p:cNvPr id="6" name="Header Placeholder 5"/>
          <p:cNvSpPr>
            <a:spLocks noGrp="1"/>
          </p:cNvSpPr>
          <p:nvPr>
            <p:ph type="hdr" sz="quarter" idx="12"/>
          </p:nvPr>
        </p:nvSpPr>
        <p:spPr>
          <a:xfrm>
            <a:off x="0" y="0"/>
            <a:ext cx="2971800" cy="458788"/>
          </a:xfrm>
          <a:prstGeom prst="rect">
            <a:avLst/>
          </a:prstGeom>
        </p:spPr>
        <p:txBody>
          <a:bodyPr/>
          <a:lstStyle/>
          <a:p>
            <a:r>
              <a:rPr lang="en-US" smtClean="0">
                <a:solidFill>
                  <a:prstClr val="black"/>
                </a:solidFill>
              </a:rPr>
              <a:t>Microsoft SharePoint</a:t>
            </a:r>
            <a:endParaRPr lang="en-US" dirty="0">
              <a:solidFill>
                <a:prstClr val="black"/>
              </a:solidFill>
            </a:endParaRPr>
          </a:p>
        </p:txBody>
      </p:sp>
      <p:sp>
        <p:nvSpPr>
          <p:cNvPr id="7" name="Footer Placeholder 6"/>
          <p:cNvSpPr>
            <a:spLocks noGrp="1"/>
          </p:cNvSpPr>
          <p:nvPr>
            <p:ph type="ftr" sz="quarter" idx="13"/>
          </p:nvPr>
        </p:nvSpPr>
        <p:spPr>
          <a:xfrm>
            <a:off x="0" y="8685213"/>
            <a:ext cx="2971800" cy="458787"/>
          </a:xfrm>
          <a:prstGeom prst="rect">
            <a:avLst/>
          </a:prstGeom>
        </p:spPr>
        <p:txBody>
          <a:bodyPr/>
          <a:lstStyle/>
          <a:p>
            <a:pPr marL="236550" defTabSz="93292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550" defTabSz="93292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89653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a:p>
            <a:r>
              <a:rPr lang="en-US" dirty="0" smtClean="0"/>
              <a:t>The client-side pattern typically</a:t>
            </a:r>
            <a:r>
              <a:rPr lang="en-US" baseline="0" dirty="0" smtClean="0"/>
              <a:t> involves adding HTML pages, CSS files and JavaScript files to the app web. This makes it possible to </a:t>
            </a:r>
            <a:r>
              <a:rPr lang="en-US" dirty="0" smtClean="0"/>
              <a:t>add client-side code behind the pages of your app. You can also add quite a few other elements to the app web as well. Here is a short list of what you can add.</a:t>
            </a:r>
          </a:p>
          <a:p>
            <a:pPr marL="171450" indent="-171450">
              <a:buFont typeface="Arial" pitchFamily="34" charset="0"/>
              <a:buChar char="•"/>
            </a:pPr>
            <a:r>
              <a:rPr lang="en-US" dirty="0" smtClean="0"/>
              <a:t>Site columns</a:t>
            </a:r>
          </a:p>
          <a:p>
            <a:pPr marL="171450" indent="-171450">
              <a:buFont typeface="Arial" pitchFamily="34" charset="0"/>
              <a:buChar char="•"/>
            </a:pPr>
            <a:r>
              <a:rPr lang="en-US" dirty="0" smtClean="0"/>
              <a:t>Content types</a:t>
            </a:r>
          </a:p>
          <a:p>
            <a:pPr marL="171450" indent="-171450">
              <a:buFont typeface="Arial" pitchFamily="34" charset="0"/>
              <a:buChar char="•"/>
            </a:pPr>
            <a:r>
              <a:rPr lang="en-US" dirty="0" smtClean="0"/>
              <a:t>List definitions</a:t>
            </a:r>
          </a:p>
          <a:p>
            <a:pPr marL="171450" indent="-171450">
              <a:buFont typeface="Arial" pitchFamily="34" charset="0"/>
              <a:buChar char="•"/>
            </a:pPr>
            <a:r>
              <a:rPr lang="en-US" dirty="0" smtClean="0"/>
              <a:t>List instances</a:t>
            </a:r>
          </a:p>
          <a:p>
            <a:pPr marL="171450" indent="-171450">
              <a:buFont typeface="Arial" pitchFamily="34" charset="0"/>
              <a:buChar char="•"/>
            </a:pPr>
            <a:r>
              <a:rPr lang="en-US" dirty="0" smtClean="0"/>
              <a:t>Site Pages</a:t>
            </a:r>
          </a:p>
          <a:p>
            <a:pPr marL="171450" indent="-171450">
              <a:buFont typeface="Arial" pitchFamily="34" charset="0"/>
              <a:buChar char="•"/>
            </a:pPr>
            <a:r>
              <a:rPr lang="en-US" dirty="0" smtClean="0"/>
              <a:t>Web Part Pages</a:t>
            </a:r>
          </a:p>
          <a:p>
            <a:pPr marL="171450" indent="-171450">
              <a:buFont typeface="Arial" pitchFamily="34" charset="0"/>
              <a:buChar char="•"/>
            </a:pPr>
            <a:r>
              <a:rPr lang="en-US" dirty="0" smtClean="0"/>
              <a:t>Web Parts</a:t>
            </a:r>
          </a:p>
          <a:p>
            <a:pPr marL="171450" indent="-171450">
              <a:buFont typeface="Arial" pitchFamily="34" charset="0"/>
              <a:buChar char="•"/>
            </a:pPr>
            <a:r>
              <a:rPr lang="en-US" dirty="0" smtClean="0"/>
              <a:t>Custom Master Pages</a:t>
            </a:r>
          </a:p>
          <a:p>
            <a:pPr marL="171450" indent="-171450">
              <a:buFont typeface="Arial" pitchFamily="34" charset="0"/>
              <a:buChar char="•"/>
            </a:pPr>
            <a:endParaRPr lang="en-US" dirty="0" smtClean="0"/>
          </a:p>
        </p:txBody>
      </p:sp>
    </p:spTree>
    <p:extLst>
      <p:ext uri="{BB962C8B-B14F-4D97-AF65-F5344CB8AC3E}">
        <p14:creationId xmlns:p14="http://schemas.microsoft.com/office/powerpoint/2010/main" val="1423302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server-side pattern is great</a:t>
            </a:r>
            <a:r>
              <a:rPr lang="en-US" baseline="0" dirty="0" smtClean="0"/>
              <a:t> for experienced .NET developers because they are able to write strongly-typed code using C# and VB.NET. You also have the flexibility of picking your preferred execution environment (e.g. .NET 4.0, .NET 4.5, etc.) and not being constrained by all the frustrating limitations if running code inside the SharePoint environment.</a:t>
            </a:r>
          </a:p>
          <a:p>
            <a:endParaRPr lang="en-US" baseline="0" dirty="0" smtClean="0"/>
          </a:p>
          <a:p>
            <a:r>
              <a:rPr lang="en-US" baseline="0" dirty="0" smtClean="0"/>
              <a:t>In some scenarios, the external application associated with a SharePoint app will be self-contained which means it has not need to call into SharePoint to access content. In other scenarios, the external application associated with a SharePoint app will be required to call back into SharePoint to read and write content such as list items and/or documents within the host web or the app web. </a:t>
            </a:r>
            <a:endParaRPr lang="en-US" dirty="0" smtClean="0"/>
          </a:p>
          <a:p>
            <a:endParaRPr lang="en-US" dirty="0"/>
          </a:p>
        </p:txBody>
      </p:sp>
    </p:spTree>
    <p:extLst>
      <p:ext uri="{BB962C8B-B14F-4D97-AF65-F5344CB8AC3E}">
        <p14:creationId xmlns:p14="http://schemas.microsoft.com/office/powerpoint/2010/main" val="833104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hybrid pattern is the</a:t>
            </a:r>
            <a:r>
              <a:rPr lang="en-US" baseline="0" dirty="0" smtClean="0"/>
              <a:t> most flexible. You can mix and match as much client-side code and server-side code as you would like.</a:t>
            </a:r>
          </a:p>
        </p:txBody>
      </p:sp>
    </p:spTree>
    <p:extLst>
      <p:ext uri="{BB962C8B-B14F-4D97-AF65-F5344CB8AC3E}">
        <p14:creationId xmlns:p14="http://schemas.microsoft.com/office/powerpoint/2010/main" val="3125625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16</a:t>
            </a:fld>
            <a:endParaRPr lang="en-US"/>
          </a:p>
        </p:txBody>
      </p:sp>
    </p:spTree>
    <p:extLst>
      <p:ext uri="{BB962C8B-B14F-4D97-AF65-F5344CB8AC3E}">
        <p14:creationId xmlns:p14="http://schemas.microsoft.com/office/powerpoint/2010/main" val="8100032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When an app is installed, SharePoint</a:t>
            </a:r>
            <a:r>
              <a:rPr lang="en-US" baseline="0" dirty="0" smtClean="0"/>
              <a:t> creates a special SharePoint site (</a:t>
            </a:r>
            <a:r>
              <a:rPr lang="en-US" baseline="0" dirty="0" err="1" smtClean="0"/>
              <a:t>SPWeb</a:t>
            </a:r>
            <a:r>
              <a:rPr lang="en-US" baseline="0" dirty="0" smtClean="0"/>
              <a:t>) for the app. This site, called an </a:t>
            </a:r>
            <a:r>
              <a:rPr lang="en-US" baseline="0" dirty="0" err="1" smtClean="0"/>
              <a:t>AppWeb</a:t>
            </a:r>
            <a:r>
              <a:rPr lang="en-US" baseline="0" dirty="0" smtClean="0"/>
              <a:t>, is given it’s own top-level URL that is different from the hosting site. This unique URL enforces two things:</a:t>
            </a:r>
          </a:p>
          <a:p>
            <a:endParaRPr lang="en-US" baseline="0" dirty="0" smtClean="0"/>
          </a:p>
          <a:p>
            <a:r>
              <a:rPr lang="en-US" baseline="0" dirty="0" smtClean="0"/>
              <a:t>Blocking cross site scripting (XSS) – because the hosting site &amp; the </a:t>
            </a:r>
            <a:r>
              <a:rPr lang="en-US" baseline="0" dirty="0" err="1" smtClean="0"/>
              <a:t>AppWeb</a:t>
            </a:r>
            <a:r>
              <a:rPr lang="en-US" baseline="0" dirty="0" smtClean="0"/>
              <a:t> are in different domains, browsers will block any script that tries to access resources in different domains.</a:t>
            </a:r>
          </a:p>
          <a:p>
            <a:endParaRPr lang="en-US" baseline="0" dirty="0" smtClean="0"/>
          </a:p>
          <a:p>
            <a:r>
              <a:rPr lang="en-US" baseline="0" dirty="0" smtClean="0"/>
              <a:t>Enforcing App Permissions – apps will only be allowed to access SharePoint sites if they have been granted access to do so and when they do, they can access it using the CSOM or OData APIs.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17</a:t>
            </a:fld>
            <a:endParaRPr lang="en-US"/>
          </a:p>
        </p:txBody>
      </p:sp>
    </p:spTree>
    <p:extLst>
      <p:ext uri="{BB962C8B-B14F-4D97-AF65-F5344CB8AC3E}">
        <p14:creationId xmlns:p14="http://schemas.microsoft.com/office/powerpoint/2010/main" val="2667277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5.xml"/><Relationship Id="rId5" Type="http://schemas.openxmlformats.org/officeDocument/2006/relationships/image" Target="../media/image15.jpg"/><Relationship Id="rId4" Type="http://schemas.openxmlformats.org/officeDocument/2006/relationships/image" Target="../media/image14.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5.xml"/><Relationship Id="rId4" Type="http://schemas.openxmlformats.org/officeDocument/2006/relationships/image" Target="../media/image16.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39304515"/>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3134574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04632151"/>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72521952"/>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589385985"/>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086583710"/>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6753401"/>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gradFill>
                  <a:gsLst>
                    <a:gs pos="2920">
                      <a:schemeClr val="tx1"/>
                    </a:gs>
                    <a:gs pos="100000">
                      <a:schemeClr val="tx1"/>
                    </a:gs>
                  </a:gsLst>
                  <a:lin ang="5400000" scaled="0"/>
                </a:gradFill>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00759365"/>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30240176"/>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48758959"/>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528548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41638173"/>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02149375"/>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2959250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3338611"/>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74677051"/>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2577" y="1211265"/>
            <a:ext cx="11889564" cy="917575"/>
          </a:xfrm>
        </p:spPr>
        <p:txBody>
          <a:bodyPr/>
          <a:lstStyle>
            <a:lvl1pPr>
              <a:defRPr sz="7196" baseline="0"/>
            </a:lvl1pPr>
          </a:lstStyle>
          <a:p>
            <a:r>
              <a:rPr lang="en-US" smtClean="0"/>
              <a:t>Click to edit Master title style</a:t>
            </a:r>
            <a:endParaRPr lang="en-US" dirty="0"/>
          </a:p>
        </p:txBody>
      </p:sp>
    </p:spTree>
    <p:extLst>
      <p:ext uri="{BB962C8B-B14F-4D97-AF65-F5344CB8AC3E}">
        <p14:creationId xmlns:p14="http://schemas.microsoft.com/office/powerpoint/2010/main" val="2262271091"/>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smtClean="0"/>
              <a:t>Click to edit Master title style</a:t>
            </a:r>
            <a:endParaRPr lang="en-US" dirty="0"/>
          </a:p>
        </p:txBody>
      </p:sp>
    </p:spTree>
    <p:extLst>
      <p:ext uri="{BB962C8B-B14F-4D97-AF65-F5344CB8AC3E}">
        <p14:creationId xmlns:p14="http://schemas.microsoft.com/office/powerpoint/2010/main" val="112482641"/>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smtClean="0"/>
              <a:t>Click to edit Master title style</a:t>
            </a:r>
            <a:endParaRPr lang="en-US" dirty="0"/>
          </a:p>
        </p:txBody>
      </p:sp>
    </p:spTree>
    <p:extLst>
      <p:ext uri="{BB962C8B-B14F-4D97-AF65-F5344CB8AC3E}">
        <p14:creationId xmlns:p14="http://schemas.microsoft.com/office/powerpoint/2010/main" val="190772765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08"/>
            <a:ext cx="10058399" cy="917575"/>
          </a:xfrm>
        </p:spPr>
        <p:txBody>
          <a:bodyPr/>
          <a:lstStyle>
            <a:lvl1pPr marL="233248" indent="-233248">
              <a:defRPr sz="5997"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9" y="5126038"/>
            <a:ext cx="5486400" cy="1071062"/>
          </a:xfrm>
        </p:spPr>
        <p:txBody>
          <a:bodyPr/>
          <a:lstStyle>
            <a:lvl1pPr marL="0" indent="0">
              <a:spcBef>
                <a:spcPts val="0"/>
              </a:spcBef>
              <a:buNone/>
              <a:defRPr sz="3198"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681598714"/>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5"/>
            <a:ext cx="10058399" cy="917575"/>
          </a:xfrm>
        </p:spPr>
        <p:txBody>
          <a:bodyPr/>
          <a:lstStyle>
            <a:lvl1pPr marL="282436" indent="-282436">
              <a:tabLst>
                <a:tab pos="282436" algn="l"/>
              </a:tabLst>
              <a:defRPr sz="5997"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9" y="4868847"/>
            <a:ext cx="5486400" cy="1071062"/>
          </a:xfrm>
        </p:spPr>
        <p:txBody>
          <a:bodyPr/>
          <a:lstStyle>
            <a:lvl1pPr marL="0" indent="0">
              <a:spcBef>
                <a:spcPts val="0"/>
              </a:spcBef>
              <a:buNone/>
              <a:defRPr sz="3198"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408985900"/>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3"/>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1999"/>
            </a:lvl2pPr>
            <a:lvl3pPr marL="228488" indent="0">
              <a:buNone/>
              <a:defRPr/>
            </a:lvl3pPr>
            <a:lvl4pPr marL="456975" indent="0">
              <a:buNone/>
              <a:defRPr/>
            </a:lvl4pPr>
            <a:lvl5pPr marL="685463" indent="0">
              <a:buNone/>
              <a:defRPr/>
            </a:lvl5pPr>
          </a:lstStyle>
          <a:p>
            <a:pPr lvl="0"/>
            <a:r>
              <a:rPr lang="en-US" smtClean="0"/>
              <a:t>Click to edit Master text styles</a:t>
            </a:r>
          </a:p>
        </p:txBody>
      </p:sp>
      <p:sp>
        <p:nvSpPr>
          <p:cNvPr id="4" name="Title 1"/>
          <p:cNvSpPr>
            <a:spLocks noGrp="1"/>
          </p:cNvSpPr>
          <p:nvPr>
            <p:ph type="title"/>
          </p:nvPr>
        </p:nvSpPr>
        <p:spPr>
          <a:xfrm>
            <a:off x="282577" y="1211265"/>
            <a:ext cx="11889564" cy="917575"/>
          </a:xfrm>
        </p:spPr>
        <p:txBody>
          <a:bodyPr/>
          <a:lstStyle>
            <a:lvl1pPr>
              <a:defRPr sz="719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54865810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23809719"/>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294436" y="0"/>
            <a:ext cx="6172200" cy="6994525"/>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1044991129"/>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294436" y="3"/>
            <a:ext cx="6172200" cy="6994524"/>
          </a:xfrm>
          <a:prstGeom prst="rect">
            <a:avLst/>
          </a:prstGeom>
        </p:spPr>
      </p:pic>
    </p:spTree>
    <p:extLst>
      <p:ext uri="{BB962C8B-B14F-4D97-AF65-F5344CB8AC3E}">
        <p14:creationId xmlns:p14="http://schemas.microsoft.com/office/powerpoint/2010/main" val="3266308784"/>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3661912"/>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7235266"/>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1369912"/>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67122"/>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solidFill>
                  <a:schemeClr val="bg1"/>
                </a:soli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solidFill>
                  <a:schemeClr val="bg1"/>
                </a:soli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solidFill>
                  <a:schemeClr val="bg1"/>
                </a:soli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solidFill>
                  <a:schemeClr val="bg1"/>
                </a:soli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7"/>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548298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798279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 y="0"/>
            <a:ext cx="12473406" cy="699452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812" y="0"/>
            <a:ext cx="12436475"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2430" tIns="46214" rIns="92430" bIns="46214" rtlCol="0" anchor="ctr"/>
          <a:lstStyle/>
          <a:p>
            <a:pPr algn="ctr" defTabSz="932139"/>
            <a:endParaRPr lang="en-US" sz="1721">
              <a:solidFill>
                <a:prstClr val="white"/>
              </a:solidFill>
            </a:endParaRPr>
          </a:p>
        </p:txBody>
      </p:sp>
    </p:spTree>
    <p:extLst>
      <p:ext uri="{BB962C8B-B14F-4D97-AF65-F5344CB8AC3E}">
        <p14:creationId xmlns:p14="http://schemas.microsoft.com/office/powerpoint/2010/main" val="3751922562"/>
      </p:ext>
    </p:extLst>
  </p:cSld>
  <p:clrMapOvr>
    <a:masterClrMapping/>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7518" cy="914365"/>
          </a:xfrm>
        </p:spPr>
        <p:txBody>
          <a:bodyPr/>
          <a:lstStyle>
            <a:lvl1pPr>
              <a:defRPr sz="5797">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4"/>
            <a:ext cx="10972801" cy="1902453"/>
          </a:xfrm>
        </p:spPr>
        <p:txBody>
          <a:bodyPr/>
          <a:lstStyle>
            <a:lvl1pPr>
              <a:defRPr sz="2599">
                <a:solidFill>
                  <a:schemeClr val="bg1"/>
                </a:solidFill>
                <a:latin typeface="+mn-lt"/>
              </a:defRPr>
            </a:lvl1pPr>
            <a:lvl2pPr>
              <a:defRPr sz="2399">
                <a:solidFill>
                  <a:schemeClr val="bg1"/>
                </a:solidFill>
              </a:defRPr>
            </a:lvl2pPr>
            <a:lvl3pPr>
              <a:defRPr sz="1999">
                <a:solidFill>
                  <a:schemeClr val="bg1"/>
                </a:solidFill>
              </a:defRPr>
            </a:lvl3pPr>
            <a:lvl4pPr>
              <a:defRPr sz="1799">
                <a:solidFill>
                  <a:schemeClr val="bg1"/>
                </a:solidFill>
              </a:defRPr>
            </a:lvl4pPr>
            <a:lvl5pPr>
              <a:defRPr sz="1799">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0791508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3776871436"/>
      </p:ext>
    </p:extLst>
  </p:cSld>
  <p:clrMapOvr>
    <a:masterClrMapping/>
  </p:clrMapOvr>
  <p:transition>
    <p:fade/>
  </p:transition>
  <p:timing>
    <p:tnLst>
      <p:par>
        <p:cTn id="1" dur="indefinite" restart="never" nodeType="tmRoot"/>
      </p:par>
    </p:tnLst>
  </p:timing>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7" y="193508"/>
            <a:ext cx="2069423" cy="925617"/>
          </a:xfrm>
          <a:prstGeom prst="rect">
            <a:avLst/>
          </a:prstGeom>
        </p:spPr>
      </p:pic>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2483719849"/>
      </p:ext>
    </p:extLst>
  </p:cSld>
  <p:clrMapOvr>
    <a:masterClrMapping/>
  </p:clrMapOvr>
  <p:transition>
    <p:fade/>
  </p:transition>
  <p:timing>
    <p:tnLst>
      <p:par>
        <p:cTn id="1" dur="indefinite" restart="never" nodeType="tmRoot"/>
      </p:par>
    </p:tnLst>
  </p:timing>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3890579606"/>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1729057025"/>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695161290"/>
      </p:ext>
    </p:extLst>
  </p:cSld>
  <p:clrMapOvr>
    <a:masterClrMapping/>
  </p:clrMapOvr>
  <p:transition>
    <p:fade/>
  </p:transition>
  <p:timing>
    <p:tnLst>
      <p:par>
        <p:cTn id="1" dur="indefinite" restart="never" nodeType="tmRoot"/>
      </p:par>
    </p:tnLst>
  </p:timing>
  <p:hf hdr="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0986176"/>
      </p:ext>
    </p:extLst>
  </p:cSld>
  <p:clrMapOvr>
    <a:masterClrMapping/>
  </p:clrMapOvr>
  <p:transition>
    <p:fade/>
  </p:transition>
  <p:timing>
    <p:tnLst>
      <p:par>
        <p:cTn id="1" dur="indefinite" restart="never" nodeType="tmRoot"/>
      </p:par>
    </p:tnLst>
  </p:timing>
  <p:hf hdr="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205931928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69929578"/>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810856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5"/>
            <a:ext cx="11889564" cy="91757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a:prstGeom prst="rect">
            <a:avLst/>
          </a:prstGeom>
        </p:spPr>
        <p:txBody>
          <a:bodyPr/>
          <a:lstStyle>
            <a:lvl1pPr marL="0" indent="0">
              <a:buNone/>
              <a:defRPr>
                <a:gradFill>
                  <a:gsLst>
                    <a:gs pos="2920">
                      <a:schemeClr val="tx2"/>
                    </a:gs>
                    <a:gs pos="39000">
                      <a:schemeClr val="tx2"/>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50911836"/>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5379641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6491246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6619296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717331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837089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7" y="193508"/>
            <a:ext cx="2069423" cy="925617"/>
          </a:xfrm>
          <a:prstGeom prst="rect">
            <a:avLst/>
          </a:prstGeom>
        </p:spPr>
      </p:pic>
    </p:spTree>
    <p:extLst>
      <p:ext uri="{BB962C8B-B14F-4D97-AF65-F5344CB8AC3E}">
        <p14:creationId xmlns:p14="http://schemas.microsoft.com/office/powerpoint/2010/main" val="2453665560"/>
      </p:ext>
    </p:extLst>
  </p:cSld>
  <p:clrMapOvr>
    <a:masterClrMapping/>
  </p:clrMapOvr>
  <p:transition>
    <p:fade/>
  </p:transition>
  <p:timing>
    <p:tnLst>
      <p:par>
        <p:cTn id="1" dur="indefinite" restart="never" nodeType="tmRoot"/>
      </p:par>
    </p:tnLst>
  </p:timing>
  <p:hf hdr="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29130914"/>
      </p:ext>
    </p:extLst>
  </p:cSld>
  <p:clrMapOvr>
    <a:masterClrMapping/>
  </p:clrMapOvr>
  <p:transition>
    <p:fade/>
  </p:transition>
  <p:timing>
    <p:tnLst>
      <p:par>
        <p:cTn id="1" dur="indefinite" restart="never" nodeType="tmRoot"/>
      </p:par>
    </p:tnLst>
  </p:timing>
  <p:hf hdr="0"/>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14298" y="313361"/>
            <a:ext cx="11375536" cy="762786"/>
          </a:xfrm>
        </p:spPr>
        <p:txBody>
          <a:bodyPr lIns="146304" tIns="91440" rIns="146304" bIns="91440"/>
          <a:lstStyle/>
          <a:p>
            <a:r>
              <a:rPr lang="en-US" dirty="0" smtClean="0"/>
              <a:t>Click to edit master title style</a:t>
            </a:r>
            <a:endParaRPr lang="en-US" dirty="0"/>
          </a:p>
        </p:txBody>
      </p:sp>
      <p:sp>
        <p:nvSpPr>
          <p:cNvPr id="5" name="Text Placeholder 4"/>
          <p:cNvSpPr>
            <a:spLocks noGrp="1"/>
          </p:cNvSpPr>
          <p:nvPr>
            <p:ph type="body" sz="quarter" idx="10"/>
          </p:nvPr>
        </p:nvSpPr>
        <p:spPr>
          <a:xfrm>
            <a:off x="322764" y="1227305"/>
            <a:ext cx="11887200" cy="5484812"/>
          </a:xfrm>
        </p:spPr>
        <p:txBody>
          <a:bodyPr lIns="146304" tIns="91440" rIns="146304" bIns="91440"/>
          <a:lstStyle>
            <a:lvl1pPr marL="0" indent="0">
              <a:buNone/>
              <a:defRPr/>
            </a:lvl1pPr>
            <a:lvl2pPr marL="346489" indent="0">
              <a:buNone/>
              <a:defRPr/>
            </a:lvl2pPr>
            <a:lvl3pPr marL="584499" indent="0">
              <a:buNone/>
              <a:defRPr/>
            </a:lvl3pPr>
            <a:lvl4pPr marL="814415" indent="0">
              <a:buNone/>
              <a:defRPr/>
            </a:lvl4pPr>
            <a:lvl5pPr marL="105080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94213737"/>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327941594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2100659893"/>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375574393"/>
      </p:ext>
    </p:extLst>
  </p:cSld>
  <p:clrMapOvr>
    <a:masterClrMapping/>
  </p:clrMapOvr>
  <p:transition>
    <p:fade/>
  </p:transition>
  <p:timing>
    <p:tnLst>
      <p:par>
        <p:cTn id="1" dur="indefinite" restart="never" nodeType="tmRoot"/>
      </p:par>
    </p:tnLst>
  </p:timing>
  <p:hf hdr="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2138660"/>
      </p:ext>
    </p:extLst>
  </p:cSld>
  <p:clrMapOvr>
    <a:masterClrMapping/>
  </p:clrMapOvr>
  <p:transition>
    <p:fade/>
  </p:transition>
  <p:timing>
    <p:tnLst>
      <p:par>
        <p:cTn id="1" dur="indefinite" restart="never" nodeType="tmRoot"/>
      </p:par>
    </p:tnLst>
  </p:timing>
  <p:hf hdr="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4198449532"/>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83687875"/>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Tree>
    <p:extLst>
      <p:ext uri="{BB962C8B-B14F-4D97-AF65-F5344CB8AC3E}">
        <p14:creationId xmlns:p14="http://schemas.microsoft.com/office/powerpoint/2010/main" val="35142404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0" y="-7938"/>
            <a:ext cx="12466637" cy="7010400"/>
          </a:xfrm>
          <a:prstGeom prst="rect">
            <a:avLst/>
          </a:prstGeom>
        </p:spPr>
      </p:pic>
      <p:sp>
        <p:nvSpPr>
          <p:cNvPr id="19" name="Dark gradation top"/>
          <p:cNvSpPr/>
          <p:nvPr userDrawn="1"/>
        </p:nvSpPr>
        <p:spPr bwMode="gray">
          <a:xfrm>
            <a:off x="0"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18" name="Rectangle 17"/>
          <p:cNvSpPr/>
          <p:nvPr userDrawn="1"/>
        </p:nvSpPr>
        <p:spPr bwMode="gray">
          <a:xfrm>
            <a:off x="274638" y="2125663"/>
            <a:ext cx="6019799"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021387"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4228783"/>
            <a:ext cx="6019799"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17962106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32993642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7" y="2125663"/>
            <a:ext cx="10176525"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spTree>
    <p:extLst>
      <p:ext uri="{BB962C8B-B14F-4D97-AF65-F5344CB8AC3E}">
        <p14:creationId xmlns:p14="http://schemas.microsoft.com/office/powerpoint/2010/main" val="20374695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ctr" anchorCtr="0" forceAA="0" compatLnSpc="1">
            <a:prstTxWarp prst="textNoShape">
              <a:avLst/>
            </a:prstTxWarp>
            <a:noAutofit/>
          </a:bodyPr>
          <a:lstStyle/>
          <a:p>
            <a:pPr algn="ctr" defTabSz="931832"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9"/>
            <a:ext cx="11378776" cy="2920069"/>
          </a:xfrm>
          <a:prstGeom prst="rect">
            <a:avLst/>
          </a:prstGeom>
        </p:spPr>
        <p:txBody>
          <a:bodyPr lIns="146304" tIns="91440" rIns="146304" bIns="91440">
            <a:normAutofit/>
          </a:bodyPr>
          <a:lstStyle>
            <a:lvl1pPr marL="0" indent="0">
              <a:lnSpc>
                <a:spcPct val="90000"/>
              </a:lnSpc>
              <a:buNone/>
              <a:defRPr sz="7996">
                <a:gradFill>
                  <a:gsLst>
                    <a:gs pos="100000">
                      <a:schemeClr val="bg1"/>
                    </a:gs>
                    <a:gs pos="0">
                      <a:schemeClr val="bg1"/>
                    </a:gs>
                  </a:gsLst>
                  <a:lin ang="5400000" scaled="0"/>
                </a:gradFill>
                <a:latin typeface="+mj-lt"/>
              </a:defRPr>
            </a:lvl1pPr>
            <a:lvl2pPr>
              <a:defRPr sz="6523">
                <a:solidFill>
                  <a:schemeClr val="tx2"/>
                </a:solidFill>
                <a:latin typeface="+mn-lt"/>
              </a:defRPr>
            </a:lvl2pPr>
          </a:lstStyle>
          <a:p>
            <a:pPr lvl="0"/>
            <a:r>
              <a:rPr lang="en-US" dirty="0" smtClean="0"/>
              <a:t>Demo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3" y="6141008"/>
            <a:ext cx="1799095" cy="830017"/>
          </a:xfrm>
          <a:prstGeom prst="rect">
            <a:avLst/>
          </a:prstGeom>
        </p:spPr>
      </p:pic>
      <p:sp>
        <p:nvSpPr>
          <p:cNvPr id="7" name="Freeform 20"/>
          <p:cNvSpPr>
            <a:spLocks noEditPoints="1"/>
          </p:cNvSpPr>
          <p:nvPr userDrawn="1"/>
        </p:nvSpPr>
        <p:spPr bwMode="black">
          <a:xfrm>
            <a:off x="8570046"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36" rIns="82272" bIns="41136" numCol="1" anchor="t" anchorCtr="0" compatLnSpc="1">
            <a:prstTxWarp prst="textNoShape">
              <a:avLst/>
            </a:prstTxWarp>
          </a:bodyPr>
          <a:lstStyle/>
          <a:p>
            <a:pPr algn="ctr" defTabSz="91391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04784820"/>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1937140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464067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821368527"/>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38191567"/>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213060325"/>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36452764"/>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01351503"/>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1"/>
                    </a:gs>
                    <a:gs pos="100000">
                      <a:schemeClr val="tx1"/>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51181888"/>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1786950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5509607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4954" y="5133292"/>
            <a:ext cx="5542600" cy="1919175"/>
          </a:xfrm>
          <a:prstGeom prst="rect">
            <a:avLst/>
          </a:prstGeom>
        </p:spPr>
      </p:pic>
      <p:sp>
        <p:nvSpPr>
          <p:cNvPr id="2" name="Title 1"/>
          <p:cNvSpPr>
            <a:spLocks noGrp="1"/>
          </p:cNvSpPr>
          <p:nvPr>
            <p:ph type="title" hasCustomPrompt="1"/>
          </p:nvPr>
        </p:nvSpPr>
        <p:spPr>
          <a:xfrm>
            <a:off x="998580" y="2151537"/>
            <a:ext cx="10445796" cy="1017048"/>
          </a:xfrm>
        </p:spPr>
        <p:txBody>
          <a:bodyPr anchor="b" anchorCtr="0"/>
          <a:lstStyle>
            <a:lvl1pPr>
              <a:defRPr sz="7341"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5008712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7559926"/>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97956965"/>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8463060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7697837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83678305"/>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3842020032"/>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1287355195"/>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71747039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854627062"/>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09728711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230236975"/>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644217018"/>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294437" y="0"/>
            <a:ext cx="6172200" cy="6994525"/>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169546596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294436" y="1"/>
            <a:ext cx="6172201" cy="6994524"/>
          </a:xfrm>
          <a:prstGeom prst="rect">
            <a:avLst/>
          </a:prstGeom>
        </p:spPr>
      </p:pic>
    </p:spTree>
    <p:extLst>
      <p:ext uri="{BB962C8B-B14F-4D97-AF65-F5344CB8AC3E}">
        <p14:creationId xmlns:p14="http://schemas.microsoft.com/office/powerpoint/2010/main" val="3607154922"/>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5267940"/>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5076860"/>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6184745"/>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1843380"/>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418931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651813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394367145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731157997"/>
      </p:ext>
    </p:extLst>
  </p:cSld>
  <p:clrMapOvr>
    <a:masterClrMapping/>
  </p:clrMapOvr>
  <p:transition>
    <p:fade/>
  </p:transition>
  <p:timing>
    <p:tnLst>
      <p:par>
        <p:cTn id="1" dur="indefinite" restart="never" nodeType="tmRoot"/>
      </p:par>
    </p:tnLst>
  </p:timing>
  <p:hf hdr="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3470759602"/>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spTree>
    <p:extLst>
      <p:ext uri="{BB962C8B-B14F-4D97-AF65-F5344CB8AC3E}">
        <p14:creationId xmlns:p14="http://schemas.microsoft.com/office/powerpoint/2010/main" val="394015884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736178024"/>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64384599"/>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759757983"/>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13919066"/>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55557442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90292096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73307612"/>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5348535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2" y="1476621"/>
            <a:ext cx="11375536" cy="2015262"/>
          </a:xfrm>
          <a:prstGeom prst="rect">
            <a:avLst/>
          </a:prstGeom>
        </p:spPr>
        <p:txBody>
          <a:bodyPr/>
          <a:lstStyle>
            <a:lvl1pPr marL="0" indent="0">
              <a:spcBef>
                <a:spcPts val="2447"/>
              </a:spcBef>
              <a:buNone/>
              <a:defRPr sz="4079">
                <a:gradFill>
                  <a:gsLst>
                    <a:gs pos="100000">
                      <a:schemeClr val="bg2"/>
                    </a:gs>
                    <a:gs pos="0">
                      <a:schemeClr val="bg2"/>
                    </a:gs>
                  </a:gsLst>
                  <a:lin ang="5400000" scaled="0"/>
                </a:gradFill>
                <a:latin typeface="+mj-lt"/>
              </a:defRPr>
            </a:lvl1pPr>
            <a:lvl2pPr marL="0" indent="0">
              <a:buNone/>
              <a:defRPr sz="2039">
                <a:gradFill>
                  <a:gsLst>
                    <a:gs pos="100000">
                      <a:schemeClr val="bg2"/>
                    </a:gs>
                    <a:gs pos="0">
                      <a:schemeClr val="bg2"/>
                    </a:gs>
                  </a:gsLst>
                  <a:lin ang="5400000" scaled="0"/>
                </a:gradFill>
              </a:defRPr>
            </a:lvl2pPr>
            <a:lvl3pPr marL="236296" indent="0">
              <a:buNone/>
              <a:defRPr sz="2039">
                <a:gradFill>
                  <a:gsLst>
                    <a:gs pos="100000">
                      <a:schemeClr val="bg2"/>
                    </a:gs>
                    <a:gs pos="0">
                      <a:schemeClr val="bg2"/>
                    </a:gs>
                  </a:gsLst>
                  <a:lin ang="5400000" scaled="0"/>
                </a:gradFill>
              </a:defRPr>
            </a:lvl3pPr>
            <a:lvl4pPr marL="466120" indent="0">
              <a:buNone/>
              <a:defRPr sz="2039">
                <a:gradFill>
                  <a:gsLst>
                    <a:gs pos="100000">
                      <a:schemeClr val="bg2"/>
                    </a:gs>
                    <a:gs pos="0">
                      <a:schemeClr val="bg2"/>
                    </a:gs>
                  </a:gsLst>
                  <a:lin ang="5400000" scaled="0"/>
                </a:gradFill>
              </a:defRPr>
            </a:lvl4pPr>
            <a:lvl5pPr marL="707271" indent="0">
              <a:buNone/>
              <a:defRPr sz="203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201"/>
            <a:fld id="{727B4C2D-45E2-4621-8491-2995EB46A674}" type="slidenum">
              <a:rPr lang="en-US" smtClean="0">
                <a:gradFill>
                  <a:gsLst>
                    <a:gs pos="100000">
                      <a:srgbClr val="797A7D"/>
                    </a:gs>
                    <a:gs pos="0">
                      <a:srgbClr val="797A7D"/>
                    </a:gs>
                  </a:gsLst>
                  <a:lin ang="5400000" scaled="0"/>
                </a:gradFill>
              </a:rPr>
              <a:pPr defTabSz="9322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137513683"/>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604908907"/>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570077716"/>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67543863"/>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558897205"/>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347881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11666988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552279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0200938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906432158"/>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65940804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7601630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0" y="2358156"/>
            <a:ext cx="11348917" cy="1972480"/>
          </a:xfrm>
          <a:prstGeom prst="rect">
            <a:avLst/>
          </a:prstGeom>
        </p:spPr>
        <p:txBody>
          <a:bodyPr anchor="ctr">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7" b="1" cap="none" baseline="0">
                <a:solidFill>
                  <a:schemeClr val="bg1">
                    <a:lumMod val="95000"/>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3107912330"/>
      </p:ext>
    </p:extLst>
  </p:cSld>
  <p:clrMapOvr>
    <a:masterClrMapping/>
  </p:clrMapOvr>
  <p:transition>
    <p:fade/>
  </p:transition>
  <p:timing>
    <p:tnLst>
      <p:par>
        <p:cTn id="1" dur="indefinite" restart="never" nodeType="tmRoot"/>
      </p:par>
    </p:tnLst>
  </p:timing>
  <p:hf hdr="0"/>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2315874"/>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192179730"/>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756711111"/>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74473103"/>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1" y="2980931"/>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1909">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30356755"/>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9" y="483678"/>
            <a:ext cx="1811112" cy="387966"/>
          </a:xfrm>
          <a:prstGeom prst="rect">
            <a:avLst/>
          </a:prstGeom>
        </p:spPr>
      </p:pic>
    </p:spTree>
    <p:extLst>
      <p:ext uri="{BB962C8B-B14F-4D97-AF65-F5344CB8AC3E}">
        <p14:creationId xmlns:p14="http://schemas.microsoft.com/office/powerpoint/2010/main" val="325810025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938"/>
            <a:ext cx="12466637" cy="7010400"/>
          </a:xfrm>
          <a:prstGeom prst="rect">
            <a:avLst/>
          </a:prstGeom>
        </p:spPr>
      </p:pic>
      <p:sp>
        <p:nvSpPr>
          <p:cNvPr id="19" name="Dark gradation top"/>
          <p:cNvSpPr/>
          <p:nvPr userDrawn="1"/>
        </p:nvSpPr>
        <p:spPr bwMode="gray">
          <a:xfrm>
            <a:off x="1"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1" y="550425"/>
            <a:ext cx="6021387" cy="2103119"/>
          </a:xfrm>
          <a:noFill/>
        </p:spPr>
        <p:txBody>
          <a:bodyPr vert="horz" wrap="square" lIns="146304" tIns="91440" rIns="146304" bIns="91440" rtlCol="0" anchor="t" anchorCtr="0">
            <a:noAutofit/>
          </a:bodyPr>
          <a:lstStyle>
            <a:lvl1pPr>
              <a:defRPr lang="en-US" sz="5997" spc="-100"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217144975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9"/>
            <a:ext cx="6399213" cy="1830388"/>
          </a:xfrm>
          <a:noFill/>
        </p:spPr>
        <p:txBody>
          <a:bodyPr lIns="146304" tIns="109728" rIns="146304" bIns="109728">
            <a:noAutofit/>
          </a:bodyPr>
          <a:lstStyle>
            <a:lvl1pPr marL="0" indent="0">
              <a:spcBef>
                <a:spcPts val="0"/>
              </a:spcBef>
              <a:buNone/>
              <a:defRPr sz="359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2117165"/>
            <a:ext cx="8229535" cy="1837298"/>
          </a:xfrm>
          <a:noFill/>
        </p:spPr>
        <p:txBody>
          <a:bodyPr lIns="146304" tIns="91440" rIns="146304" bIns="91440" anchor="t" anchorCtr="0"/>
          <a:lstStyle>
            <a:lvl1pPr>
              <a:defRPr sz="5997" spc="-100"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182693989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5"/>
            <a:ext cx="8229589" cy="1829593"/>
          </a:xfr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7930250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theme" Target="../theme/theme3.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5" Type="http://schemas.openxmlformats.org/officeDocument/2006/relationships/slideLayout" Target="../slideLayouts/slideLayout32.xml"/><Relationship Id="rId4" Type="http://schemas.openxmlformats.org/officeDocument/2006/relationships/slideLayout" Target="../slideLayouts/slideLayout31.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theme" Target="../theme/theme5.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image" Target="../media/image5.png"/><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image" Target="../media/image4.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theme" Target="../theme/theme6.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slideLayout" Target="../slideLayouts/slideLayout121.xml"/><Relationship Id="rId3" Type="http://schemas.openxmlformats.org/officeDocument/2006/relationships/slideLayout" Target="../slideLayouts/slideLayout98.xml"/><Relationship Id="rId21" Type="http://schemas.openxmlformats.org/officeDocument/2006/relationships/slideLayout" Target="../slideLayouts/slideLayout116.xml"/><Relationship Id="rId34" Type="http://schemas.openxmlformats.org/officeDocument/2006/relationships/slideLayout" Target="../slideLayouts/slideLayout129.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33" Type="http://schemas.openxmlformats.org/officeDocument/2006/relationships/slideLayout" Target="../slideLayouts/slideLayout128.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29" Type="http://schemas.openxmlformats.org/officeDocument/2006/relationships/slideLayout" Target="../slideLayouts/slideLayout124.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32" Type="http://schemas.openxmlformats.org/officeDocument/2006/relationships/slideLayout" Target="../slideLayouts/slideLayout127.xml"/><Relationship Id="rId37" Type="http://schemas.openxmlformats.org/officeDocument/2006/relationships/image" Target="../media/image5.png"/><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28" Type="http://schemas.openxmlformats.org/officeDocument/2006/relationships/slideLayout" Target="../slideLayouts/slideLayout123.xml"/><Relationship Id="rId36" Type="http://schemas.openxmlformats.org/officeDocument/2006/relationships/image" Target="../media/image4.png"/><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31" Type="http://schemas.openxmlformats.org/officeDocument/2006/relationships/slideLayout" Target="../slideLayouts/slideLayout126.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slideLayout" Target="../slideLayouts/slideLayout122.xml"/><Relationship Id="rId30" Type="http://schemas.openxmlformats.org/officeDocument/2006/relationships/slideLayout" Target="../slideLayouts/slideLayout125.xml"/><Relationship Id="rId35"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4" r:id="rId1"/>
    <p:sldLayoutId id="2147484093" r:id="rId2"/>
    <p:sldLayoutId id="2147484145" r:id="rId3"/>
    <p:sldLayoutId id="2147484155" r:id="rId4"/>
    <p:sldLayoutId id="2147484176" r:id="rId5"/>
    <p:sldLayoutId id="2147484202" r:id="rId6"/>
    <p:sldLayoutId id="2147484203" r:id="rId7"/>
    <p:sldLayoutId id="2147484208" r:id="rId8"/>
    <p:sldLayoutId id="2147484308" r:id="rId9"/>
    <p:sldLayoutId id="2147484309" r:id="rId10"/>
  </p:sldLayoutIdLst>
  <p:transition>
    <p:fade/>
  </p:transition>
  <p:timing>
    <p:tnLst>
      <p:par>
        <p:cTn id="1" dur="indefinite" restart="never" nodeType="tmRoot"/>
      </p:par>
    </p:tnLst>
  </p:timing>
  <p:hf hdr="0" ftr="0" dt="0"/>
  <p:txStyles>
    <p:titleStyle>
      <a:lvl1pPr algn="l" defTabSz="932570"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91" marR="0" indent="-346491" algn="l" defTabSz="932570"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9" marR="0" indent="-238010" algn="l" defTabSz="932570"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13"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814413" algn="l"/>
        </a:tabLst>
        <a:defRPr sz="2448" kern="1200" spc="0" baseline="0">
          <a:gradFill>
            <a:gsLst>
              <a:gs pos="1250">
                <a:schemeClr val="bg2"/>
              </a:gs>
              <a:gs pos="100000">
                <a:schemeClr val="bg2"/>
              </a:gs>
            </a:gsLst>
            <a:lin ang="5400000" scaled="0"/>
          </a:gradFill>
          <a:latin typeface="+mn-lt"/>
          <a:ea typeface="+mn-ea"/>
          <a:cs typeface="+mn-cs"/>
        </a:defRPr>
      </a:lvl3pPr>
      <a:lvl4pPr marL="1050804" marR="0" indent="-236389" algn="l" defTabSz="932570"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17"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1280717" algn="l"/>
        </a:tabLst>
        <a:defRPr sz="2040" kern="1200" spc="0" baseline="0">
          <a:gradFill>
            <a:gsLst>
              <a:gs pos="1250">
                <a:schemeClr val="bg2"/>
              </a:gs>
              <a:gs pos="100000">
                <a:schemeClr val="bg2"/>
              </a:gs>
            </a:gsLst>
            <a:lin ang="5400000" scaled="0"/>
          </a:gradFill>
          <a:latin typeface="+mn-lt"/>
          <a:ea typeface="+mn-ea"/>
          <a:cs typeface="+mn-cs"/>
        </a:defRPr>
      </a:lvl5pPr>
      <a:lvl6pPr marL="256456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53"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13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424"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70" rtl="0" eaLnBrk="1" latinLnBrk="0" hangingPunct="1">
        <a:defRPr sz="1836" kern="1200">
          <a:solidFill>
            <a:schemeClr val="tx1"/>
          </a:solidFill>
          <a:latin typeface="+mn-lt"/>
          <a:ea typeface="+mn-ea"/>
          <a:cs typeface="+mn-cs"/>
        </a:defRPr>
      </a:lvl1pPr>
      <a:lvl2pPr marL="466286" algn="l" defTabSz="932570" rtl="0" eaLnBrk="1" latinLnBrk="0" hangingPunct="1">
        <a:defRPr sz="1836" kern="1200">
          <a:solidFill>
            <a:schemeClr val="tx1"/>
          </a:solidFill>
          <a:latin typeface="+mn-lt"/>
          <a:ea typeface="+mn-ea"/>
          <a:cs typeface="+mn-cs"/>
        </a:defRPr>
      </a:lvl2pPr>
      <a:lvl3pPr marL="932570" algn="l" defTabSz="932570" rtl="0" eaLnBrk="1" latinLnBrk="0" hangingPunct="1">
        <a:defRPr sz="1836" kern="1200">
          <a:solidFill>
            <a:schemeClr val="tx1"/>
          </a:solidFill>
          <a:latin typeface="+mn-lt"/>
          <a:ea typeface="+mn-ea"/>
          <a:cs typeface="+mn-cs"/>
        </a:defRPr>
      </a:lvl3pPr>
      <a:lvl4pPr marL="1398856" algn="l" defTabSz="932570" rtl="0" eaLnBrk="1" latinLnBrk="0" hangingPunct="1">
        <a:defRPr sz="1836" kern="1200">
          <a:solidFill>
            <a:schemeClr val="tx1"/>
          </a:solidFill>
          <a:latin typeface="+mn-lt"/>
          <a:ea typeface="+mn-ea"/>
          <a:cs typeface="+mn-cs"/>
        </a:defRPr>
      </a:lvl4pPr>
      <a:lvl5pPr marL="1865141" algn="l" defTabSz="932570" rtl="0" eaLnBrk="1" latinLnBrk="0" hangingPunct="1">
        <a:defRPr sz="1836" kern="1200">
          <a:solidFill>
            <a:schemeClr val="tx1"/>
          </a:solidFill>
          <a:latin typeface="+mn-lt"/>
          <a:ea typeface="+mn-ea"/>
          <a:cs typeface="+mn-cs"/>
        </a:defRPr>
      </a:lvl5pPr>
      <a:lvl6pPr marL="2331427" algn="l" defTabSz="932570" rtl="0" eaLnBrk="1" latinLnBrk="0" hangingPunct="1">
        <a:defRPr sz="1836" kern="1200">
          <a:solidFill>
            <a:schemeClr val="tx1"/>
          </a:solidFill>
          <a:latin typeface="+mn-lt"/>
          <a:ea typeface="+mn-ea"/>
          <a:cs typeface="+mn-cs"/>
        </a:defRPr>
      </a:lvl6pPr>
      <a:lvl7pPr marL="2797710" algn="l" defTabSz="932570" rtl="0" eaLnBrk="1" latinLnBrk="0" hangingPunct="1">
        <a:defRPr sz="1836" kern="1200">
          <a:solidFill>
            <a:schemeClr val="tx1"/>
          </a:solidFill>
          <a:latin typeface="+mn-lt"/>
          <a:ea typeface="+mn-ea"/>
          <a:cs typeface="+mn-cs"/>
        </a:defRPr>
      </a:lvl7pPr>
      <a:lvl8pPr marL="3263996" algn="l" defTabSz="932570" rtl="0" eaLnBrk="1" latinLnBrk="0" hangingPunct="1">
        <a:defRPr sz="1836" kern="1200">
          <a:solidFill>
            <a:schemeClr val="tx1"/>
          </a:solidFill>
          <a:latin typeface="+mn-lt"/>
          <a:ea typeface="+mn-ea"/>
          <a:cs typeface="+mn-cs"/>
        </a:defRPr>
      </a:lvl8pPr>
      <a:lvl9pPr marL="3730281" algn="l" defTabSz="932570"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3" userDrawn="1">
          <p15:clr>
            <a:srgbClr val="F26B43"/>
          </p15:clr>
        </p15:guide>
        <p15:guide id="2" orient="horz" pos="187" userDrawn="1">
          <p15:clr>
            <a:srgbClr val="F26B43"/>
          </p15:clr>
        </p15:guide>
        <p15:guide id="3" orient="horz" pos="763" userDrawn="1">
          <p15:clr>
            <a:srgbClr val="F26B43"/>
          </p15:clr>
        </p15:guide>
        <p15:guide id="4" orient="horz" pos="1339" userDrawn="1">
          <p15:clr>
            <a:srgbClr val="F26B43"/>
          </p15:clr>
        </p15:guide>
        <p15:guide id="5" orient="horz" pos="1915" userDrawn="1">
          <p15:clr>
            <a:srgbClr val="F26B43"/>
          </p15:clr>
        </p15:guide>
        <p15:guide id="6" orient="horz" pos="2491" userDrawn="1">
          <p15:clr>
            <a:srgbClr val="F26B43"/>
          </p15:clr>
        </p15:guide>
        <p15:guide id="7" orient="horz" pos="3067" userDrawn="1">
          <p15:clr>
            <a:srgbClr val="F26B43"/>
          </p15:clr>
        </p15:guide>
        <p15:guide id="8" orient="horz" pos="4161" userDrawn="1">
          <p15:clr>
            <a:srgbClr val="F26B43"/>
          </p15:clr>
        </p15:guide>
        <p15:guide id="9" orient="horz" pos="3643" userDrawn="1">
          <p15:clr>
            <a:srgbClr val="F26B43"/>
          </p15:clr>
        </p15:guide>
        <p15:guide id="10" orient="horz" pos="4259" userDrawn="1">
          <p15:clr>
            <a:srgbClr val="F26B43"/>
          </p15:clr>
        </p15:guide>
        <p15:guide id="11" pos="195" userDrawn="1">
          <p15:clr>
            <a:srgbClr val="F26B43"/>
          </p15:clr>
        </p15:guide>
        <p15:guide id="12" pos="269" userDrawn="1">
          <p15:clr>
            <a:srgbClr val="F26B43"/>
          </p15:clr>
        </p15:guide>
        <p15:guide id="13" pos="749" userDrawn="1">
          <p15:clr>
            <a:srgbClr val="F26B43"/>
          </p15:clr>
        </p15:guide>
        <p15:guide id="14" pos="1325" userDrawn="1">
          <p15:clr>
            <a:srgbClr val="F26B43"/>
          </p15:clr>
        </p15:guide>
        <p15:guide id="15" pos="1901" userDrawn="1">
          <p15:clr>
            <a:srgbClr val="F26B43"/>
          </p15:clr>
        </p15:guide>
        <p15:guide id="16" pos="2477" userDrawn="1">
          <p15:clr>
            <a:srgbClr val="F26B43"/>
          </p15:clr>
        </p15:guide>
        <p15:guide id="17" pos="3053" userDrawn="1">
          <p15:clr>
            <a:srgbClr val="F26B43"/>
          </p15:clr>
        </p15:guide>
        <p15:guide id="18" pos="3629" userDrawn="1">
          <p15:clr>
            <a:srgbClr val="F26B43"/>
          </p15:clr>
        </p15:guide>
        <p15:guide id="19" pos="4205" userDrawn="1">
          <p15:clr>
            <a:srgbClr val="F26B43"/>
          </p15:clr>
        </p15:guide>
        <p15:guide id="20" pos="4781" userDrawn="1">
          <p15:clr>
            <a:srgbClr val="F26B43"/>
          </p15:clr>
        </p15:guide>
        <p15:guide id="21" pos="5357" userDrawn="1">
          <p15:clr>
            <a:srgbClr val="F26B43"/>
          </p15:clr>
        </p15:guide>
        <p15:guide id="22" pos="5933" userDrawn="1">
          <p15:clr>
            <a:srgbClr val="F26B43"/>
          </p15:clr>
        </p15:guide>
        <p15:guide id="23" pos="6509" userDrawn="1">
          <p15:clr>
            <a:srgbClr val="F26B43"/>
          </p15:clr>
        </p15:guide>
        <p15:guide id="24" pos="7085" userDrawn="1">
          <p15:clr>
            <a:srgbClr val="F26B43"/>
          </p15:clr>
        </p15:guide>
        <p15:guide id="25" pos="7661" userDrawn="1">
          <p15:clr>
            <a:srgbClr val="F26B43"/>
          </p15:clr>
        </p15:guide>
        <p15:guide id="26" pos="7565"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65632146"/>
      </p:ext>
    </p:extLst>
  </p:cSld>
  <p:clrMap bg1="dk1" tx1="lt1" bg2="dk2" tx2="lt2" accent1="accent1" accent2="accent2" accent3="accent3" accent4="accent4" accent5="accent5" accent6="accent6" hlink="hlink" folHlink="folHlink"/>
  <p:sldLayoutIdLst>
    <p:sldLayoutId id="2147484175" r:id="rId1"/>
    <p:sldLayoutId id="2147484204" r:id="rId2"/>
  </p:sldLayoutIdLst>
  <p:transition>
    <p:fade/>
  </p:transition>
  <p:timing>
    <p:tnLst>
      <p:par>
        <p:cTn id="1" dur="indefinite" restart="never" nodeType="tmRoot"/>
      </p:par>
    </p:tnLst>
  </p:timing>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tx1"/>
        </a:buClr>
        <a:buSzPct val="100000"/>
        <a:buFontTx/>
        <a:buBlip>
          <a:blip r:embed="rId5"/>
        </a:buBlip>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tx1"/>
        </a:buClr>
        <a:buSzPct val="100000"/>
        <a:buFontTx/>
        <a:buBlip>
          <a:blip r:embed="rId5"/>
        </a:buBlip>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tx1"/>
        </a:buClr>
        <a:buSzPct val="100000"/>
        <a:buFontTx/>
        <a:buBlip>
          <a:blip r:embed="rId5"/>
        </a:buBlip>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tx1"/>
        </a:buClr>
        <a:buSzPct val="100000"/>
        <a:buFontTx/>
        <a:buBlip>
          <a:blip r:embed="rId5"/>
        </a:buBlip>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tx1"/>
        </a:buClr>
        <a:buSzPct val="100000"/>
        <a:buFontTx/>
        <a:buBlip>
          <a:blip r:embed="rId5"/>
        </a:buBlip>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userDrawn="1">
          <p15:clr>
            <a:srgbClr val="5ACBF0"/>
          </p15:clr>
        </p15:guide>
        <p15:guide id="2" pos="177" userDrawn="1">
          <p15:clr>
            <a:srgbClr val="5ACBF0"/>
          </p15:clr>
        </p15:guide>
        <p15:guide id="3" pos="7817" userDrawn="1">
          <p15:clr>
            <a:srgbClr val="5ACBF0"/>
          </p15:clr>
        </p15:guide>
        <p15:guide id="4" orient="horz" pos="4303" userDrawn="1">
          <p15:clr>
            <a:srgbClr val="5ACBF0"/>
          </p15:clr>
        </p15:guide>
        <p15:guide id="5" pos="764" userDrawn="1">
          <p15:clr>
            <a:srgbClr val="5ACBF0"/>
          </p15:clr>
        </p15:guide>
        <p15:guide id="6" pos="1352" userDrawn="1">
          <p15:clr>
            <a:srgbClr val="5ACBF0"/>
          </p15:clr>
        </p15:guide>
        <p15:guide id="7" pos="1940" userDrawn="1">
          <p15:clr>
            <a:srgbClr val="5ACBF0"/>
          </p15:clr>
        </p15:guide>
        <p15:guide id="8" pos="2527" userDrawn="1">
          <p15:clr>
            <a:srgbClr val="5ACBF0"/>
          </p15:clr>
        </p15:guide>
        <p15:guide id="9" pos="3115" userDrawn="1">
          <p15:clr>
            <a:srgbClr val="5ACBF0"/>
          </p15:clr>
        </p15:guide>
        <p15:guide id="10" pos="3703" userDrawn="1">
          <p15:clr>
            <a:srgbClr val="5ACBF0"/>
          </p15:clr>
        </p15:guide>
        <p15:guide id="11" pos="4290" userDrawn="1">
          <p15:clr>
            <a:srgbClr val="5ACBF0"/>
          </p15:clr>
        </p15:guide>
        <p15:guide id="12" pos="4878" userDrawn="1">
          <p15:clr>
            <a:srgbClr val="5ACBF0"/>
          </p15:clr>
        </p15:guide>
        <p15:guide id="13" pos="5466" userDrawn="1">
          <p15:clr>
            <a:srgbClr val="5ACBF0"/>
          </p15:clr>
        </p15:guide>
        <p15:guide id="14" pos="6054" userDrawn="1">
          <p15:clr>
            <a:srgbClr val="5ACBF0"/>
          </p15:clr>
        </p15:guide>
        <p15:guide id="15" pos="6641" userDrawn="1">
          <p15:clr>
            <a:srgbClr val="5ACBF0"/>
          </p15:clr>
        </p15:guide>
        <p15:guide id="16" pos="7229" userDrawn="1">
          <p15:clr>
            <a:srgbClr val="5ACBF0"/>
          </p15:clr>
        </p15:guide>
        <p15:guide id="17" orient="horz" pos="778" userDrawn="1">
          <p15:clr>
            <a:srgbClr val="5ACBF0"/>
          </p15:clr>
        </p15:guide>
        <p15:guide id="18" orient="horz" pos="1366" userDrawn="1">
          <p15:clr>
            <a:srgbClr val="5ACBF0"/>
          </p15:clr>
        </p15:guide>
        <p15:guide id="19" orient="horz" pos="1953" userDrawn="1">
          <p15:clr>
            <a:srgbClr val="5ACBF0"/>
          </p15:clr>
        </p15:guide>
        <p15:guide id="20" orient="horz" pos="2541" userDrawn="1">
          <p15:clr>
            <a:srgbClr val="5ACBF0"/>
          </p15:clr>
        </p15:guide>
        <p15:guide id="21" orient="horz" pos="3128" userDrawn="1">
          <p15:clr>
            <a:srgbClr val="5ACBF0"/>
          </p15:clr>
        </p15:guide>
        <p15:guide id="22" orient="horz" pos="3716" userDrawn="1">
          <p15:clr>
            <a:srgbClr val="5ACBF0"/>
          </p15:clr>
        </p15:guide>
        <p15:guide id="23" pos="294" userDrawn="1">
          <p15:clr>
            <a:srgbClr val="C35EA4"/>
          </p15:clr>
        </p15:guide>
        <p15:guide id="24" pos="7699" userDrawn="1">
          <p15:clr>
            <a:srgbClr val="C35EA4"/>
          </p15:clr>
        </p15:guide>
        <p15:guide id="25" orient="horz" pos="308" userDrawn="1">
          <p15:clr>
            <a:srgbClr val="C35EA4"/>
          </p15:clr>
        </p15:guide>
        <p15:guide id="26" orient="horz" pos="4186"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4057549519"/>
      </p:ext>
    </p:extLst>
  </p:cSld>
  <p:clrMap bg1="lt1" tx1="dk1" bg2="lt2" tx2="dk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3" r:id="rId6"/>
    <p:sldLayoutId id="2147484184" r:id="rId7"/>
    <p:sldLayoutId id="2147484185" r:id="rId8"/>
    <p:sldLayoutId id="2147484186" r:id="rId9"/>
    <p:sldLayoutId id="2147484187" r:id="rId10"/>
    <p:sldLayoutId id="2147484188" r:id="rId11"/>
    <p:sldLayoutId id="2147484189" r:id="rId12"/>
    <p:sldLayoutId id="2147484190" r:id="rId13"/>
    <p:sldLayoutId id="2147484191" r:id="rId14"/>
    <p:sldLayoutId id="2147484192" r:id="rId15"/>
  </p:sldLayoutIdLst>
  <p:transition>
    <p:fade/>
  </p:transition>
  <p:timing>
    <p:tnLst>
      <p:par>
        <p:cTn id="1" dur="indefinite" restart="never" nodeType="tmRoot"/>
      </p:par>
    </p:tnLst>
  </p:timing>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2019979047"/>
      </p:ext>
    </p:extLst>
  </p:cSld>
  <p:clrMap bg1="lt1" tx1="dk1" bg2="lt2" tx2="dk2" accent1="accent1" accent2="accent2" accent3="accent3" accent4="accent4" accent5="accent5" accent6="accent6" hlink="hlink" folHlink="folHlink"/>
  <p:sldLayoutIdLst>
    <p:sldLayoutId id="2147484194" r:id="rId1"/>
    <p:sldLayoutId id="2147484195" r:id="rId2"/>
    <p:sldLayoutId id="2147484196" r:id="rId3"/>
    <p:sldLayoutId id="2147484197" r:id="rId4"/>
    <p:sldLayoutId id="2147484198" r:id="rId5"/>
    <p:sldLayoutId id="2147484199" r:id="rId6"/>
    <p:sldLayoutId id="2147484200" r:id="rId7"/>
    <p:sldLayoutId id="2147484201" r:id="rId8"/>
  </p:sldLayoutIdLst>
  <p:transition>
    <p:fade/>
  </p:transition>
  <p:timing>
    <p:tnLst>
      <p:par>
        <p:cTn id="1" dur="indefinite" restart="never" nodeType="tmRoot"/>
      </p:par>
    </p:tnLst>
  </p:timing>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550546771"/>
      </p:ext>
    </p:extLst>
  </p:cSld>
  <p:clrMap bg1="dk1" tx1="lt1" bg2="dk2" tx2="lt2" accent1="accent1" accent2="accent2" accent3="accent3" accent4="accent4" accent5="accent5" accent6="accent6" hlink="hlink" folHlink="folHlink"/>
  <p:sldLayoutIdLst>
    <p:sldLayoutId id="2147484212" r:id="rId1"/>
    <p:sldLayoutId id="2147484213" r:id="rId2"/>
    <p:sldLayoutId id="2147484214" r:id="rId3"/>
    <p:sldLayoutId id="2147484215" r:id="rId4"/>
    <p:sldLayoutId id="2147484216" r:id="rId5"/>
    <p:sldLayoutId id="2147484217" r:id="rId6"/>
    <p:sldLayoutId id="2147484218" r:id="rId7"/>
    <p:sldLayoutId id="2147484219" r:id="rId8"/>
    <p:sldLayoutId id="2147484220" r:id="rId9"/>
    <p:sldLayoutId id="2147484221" r:id="rId10"/>
    <p:sldLayoutId id="2147484222" r:id="rId11"/>
    <p:sldLayoutId id="2147484223" r:id="rId12"/>
    <p:sldLayoutId id="2147484224" r:id="rId13"/>
    <p:sldLayoutId id="2147484225" r:id="rId14"/>
    <p:sldLayoutId id="2147484226" r:id="rId15"/>
    <p:sldLayoutId id="2147484227" r:id="rId16"/>
    <p:sldLayoutId id="2147484228" r:id="rId17"/>
    <p:sldLayoutId id="2147484229" r:id="rId18"/>
    <p:sldLayoutId id="2147484230" r:id="rId19"/>
    <p:sldLayoutId id="2147484231" r:id="rId20"/>
    <p:sldLayoutId id="2147484232" r:id="rId21"/>
    <p:sldLayoutId id="2147484233" r:id="rId22"/>
    <p:sldLayoutId id="2147484234" r:id="rId23"/>
    <p:sldLayoutId id="2147484235" r:id="rId24"/>
    <p:sldLayoutId id="2147484236" r:id="rId25"/>
    <p:sldLayoutId id="2147484237" r:id="rId26"/>
    <p:sldLayoutId id="2147484238" r:id="rId27"/>
    <p:sldLayoutId id="2147484239" r:id="rId28"/>
    <p:sldLayoutId id="2147484240" r:id="rId29"/>
    <p:sldLayoutId id="2147484241" r:id="rId30"/>
    <p:sldLayoutId id="2147484242" r:id="rId31"/>
    <p:sldLayoutId id="2147484243" r:id="rId32"/>
    <p:sldLayoutId id="2147484244" r:id="rId3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4487910"/>
      </p:ext>
    </p:extLst>
  </p:cSld>
  <p:clrMap bg1="lt1" tx1="dk1" bg2="lt2" tx2="dk2" accent1="accent1" accent2="accent2" accent3="accent3" accent4="accent4" accent5="accent5" accent6="accent6" hlink="hlink" folHlink="folHlink"/>
  <p:sldLayoutIdLst>
    <p:sldLayoutId id="2147484246" r:id="rId1"/>
    <p:sldLayoutId id="2147484247" r:id="rId2"/>
    <p:sldLayoutId id="2147484248" r:id="rId3"/>
    <p:sldLayoutId id="2147484249" r:id="rId4"/>
    <p:sldLayoutId id="2147484250" r:id="rId5"/>
    <p:sldLayoutId id="2147484251" r:id="rId6"/>
    <p:sldLayoutId id="2147484252" r:id="rId7"/>
    <p:sldLayoutId id="2147484253" r:id="rId8"/>
    <p:sldLayoutId id="2147484254" r:id="rId9"/>
    <p:sldLayoutId id="2147484255" r:id="rId10"/>
    <p:sldLayoutId id="2147484256" r:id="rId11"/>
    <p:sldLayoutId id="2147484257" r:id="rId12"/>
    <p:sldLayoutId id="2147484258" r:id="rId13"/>
    <p:sldLayoutId id="2147484259" r:id="rId14"/>
    <p:sldLayoutId id="2147484260" r:id="rId15"/>
    <p:sldLayoutId id="2147484261" r:id="rId16"/>
    <p:sldLayoutId id="2147484262" r:id="rId17"/>
    <p:sldLayoutId id="2147484263" r:id="rId18"/>
    <p:sldLayoutId id="2147484264" r:id="rId19"/>
    <p:sldLayoutId id="2147484265" r:id="rId20"/>
    <p:sldLayoutId id="2147484266" r:id="rId21"/>
    <p:sldLayoutId id="2147484267" r:id="rId22"/>
    <p:sldLayoutId id="2147484268" r:id="rId23"/>
    <p:sldLayoutId id="2147484269" r:id="rId24"/>
    <p:sldLayoutId id="2147484270" r:id="rId25"/>
    <p:sldLayoutId id="2147484271" r:id="rId26"/>
    <p:sldLayoutId id="2147484272" r:id="rId27"/>
  </p:sldLayoutIdLst>
  <p:transition>
    <p:fade/>
  </p:transition>
  <p:timing>
    <p:tnLst>
      <p:par>
        <p:cTn id="1" dur="indefinite" restart="never" nodeType="tmRoot"/>
      </p:par>
    </p:tnLst>
  </p:timing>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532396" y="1944337"/>
            <a:ext cx="4298019" cy="409350"/>
          </a:xfrm>
          <a:prstGeom prst="rect">
            <a:avLst/>
          </a:prstGeom>
        </p:spPr>
      </p:pic>
    </p:spTree>
    <p:extLst>
      <p:ext uri="{BB962C8B-B14F-4D97-AF65-F5344CB8AC3E}">
        <p14:creationId xmlns:p14="http://schemas.microsoft.com/office/powerpoint/2010/main" val="430736073"/>
      </p:ext>
    </p:extLst>
  </p:cSld>
  <p:clrMap bg1="dk1" tx1="lt1" bg2="dk2"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 id="2147484285" r:id="rId12"/>
    <p:sldLayoutId id="2147484286" r:id="rId13"/>
    <p:sldLayoutId id="2147484287" r:id="rId14"/>
    <p:sldLayoutId id="2147484288" r:id="rId15"/>
    <p:sldLayoutId id="2147484289" r:id="rId16"/>
    <p:sldLayoutId id="2147484290" r:id="rId17"/>
    <p:sldLayoutId id="2147484291" r:id="rId18"/>
    <p:sldLayoutId id="2147484292" r:id="rId19"/>
    <p:sldLayoutId id="2147484293" r:id="rId20"/>
    <p:sldLayoutId id="2147484294" r:id="rId21"/>
    <p:sldLayoutId id="2147484295" r:id="rId22"/>
    <p:sldLayoutId id="2147484296" r:id="rId23"/>
    <p:sldLayoutId id="2147484297" r:id="rId24"/>
    <p:sldLayoutId id="2147484298" r:id="rId25"/>
    <p:sldLayoutId id="2147484299" r:id="rId26"/>
    <p:sldLayoutId id="2147484300" r:id="rId27"/>
    <p:sldLayoutId id="2147484301" r:id="rId28"/>
    <p:sldLayoutId id="2147484302" r:id="rId29"/>
    <p:sldLayoutId id="2147484303" r:id="rId30"/>
    <p:sldLayoutId id="2147484304" r:id="rId31"/>
    <p:sldLayoutId id="2147484305" r:id="rId32"/>
    <p:sldLayoutId id="2147484306" r:id="rId33"/>
    <p:sldLayoutId id="2147484307" r:id="rId34"/>
  </p:sldLayoutIdLst>
  <p:transition>
    <p:fade/>
  </p:transition>
  <p:timing>
    <p:tnLst>
      <p:par>
        <p:cTn id="1" dur="indefinite" restart="never" nodeType="tmRoot"/>
      </p:par>
    </p:tnLst>
  </p:timing>
  <p:txStyles>
    <p:titleStyle>
      <a:lvl1pPr algn="l" defTabSz="932283" rtl="0" eaLnBrk="1" latinLnBrk="0" hangingPunct="1">
        <a:lnSpc>
          <a:spcPct val="90000"/>
        </a:lnSpc>
        <a:spcBef>
          <a:spcPct val="0"/>
        </a:spcBef>
        <a:buNone/>
        <a:defRPr lang="en-US" sz="5397" b="0" kern="1200" cap="none" spc="-102" baseline="0" dirty="0" smtClean="0">
          <a:ln w="3175">
            <a:noFill/>
          </a:ln>
          <a:solidFill>
            <a:schemeClr val="bg1">
              <a:lumMod val="75000"/>
            </a:schemeClr>
          </a:solidFill>
          <a:effectLst/>
          <a:latin typeface="+mj-lt"/>
          <a:ea typeface="+mn-ea"/>
          <a:cs typeface="Segoe UI" pitchFamily="34" charset="0"/>
        </a:defRPr>
      </a:lvl1pPr>
    </p:titleStyle>
    <p:bodyStyle>
      <a:lvl1pPr marL="342731" marR="0" indent="-34273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3998" kern="1200" spc="0" baseline="0">
          <a:solidFill>
            <a:schemeClr val="bg1">
              <a:lumMod val="75000"/>
            </a:schemeClr>
          </a:solidFill>
          <a:latin typeface="+mj-lt"/>
          <a:ea typeface="+mn-ea"/>
          <a:cs typeface="+mn-cs"/>
        </a:defRPr>
      </a:lvl1pPr>
      <a:lvl2pPr marL="583912" marR="0" indent="-24118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2pPr>
      <a:lvl3pPr marL="799707"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3pPr>
      <a:lvl4pPr marL="1028194"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4pPr>
      <a:lvl5pPr marL="1256681"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5pPr>
      <a:lvl6pPr marL="2563779"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20"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062"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04"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83" rtl="0" eaLnBrk="1" latinLnBrk="0" hangingPunct="1">
        <a:defRPr sz="1799" kern="1200">
          <a:solidFill>
            <a:schemeClr val="tx1"/>
          </a:solidFill>
          <a:latin typeface="+mn-lt"/>
          <a:ea typeface="+mn-ea"/>
          <a:cs typeface="+mn-cs"/>
        </a:defRPr>
      </a:lvl1pPr>
      <a:lvl2pPr marL="466141" algn="l" defTabSz="932283" rtl="0" eaLnBrk="1" latinLnBrk="0" hangingPunct="1">
        <a:defRPr sz="1799" kern="1200">
          <a:solidFill>
            <a:schemeClr val="tx1"/>
          </a:solidFill>
          <a:latin typeface="+mn-lt"/>
          <a:ea typeface="+mn-ea"/>
          <a:cs typeface="+mn-cs"/>
        </a:defRPr>
      </a:lvl2pPr>
      <a:lvl3pPr marL="932283" algn="l" defTabSz="932283" rtl="0" eaLnBrk="1" latinLnBrk="0" hangingPunct="1">
        <a:defRPr sz="1799" kern="1200">
          <a:solidFill>
            <a:schemeClr val="tx1"/>
          </a:solidFill>
          <a:latin typeface="+mn-lt"/>
          <a:ea typeface="+mn-ea"/>
          <a:cs typeface="+mn-cs"/>
        </a:defRPr>
      </a:lvl3pPr>
      <a:lvl4pPr marL="1398425" algn="l" defTabSz="932283" rtl="0" eaLnBrk="1" latinLnBrk="0" hangingPunct="1">
        <a:defRPr sz="1799" kern="1200">
          <a:solidFill>
            <a:schemeClr val="tx1"/>
          </a:solidFill>
          <a:latin typeface="+mn-lt"/>
          <a:ea typeface="+mn-ea"/>
          <a:cs typeface="+mn-cs"/>
        </a:defRPr>
      </a:lvl4pPr>
      <a:lvl5pPr marL="1864566" algn="l" defTabSz="932283" rtl="0" eaLnBrk="1" latinLnBrk="0" hangingPunct="1">
        <a:defRPr sz="1799" kern="1200">
          <a:solidFill>
            <a:schemeClr val="tx1"/>
          </a:solidFill>
          <a:latin typeface="+mn-lt"/>
          <a:ea typeface="+mn-ea"/>
          <a:cs typeface="+mn-cs"/>
        </a:defRPr>
      </a:lvl5pPr>
      <a:lvl6pPr marL="2330708" algn="l" defTabSz="932283" rtl="0" eaLnBrk="1" latinLnBrk="0" hangingPunct="1">
        <a:defRPr sz="1799" kern="1200">
          <a:solidFill>
            <a:schemeClr val="tx1"/>
          </a:solidFill>
          <a:latin typeface="+mn-lt"/>
          <a:ea typeface="+mn-ea"/>
          <a:cs typeface="+mn-cs"/>
        </a:defRPr>
      </a:lvl6pPr>
      <a:lvl7pPr marL="2796849" algn="l" defTabSz="932283" rtl="0" eaLnBrk="1" latinLnBrk="0" hangingPunct="1">
        <a:defRPr sz="1799" kern="1200">
          <a:solidFill>
            <a:schemeClr val="tx1"/>
          </a:solidFill>
          <a:latin typeface="+mn-lt"/>
          <a:ea typeface="+mn-ea"/>
          <a:cs typeface="+mn-cs"/>
        </a:defRPr>
      </a:lvl7pPr>
      <a:lvl8pPr marL="3262991" algn="l" defTabSz="932283" rtl="0" eaLnBrk="1" latinLnBrk="0" hangingPunct="1">
        <a:defRPr sz="1799" kern="1200">
          <a:solidFill>
            <a:schemeClr val="tx1"/>
          </a:solidFill>
          <a:latin typeface="+mn-lt"/>
          <a:ea typeface="+mn-ea"/>
          <a:cs typeface="+mn-cs"/>
        </a:defRPr>
      </a:lvl8pPr>
      <a:lvl9pPr marL="3729134" algn="l" defTabSz="932283"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png"/><Relationship Id="rId1" Type="http://schemas.openxmlformats.org/officeDocument/2006/relationships/slideLayout" Target="../slideLayouts/slideLayout3.xml"/><Relationship Id="rId5" Type="http://schemas.openxmlformats.org/officeDocument/2006/relationships/image" Target="../media/image46.emf"/><Relationship Id="rId4" Type="http://schemas.openxmlformats.org/officeDocument/2006/relationships/image" Target="../media/image45.emf"/></Relationships>
</file>

<file path=ppt/slides/_rels/slide2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3.xml"/><Relationship Id="rId5" Type="http://schemas.openxmlformats.org/officeDocument/2006/relationships/image" Target="../media/image44.emf"/><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49.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8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0.png"/><Relationship Id="rId18" Type="http://schemas.openxmlformats.org/officeDocument/2006/relationships/image" Target="../media/image34.png"/><Relationship Id="rId3" Type="http://schemas.openxmlformats.org/officeDocument/2006/relationships/image" Target="../media/image21.emf"/><Relationship Id="rId7" Type="http://schemas.openxmlformats.org/officeDocument/2006/relationships/image" Target="../media/image25.png"/><Relationship Id="rId12" Type="http://schemas.openxmlformats.org/officeDocument/2006/relationships/image" Target="../media/image29.png"/><Relationship Id="rId17" Type="http://schemas.microsoft.com/office/2007/relationships/hdphoto" Target="../media/hdphoto2.wdp"/><Relationship Id="rId2" Type="http://schemas.openxmlformats.org/officeDocument/2006/relationships/image" Target="../media/image20.png"/><Relationship Id="rId16" Type="http://schemas.openxmlformats.org/officeDocument/2006/relationships/image" Target="../media/image33.png"/><Relationship Id="rId20" Type="http://schemas.openxmlformats.org/officeDocument/2006/relationships/image" Target="../media/image36.png"/><Relationship Id="rId1" Type="http://schemas.openxmlformats.org/officeDocument/2006/relationships/slideLayout" Target="../slideLayouts/slideLayout113.xml"/><Relationship Id="rId6" Type="http://schemas.openxmlformats.org/officeDocument/2006/relationships/image" Target="../media/image24.png"/><Relationship Id="rId11" Type="http://schemas.openxmlformats.org/officeDocument/2006/relationships/image" Target="../media/image28.png"/><Relationship Id="rId5" Type="http://schemas.openxmlformats.org/officeDocument/2006/relationships/image" Target="../media/image23.emf"/><Relationship Id="rId15" Type="http://schemas.openxmlformats.org/officeDocument/2006/relationships/image" Target="../media/image32.png"/><Relationship Id="rId10" Type="http://schemas.microsoft.com/office/2007/relationships/hdphoto" Target="../media/hdphoto1.wdp"/><Relationship Id="rId19" Type="http://schemas.openxmlformats.org/officeDocument/2006/relationships/image" Target="../media/image35.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1.png"/></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jpg"/></Relationships>
</file>

<file path=ppt/slides/_rels/slide46.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tackoverflow.com/questions/tagged/ms-office" TargetMode="External"/><Relationship Id="rId7" Type="http://schemas.openxmlformats.org/officeDocument/2006/relationships/hyperlink" Target="http://aka.ms/OfficeDevFeedback" TargetMode="External"/><Relationship Id="rId2" Type="http://schemas.openxmlformats.org/officeDocument/2006/relationships/hyperlink" Target="https://www.yammer.com/itpronetwork" TargetMode="External"/><Relationship Id="rId1" Type="http://schemas.openxmlformats.org/officeDocument/2006/relationships/slideLayout" Target="../slideLayouts/slideLayout10.xml"/><Relationship Id="rId6" Type="http://schemas.openxmlformats.org/officeDocument/2006/relationships/image" Target="../media/image61.png"/><Relationship Id="rId5" Type="http://schemas.openxmlformats.org/officeDocument/2006/relationships/image" Target="../media/image60.emf"/><Relationship Id="rId4" Type="http://schemas.openxmlformats.org/officeDocument/2006/relationships/image" Target="../media/image59.emf"/><Relationship Id="rId9" Type="http://schemas.openxmlformats.org/officeDocument/2006/relationships/image" Target="../media/image6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microsoft.com/office/2007/relationships/hdphoto" Target="../media/hdphoto3.wdp"/><Relationship Id="rId9" Type="http://schemas.openxmlformats.org/officeDocument/2006/relationships/image" Target="../media/image4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729"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8863585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Apps for SharePoint</a:t>
            </a:r>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53984943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9128" y="313361"/>
            <a:ext cx="11375536" cy="762786"/>
          </a:xfrm>
        </p:spPr>
        <p:txBody>
          <a:bodyPr/>
          <a:lstStyle/>
          <a:p>
            <a:r>
              <a:rPr lang="en-US" dirty="0" smtClean="0"/>
              <a:t>SharePoint building blocks</a:t>
            </a:r>
            <a:endParaRPr lang="en-US" dirty="0"/>
          </a:p>
        </p:txBody>
      </p:sp>
      <p:sp>
        <p:nvSpPr>
          <p:cNvPr id="2" name="Text Placeholder 1"/>
          <p:cNvSpPr>
            <a:spLocks noGrp="1"/>
          </p:cNvSpPr>
          <p:nvPr>
            <p:ph type="body" sz="quarter" idx="10"/>
          </p:nvPr>
        </p:nvSpPr>
        <p:spPr>
          <a:xfrm>
            <a:off x="305179" y="1227305"/>
            <a:ext cx="11887200" cy="5484812"/>
          </a:xfrm>
        </p:spPr>
        <p:txBody>
          <a:bodyPr/>
          <a:lstStyle/>
          <a:p>
            <a:pPr marL="0" indent="0">
              <a:buNone/>
            </a:pPr>
            <a:r>
              <a:rPr lang="en-US" dirty="0" smtClean="0"/>
              <a:t>Lists/libraries</a:t>
            </a:r>
          </a:p>
          <a:p>
            <a:pPr marL="0" indent="0">
              <a:buNone/>
            </a:pPr>
            <a:r>
              <a:rPr lang="en-US" dirty="0" smtClean="0"/>
              <a:t>Web parts</a:t>
            </a:r>
          </a:p>
          <a:p>
            <a:pPr marL="0" indent="0">
              <a:buNone/>
            </a:pPr>
            <a:r>
              <a:rPr lang="en-US" dirty="0" smtClean="0"/>
              <a:t>Site columns</a:t>
            </a:r>
          </a:p>
          <a:p>
            <a:pPr marL="0" indent="0">
              <a:buNone/>
            </a:pPr>
            <a:r>
              <a:rPr lang="en-US" dirty="0" smtClean="0"/>
              <a:t>Content types</a:t>
            </a:r>
          </a:p>
          <a:p>
            <a:pPr marL="0" indent="0">
              <a:buNone/>
            </a:pPr>
            <a:r>
              <a:rPr lang="en-US" dirty="0" smtClean="0"/>
              <a:t>Remote event receivers</a:t>
            </a:r>
          </a:p>
          <a:p>
            <a:pPr marL="0" indent="0">
              <a:buNone/>
            </a:pPr>
            <a:r>
              <a:rPr lang="en-US" dirty="0" smtClean="0"/>
              <a:t>Workflows</a:t>
            </a:r>
            <a:endParaRPr lang="en-US" dirty="0"/>
          </a:p>
        </p:txBody>
      </p:sp>
    </p:spTree>
    <p:extLst>
      <p:ext uri="{BB962C8B-B14F-4D97-AF65-F5344CB8AC3E}">
        <p14:creationId xmlns:p14="http://schemas.microsoft.com/office/powerpoint/2010/main" val="78483283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404" y="313361"/>
            <a:ext cx="11375536" cy="762786"/>
          </a:xfrm>
        </p:spPr>
        <p:txBody>
          <a:bodyPr/>
          <a:lstStyle/>
          <a:p>
            <a:r>
              <a:rPr lang="en-US" dirty="0" smtClean="0"/>
              <a:t>Architecture of apps</a:t>
            </a:r>
            <a:endParaRPr lang="en-US" dirty="0"/>
          </a:p>
        </p:txBody>
      </p:sp>
      <p:sp>
        <p:nvSpPr>
          <p:cNvPr id="26" name="Rectangle 25"/>
          <p:cNvSpPr/>
          <p:nvPr/>
        </p:nvSpPr>
        <p:spPr>
          <a:xfrm>
            <a:off x="6615903" y="1229213"/>
            <a:ext cx="5554162" cy="1773629"/>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3600" dirty="0" smtClean="0">
                <a:gradFill>
                  <a:gsLst>
                    <a:gs pos="1250">
                      <a:schemeClr val="bg1"/>
                    </a:gs>
                    <a:gs pos="100000">
                      <a:schemeClr val="bg1"/>
                    </a:gs>
                  </a:gsLst>
                  <a:lin ang="5400000" scaled="0"/>
                </a:gradFill>
                <a:latin typeface="+mj-lt"/>
              </a:rPr>
              <a:t>Azure</a:t>
            </a:r>
            <a:endParaRPr lang="en-US" sz="3600" dirty="0">
              <a:gradFill>
                <a:gsLst>
                  <a:gs pos="1250">
                    <a:schemeClr val="bg1"/>
                  </a:gs>
                  <a:gs pos="100000">
                    <a:schemeClr val="bg1"/>
                  </a:gs>
                </a:gsLst>
                <a:lin ang="5400000" scaled="0"/>
              </a:gradFill>
              <a:latin typeface="+mj-lt"/>
            </a:endParaRPr>
          </a:p>
        </p:txBody>
      </p:sp>
      <p:sp>
        <p:nvSpPr>
          <p:cNvPr id="27" name="Rectangle 26"/>
          <p:cNvSpPr/>
          <p:nvPr/>
        </p:nvSpPr>
        <p:spPr>
          <a:xfrm>
            <a:off x="6615903" y="3068152"/>
            <a:ext cx="5554162" cy="1785634"/>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3600" dirty="0" smtClean="0">
                <a:gradFill>
                  <a:gsLst>
                    <a:gs pos="1250">
                      <a:schemeClr val="bg1"/>
                    </a:gs>
                    <a:gs pos="100000">
                      <a:schemeClr val="bg1"/>
                    </a:gs>
                  </a:gsLst>
                  <a:lin ang="5400000" scaled="0"/>
                </a:gradFill>
                <a:latin typeface="+mj-lt"/>
              </a:rPr>
              <a:t>Apache</a:t>
            </a:r>
            <a:endParaRPr lang="en-US" sz="3600" dirty="0">
              <a:gradFill>
                <a:gsLst>
                  <a:gs pos="1250">
                    <a:schemeClr val="bg1"/>
                  </a:gs>
                  <a:gs pos="100000">
                    <a:schemeClr val="bg1"/>
                  </a:gs>
                </a:gsLst>
                <a:lin ang="5400000" scaled="0"/>
              </a:gradFill>
              <a:latin typeface="+mj-lt"/>
            </a:endParaRPr>
          </a:p>
        </p:txBody>
      </p:sp>
      <p:sp>
        <p:nvSpPr>
          <p:cNvPr id="28" name="Oval 28"/>
          <p:cNvSpPr/>
          <p:nvPr/>
        </p:nvSpPr>
        <p:spPr>
          <a:xfrm>
            <a:off x="6690982" y="3807617"/>
            <a:ext cx="1758584" cy="94609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3</a:t>
            </a:r>
          </a:p>
          <a:p>
            <a:pPr>
              <a:lnSpc>
                <a:spcPct val="90000"/>
              </a:lnSpc>
            </a:pPr>
            <a:r>
              <a:rPr lang="en-US" dirty="0">
                <a:gradFill>
                  <a:gsLst>
                    <a:gs pos="1250">
                      <a:schemeClr val="tx1"/>
                    </a:gs>
                    <a:gs pos="100000">
                      <a:schemeClr val="tx1"/>
                    </a:gs>
                  </a:gsLst>
                  <a:lin ang="5400000" scaled="0"/>
                </a:gradFill>
              </a:rPr>
              <a:t>W</a:t>
            </a:r>
            <a:r>
              <a:rPr lang="en-US" dirty="0" smtClean="0">
                <a:gradFill>
                  <a:gsLst>
                    <a:gs pos="1250">
                      <a:schemeClr val="tx1"/>
                    </a:gs>
                    <a:gs pos="100000">
                      <a:schemeClr val="tx1"/>
                    </a:gs>
                  </a:gsLst>
                  <a:lin ang="5400000" scaled="0"/>
                </a:gradFill>
              </a:rPr>
              <a:t>eb</a:t>
            </a:r>
            <a:endParaRPr lang="en-US" dirty="0">
              <a:gradFill>
                <a:gsLst>
                  <a:gs pos="1250">
                    <a:schemeClr val="tx1"/>
                  </a:gs>
                  <a:gs pos="100000">
                    <a:schemeClr val="tx1"/>
                  </a:gs>
                </a:gsLst>
                <a:lin ang="5400000" scaled="0"/>
              </a:gradFill>
            </a:endParaRPr>
          </a:p>
        </p:txBody>
      </p:sp>
      <p:sp>
        <p:nvSpPr>
          <p:cNvPr id="29" name="Oval 28"/>
          <p:cNvSpPr/>
          <p:nvPr/>
        </p:nvSpPr>
        <p:spPr>
          <a:xfrm>
            <a:off x="8518989" y="3807616"/>
            <a:ext cx="1758584" cy="9496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a:t>
            </a:r>
            <a:r>
              <a:rPr lang="en-US" dirty="0" smtClean="0">
                <a:gradFill>
                  <a:gsLst>
                    <a:gs pos="1250">
                      <a:schemeClr val="tx1"/>
                    </a:gs>
                    <a:gs pos="100000">
                      <a:schemeClr val="tx1"/>
                    </a:gs>
                  </a:gsLst>
                  <a:lin ang="5400000" scaled="0"/>
                </a:gradFill>
              </a:rPr>
              <a:t>3</a:t>
            </a:r>
            <a:endParaRPr lang="en-US" dirty="0">
              <a:gradFill>
                <a:gsLst>
                  <a:gs pos="1250">
                    <a:schemeClr val="tx1"/>
                  </a:gs>
                  <a:gs pos="100000">
                    <a:schemeClr val="tx1"/>
                  </a:gs>
                </a:gsLst>
                <a:lin ang="5400000" scaled="0"/>
              </a:gradFill>
            </a:endParaRPr>
          </a:p>
          <a:p>
            <a:pPr>
              <a:lnSpc>
                <a:spcPct val="90000"/>
              </a:lnSpc>
            </a:pPr>
            <a:r>
              <a:rPr lang="en-US" dirty="0" err="1" smtClean="0">
                <a:gradFill>
                  <a:gsLst>
                    <a:gs pos="1250">
                      <a:schemeClr val="tx1"/>
                    </a:gs>
                    <a:gs pos="100000">
                      <a:schemeClr val="tx1"/>
                    </a:gs>
                  </a:gsLst>
                  <a:lin ang="5400000" scaled="0"/>
                </a:gradFill>
              </a:rPr>
              <a:t>mySQL</a:t>
            </a:r>
            <a:endParaRPr lang="en-US" dirty="0">
              <a:gradFill>
                <a:gsLst>
                  <a:gs pos="1250">
                    <a:schemeClr val="tx1"/>
                  </a:gs>
                  <a:gs pos="100000">
                    <a:schemeClr val="tx1"/>
                  </a:gs>
                </a:gsLst>
                <a:lin ang="5400000" scaled="0"/>
              </a:gradFill>
            </a:endParaRPr>
          </a:p>
        </p:txBody>
      </p:sp>
      <p:sp>
        <p:nvSpPr>
          <p:cNvPr id="30" name="Oval 28"/>
          <p:cNvSpPr/>
          <p:nvPr/>
        </p:nvSpPr>
        <p:spPr>
          <a:xfrm>
            <a:off x="10351817" y="3805010"/>
            <a:ext cx="1758584" cy="949636"/>
          </a:xfrm>
          <a:prstGeom prst="rect">
            <a:avLst/>
          </a:prstGeom>
          <a:solidFill>
            <a:schemeClr val="accent2"/>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3</a:t>
            </a:r>
          </a:p>
          <a:p>
            <a:pPr>
              <a:lnSpc>
                <a:spcPct val="90000"/>
              </a:lnSpc>
            </a:pPr>
            <a:r>
              <a:rPr lang="en-US" dirty="0">
                <a:gradFill>
                  <a:gsLst>
                    <a:gs pos="1250">
                      <a:schemeClr val="tx1"/>
                    </a:gs>
                    <a:gs pos="100000">
                      <a:schemeClr val="tx1"/>
                    </a:gs>
                  </a:gsLst>
                  <a:lin ang="5400000" scaled="0"/>
                </a:gradFill>
              </a:rPr>
              <a:t>W</a:t>
            </a:r>
            <a:r>
              <a:rPr lang="en-US" dirty="0" smtClean="0">
                <a:gradFill>
                  <a:gsLst>
                    <a:gs pos="1250">
                      <a:schemeClr val="tx1"/>
                    </a:gs>
                    <a:gs pos="100000">
                      <a:schemeClr val="tx1"/>
                    </a:gs>
                  </a:gsLst>
                  <a:lin ang="5400000" scaled="0"/>
                </a:gradFill>
              </a:rPr>
              <a:t>orker</a:t>
            </a:r>
            <a:endParaRPr lang="en-US" dirty="0">
              <a:gradFill>
                <a:gsLst>
                  <a:gs pos="1250">
                    <a:schemeClr val="tx1"/>
                  </a:gs>
                  <a:gs pos="100000">
                    <a:schemeClr val="tx1"/>
                  </a:gs>
                </a:gsLst>
                <a:lin ang="5400000" scaled="0"/>
              </a:gradFill>
            </a:endParaRPr>
          </a:p>
        </p:txBody>
      </p:sp>
      <p:sp>
        <p:nvSpPr>
          <p:cNvPr id="31" name="Rectangle 30"/>
          <p:cNvSpPr/>
          <p:nvPr/>
        </p:nvSpPr>
        <p:spPr>
          <a:xfrm>
            <a:off x="6615903" y="4919094"/>
            <a:ext cx="5554162" cy="1785634"/>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3600" dirty="0" smtClean="0">
                <a:gradFill>
                  <a:gsLst>
                    <a:gs pos="1250">
                      <a:schemeClr val="bg1"/>
                    </a:gs>
                    <a:gs pos="100000">
                      <a:schemeClr val="bg1"/>
                    </a:gs>
                  </a:gsLst>
                  <a:lin ang="5400000" scaled="0"/>
                </a:gradFill>
                <a:latin typeface="+mj-lt"/>
              </a:rPr>
              <a:t>IIS web  server</a:t>
            </a:r>
            <a:endParaRPr lang="en-US" sz="3600" dirty="0">
              <a:gradFill>
                <a:gsLst>
                  <a:gs pos="1250">
                    <a:schemeClr val="bg1"/>
                  </a:gs>
                  <a:gs pos="100000">
                    <a:schemeClr val="bg1"/>
                  </a:gs>
                </a:gsLst>
                <a:lin ang="5400000" scaled="0"/>
              </a:gradFill>
              <a:latin typeface="+mj-lt"/>
            </a:endParaRPr>
          </a:p>
        </p:txBody>
      </p:sp>
      <p:sp>
        <p:nvSpPr>
          <p:cNvPr id="32" name="Oval 28"/>
          <p:cNvSpPr/>
          <p:nvPr/>
        </p:nvSpPr>
        <p:spPr>
          <a:xfrm>
            <a:off x="6690982" y="5658558"/>
            <a:ext cx="1758584" cy="94609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4</a:t>
            </a:r>
          </a:p>
          <a:p>
            <a:pPr>
              <a:lnSpc>
                <a:spcPct val="90000"/>
              </a:lnSpc>
            </a:pPr>
            <a:r>
              <a:rPr lang="en-US" dirty="0">
                <a:gradFill>
                  <a:gsLst>
                    <a:gs pos="1250">
                      <a:schemeClr val="tx1"/>
                    </a:gs>
                    <a:gs pos="100000">
                      <a:schemeClr val="tx1"/>
                    </a:gs>
                  </a:gsLst>
                  <a:lin ang="5400000" scaled="0"/>
                </a:gradFill>
              </a:rPr>
              <a:t>W</a:t>
            </a:r>
            <a:r>
              <a:rPr lang="en-US" dirty="0" smtClean="0">
                <a:gradFill>
                  <a:gsLst>
                    <a:gs pos="1250">
                      <a:schemeClr val="tx1"/>
                    </a:gs>
                    <a:gs pos="100000">
                      <a:schemeClr val="tx1"/>
                    </a:gs>
                  </a:gsLst>
                  <a:lin ang="5400000" scaled="0"/>
                </a:gradFill>
              </a:rPr>
              <a:t>eb</a:t>
            </a:r>
            <a:endParaRPr lang="en-US" dirty="0">
              <a:gradFill>
                <a:gsLst>
                  <a:gs pos="1250">
                    <a:schemeClr val="tx1"/>
                  </a:gs>
                  <a:gs pos="100000">
                    <a:schemeClr val="tx1"/>
                  </a:gs>
                </a:gsLst>
                <a:lin ang="5400000" scaled="0"/>
              </a:gradFill>
            </a:endParaRPr>
          </a:p>
        </p:txBody>
      </p:sp>
      <p:sp>
        <p:nvSpPr>
          <p:cNvPr id="33" name="Oval 28"/>
          <p:cNvSpPr/>
          <p:nvPr/>
        </p:nvSpPr>
        <p:spPr>
          <a:xfrm>
            <a:off x="8518989" y="5658558"/>
            <a:ext cx="1758584" cy="94963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a:t>
            </a:r>
            <a:r>
              <a:rPr lang="en-US" dirty="0" smtClean="0">
                <a:gradFill>
                  <a:gsLst>
                    <a:gs pos="1250">
                      <a:schemeClr val="tx1"/>
                    </a:gs>
                    <a:gs pos="100000">
                      <a:schemeClr val="tx1"/>
                    </a:gs>
                  </a:gsLst>
                  <a:lin ang="5400000" scaled="0"/>
                </a:gradFill>
              </a:rPr>
              <a:t>4</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SQL</a:t>
            </a:r>
            <a:endParaRPr lang="en-US" dirty="0">
              <a:gradFill>
                <a:gsLst>
                  <a:gs pos="1250">
                    <a:schemeClr val="tx1"/>
                  </a:gs>
                  <a:gs pos="100000">
                    <a:schemeClr val="tx1"/>
                  </a:gs>
                </a:gsLst>
                <a:lin ang="5400000" scaled="0"/>
              </a:gradFill>
            </a:endParaRPr>
          </a:p>
        </p:txBody>
      </p:sp>
      <p:sp>
        <p:nvSpPr>
          <p:cNvPr id="34" name="Oval 28"/>
          <p:cNvSpPr/>
          <p:nvPr/>
        </p:nvSpPr>
        <p:spPr>
          <a:xfrm>
            <a:off x="10351817" y="5655952"/>
            <a:ext cx="1758584" cy="949636"/>
          </a:xfrm>
          <a:prstGeom prst="rect">
            <a:avLst/>
          </a:prstGeom>
          <a:solidFill>
            <a:schemeClr val="accent3"/>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a:t>
            </a:r>
            <a:r>
              <a:rPr lang="en-US" dirty="0" smtClean="0">
                <a:gradFill>
                  <a:gsLst>
                    <a:gs pos="1250">
                      <a:schemeClr val="tx1"/>
                    </a:gs>
                    <a:gs pos="100000">
                      <a:schemeClr val="tx1"/>
                    </a:gs>
                  </a:gsLst>
                  <a:lin ang="5400000" scaled="0"/>
                </a:gradFill>
              </a:rPr>
              <a:t>4</a:t>
            </a:r>
            <a:r>
              <a:rPr lang="en-US" dirty="0">
                <a:gradFill>
                  <a:gsLst>
                    <a:gs pos="1250">
                      <a:schemeClr val="tx1"/>
                    </a:gs>
                    <a:gs pos="100000">
                      <a:schemeClr val="tx1"/>
                    </a:gs>
                  </a:gsLst>
                  <a:lin ang="5400000" scaled="0"/>
                </a:gradFill>
              </a:rPr>
              <a:t/>
            </a:r>
            <a:br>
              <a:rPr lang="en-US" dirty="0">
                <a:gradFill>
                  <a:gsLst>
                    <a:gs pos="1250">
                      <a:schemeClr val="tx1"/>
                    </a:gs>
                    <a:gs pos="100000">
                      <a:schemeClr val="tx1"/>
                    </a:gs>
                  </a:gsLst>
                  <a:lin ang="5400000" scaled="0"/>
                </a:gradFill>
              </a:rPr>
            </a:br>
            <a:r>
              <a:rPr lang="en-US" dirty="0" smtClean="0">
                <a:gradFill>
                  <a:gsLst>
                    <a:gs pos="1250">
                      <a:schemeClr val="tx1"/>
                    </a:gs>
                    <a:gs pos="100000">
                      <a:schemeClr val="tx1"/>
                    </a:gs>
                  </a:gsLst>
                  <a:lin ang="5400000" scaled="0"/>
                </a:gradFill>
              </a:rPr>
              <a:t>Windows</a:t>
            </a:r>
            <a:br>
              <a:rPr lang="en-US" dirty="0" smtClean="0">
                <a:gradFill>
                  <a:gsLst>
                    <a:gs pos="1250">
                      <a:schemeClr val="tx1"/>
                    </a:gs>
                    <a:gs pos="100000">
                      <a:schemeClr val="tx1"/>
                    </a:gs>
                  </a:gsLst>
                  <a:lin ang="5400000" scaled="0"/>
                </a:gradFill>
              </a:rPr>
            </a:br>
            <a:r>
              <a:rPr lang="en-US" dirty="0" smtClean="0">
                <a:gradFill>
                  <a:gsLst>
                    <a:gs pos="1250">
                      <a:schemeClr val="tx1"/>
                    </a:gs>
                    <a:gs pos="100000">
                      <a:schemeClr val="tx1"/>
                    </a:gs>
                  </a:gsLst>
                  <a:lin ang="5400000" scaled="0"/>
                </a:gradFill>
              </a:rPr>
              <a:t>service</a:t>
            </a:r>
            <a:endParaRPr lang="en-US" dirty="0">
              <a:gradFill>
                <a:gsLst>
                  <a:gs pos="1250">
                    <a:schemeClr val="tx1"/>
                  </a:gs>
                  <a:gs pos="100000">
                    <a:schemeClr val="tx1"/>
                  </a:gs>
                </a:gsLst>
                <a:lin ang="5400000" scaled="0"/>
              </a:gradFill>
            </a:endParaRPr>
          </a:p>
        </p:txBody>
      </p:sp>
      <p:sp>
        <p:nvSpPr>
          <p:cNvPr id="35" name="Rectangle 34"/>
          <p:cNvSpPr/>
          <p:nvPr/>
        </p:nvSpPr>
        <p:spPr>
          <a:xfrm>
            <a:off x="324123" y="1229215"/>
            <a:ext cx="6187338" cy="5475514"/>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bg1"/>
                    </a:gs>
                    <a:gs pos="100000">
                      <a:schemeClr val="bg1"/>
                    </a:gs>
                  </a:gsLst>
                  <a:lin ang="5400000" scaled="0"/>
                </a:gradFill>
                <a:latin typeface="+mj-lt"/>
              </a:rPr>
              <a:t>SharePoint</a:t>
            </a:r>
            <a:endParaRPr lang="en-US" sz="2800" dirty="0">
              <a:gradFill>
                <a:gsLst>
                  <a:gs pos="1250">
                    <a:schemeClr val="bg1"/>
                  </a:gs>
                  <a:gs pos="100000">
                    <a:schemeClr val="bg1"/>
                  </a:gs>
                </a:gsLst>
                <a:lin ang="5400000" scaled="0"/>
              </a:gradFill>
              <a:latin typeface="+mj-lt"/>
            </a:endParaRPr>
          </a:p>
        </p:txBody>
      </p:sp>
      <p:sp>
        <p:nvSpPr>
          <p:cNvPr id="36" name="Rectangle 35"/>
          <p:cNvSpPr/>
          <p:nvPr/>
        </p:nvSpPr>
        <p:spPr>
          <a:xfrm>
            <a:off x="408129" y="1840628"/>
            <a:ext cx="6013581" cy="4787900"/>
          </a:xfrm>
          <a:prstGeom prst="rect">
            <a:avLst/>
          </a:prstGeom>
          <a:solidFill>
            <a:schemeClr val="accent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tx1"/>
                    </a:gs>
                    <a:gs pos="100000">
                      <a:schemeClr val="tx1"/>
                    </a:gs>
                  </a:gsLst>
                  <a:lin ang="5400000" scaled="0"/>
                </a:gradFill>
                <a:latin typeface="+mj-lt"/>
              </a:rPr>
              <a:t>Web application</a:t>
            </a:r>
            <a:endParaRPr lang="en-US" sz="2800" dirty="0">
              <a:gradFill>
                <a:gsLst>
                  <a:gs pos="1250">
                    <a:schemeClr val="tx1"/>
                  </a:gs>
                  <a:gs pos="100000">
                    <a:schemeClr val="tx1"/>
                  </a:gs>
                </a:gsLst>
                <a:lin ang="5400000" scaled="0"/>
              </a:gradFill>
              <a:latin typeface="+mj-lt"/>
            </a:endParaRPr>
          </a:p>
        </p:txBody>
      </p:sp>
      <p:sp>
        <p:nvSpPr>
          <p:cNvPr id="37" name="Rectangle 36"/>
          <p:cNvSpPr/>
          <p:nvPr/>
        </p:nvSpPr>
        <p:spPr>
          <a:xfrm>
            <a:off x="476889" y="2437528"/>
            <a:ext cx="5868621" cy="4114800"/>
          </a:xfrm>
          <a:prstGeom prst="rect">
            <a:avLst/>
          </a:prstGeom>
          <a:solidFill>
            <a:schemeClr val="accent1"/>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bg1"/>
                    </a:gs>
                    <a:gs pos="100000">
                      <a:schemeClr val="bg1"/>
                    </a:gs>
                  </a:gsLst>
                  <a:lin ang="5400000" scaled="0"/>
                </a:gradFill>
                <a:latin typeface="+mj-lt"/>
              </a:rPr>
              <a:t>Site collection</a:t>
            </a:r>
            <a:endParaRPr lang="en-US" sz="2800" dirty="0">
              <a:gradFill>
                <a:gsLst>
                  <a:gs pos="1250">
                    <a:schemeClr val="bg1"/>
                  </a:gs>
                  <a:gs pos="100000">
                    <a:schemeClr val="bg1"/>
                  </a:gs>
                </a:gsLst>
                <a:lin ang="5400000" scaled="0"/>
              </a:gradFill>
              <a:latin typeface="+mj-lt"/>
            </a:endParaRPr>
          </a:p>
        </p:txBody>
      </p:sp>
      <p:sp>
        <p:nvSpPr>
          <p:cNvPr id="39" name="Rectangle 38"/>
          <p:cNvSpPr/>
          <p:nvPr/>
        </p:nvSpPr>
        <p:spPr>
          <a:xfrm>
            <a:off x="578178" y="3055626"/>
            <a:ext cx="5695308" cy="3420502"/>
          </a:xfrm>
          <a:prstGeom prst="rect">
            <a:avLst/>
          </a:prstGeom>
          <a:solidFill>
            <a:schemeClr val="accent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tx1"/>
                    </a:gs>
                    <a:gs pos="100000">
                      <a:schemeClr val="tx1"/>
                    </a:gs>
                  </a:gsLst>
                  <a:lin ang="5400000" scaled="0"/>
                </a:gradFill>
                <a:latin typeface="+mj-lt"/>
              </a:rPr>
              <a:t>Root site</a:t>
            </a:r>
            <a:endParaRPr lang="en-US" sz="2800" dirty="0">
              <a:gradFill>
                <a:gsLst>
                  <a:gs pos="1250">
                    <a:schemeClr val="tx1"/>
                  </a:gs>
                  <a:gs pos="100000">
                    <a:schemeClr val="tx1"/>
                  </a:gs>
                </a:gsLst>
                <a:lin ang="5400000" scaled="0"/>
              </a:gradFill>
              <a:latin typeface="+mj-lt"/>
            </a:endParaRPr>
          </a:p>
        </p:txBody>
      </p:sp>
      <p:sp>
        <p:nvSpPr>
          <p:cNvPr id="40" name="Oval 28"/>
          <p:cNvSpPr/>
          <p:nvPr/>
        </p:nvSpPr>
        <p:spPr>
          <a:xfrm>
            <a:off x="667581" y="3735545"/>
            <a:ext cx="1796358" cy="9664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1</a:t>
            </a:r>
          </a:p>
          <a:p>
            <a:pPr>
              <a:lnSpc>
                <a:spcPct val="90000"/>
              </a:lnSpc>
            </a:pPr>
            <a:r>
              <a:rPr lang="en-US" dirty="0" smtClean="0">
                <a:gradFill>
                  <a:gsLst>
                    <a:gs pos="1250">
                      <a:schemeClr val="tx1"/>
                    </a:gs>
                    <a:gs pos="100000">
                      <a:schemeClr val="tx1"/>
                    </a:gs>
                  </a:gsLst>
                  <a:lin ang="5400000" scaled="0"/>
                </a:gradFill>
              </a:rPr>
              <a:t>SP hosted</a:t>
            </a:r>
            <a:endParaRPr lang="en-US" dirty="0">
              <a:gradFill>
                <a:gsLst>
                  <a:gs pos="1250">
                    <a:schemeClr val="tx1"/>
                  </a:gs>
                  <a:gs pos="100000">
                    <a:schemeClr val="tx1"/>
                  </a:gs>
                </a:gsLst>
                <a:lin ang="5400000" scaled="0"/>
              </a:gradFill>
            </a:endParaRPr>
          </a:p>
        </p:txBody>
      </p:sp>
      <p:sp>
        <p:nvSpPr>
          <p:cNvPr id="41" name="Oval 28"/>
          <p:cNvSpPr/>
          <p:nvPr/>
        </p:nvSpPr>
        <p:spPr>
          <a:xfrm>
            <a:off x="2534853" y="3735545"/>
            <a:ext cx="1796358" cy="97003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2</a:t>
            </a:r>
          </a:p>
          <a:p>
            <a:pPr>
              <a:lnSpc>
                <a:spcPct val="90000"/>
              </a:lnSpc>
            </a:pPr>
            <a:r>
              <a:rPr lang="en-US" dirty="0">
                <a:gradFill>
                  <a:gsLst>
                    <a:gs pos="1250">
                      <a:schemeClr val="tx1"/>
                    </a:gs>
                    <a:gs pos="100000">
                      <a:schemeClr val="tx1"/>
                    </a:gs>
                  </a:gsLst>
                  <a:lin ang="5400000" scaled="0"/>
                </a:gradFill>
              </a:rPr>
              <a:t>P</a:t>
            </a:r>
            <a:r>
              <a:rPr lang="en-US" dirty="0" smtClean="0">
                <a:gradFill>
                  <a:gsLst>
                    <a:gs pos="1250">
                      <a:schemeClr val="tx1"/>
                    </a:gs>
                    <a:gs pos="100000">
                      <a:schemeClr val="tx1"/>
                    </a:gs>
                  </a:gsLst>
                  <a:lin ang="5400000" scaled="0"/>
                </a:gradFill>
              </a:rPr>
              <a:t>rovider hosted</a:t>
            </a:r>
            <a:endParaRPr lang="en-US" dirty="0">
              <a:gradFill>
                <a:gsLst>
                  <a:gs pos="1250">
                    <a:schemeClr val="tx1"/>
                  </a:gs>
                  <a:gs pos="100000">
                    <a:schemeClr val="tx1"/>
                  </a:gs>
                </a:gsLst>
                <a:lin ang="5400000" scaled="0"/>
              </a:gradFill>
            </a:endParaRPr>
          </a:p>
        </p:txBody>
      </p:sp>
      <p:sp>
        <p:nvSpPr>
          <p:cNvPr id="42" name="Oval 28"/>
          <p:cNvSpPr/>
          <p:nvPr/>
        </p:nvSpPr>
        <p:spPr>
          <a:xfrm>
            <a:off x="4407049" y="3732883"/>
            <a:ext cx="1796358" cy="970033"/>
          </a:xfrm>
          <a:prstGeom prst="rect">
            <a:avLst/>
          </a:prstGeom>
          <a:solidFill>
            <a:schemeClr val="accent3"/>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3 Provider hosted</a:t>
            </a:r>
            <a:endParaRPr lang="en-US" dirty="0">
              <a:gradFill>
                <a:gsLst>
                  <a:gs pos="1250">
                    <a:schemeClr val="tx1"/>
                  </a:gs>
                  <a:gs pos="100000">
                    <a:schemeClr val="tx1"/>
                  </a:gs>
                </a:gsLst>
                <a:lin ang="5400000" scaled="0"/>
              </a:gradFill>
            </a:endParaRPr>
          </a:p>
        </p:txBody>
      </p:sp>
      <p:sp>
        <p:nvSpPr>
          <p:cNvPr id="43" name="Rectangle 42"/>
          <p:cNvSpPr/>
          <p:nvPr/>
        </p:nvSpPr>
        <p:spPr>
          <a:xfrm>
            <a:off x="667581" y="4765877"/>
            <a:ext cx="5535826" cy="1634051"/>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bg1"/>
                    </a:gs>
                    <a:gs pos="100000">
                      <a:schemeClr val="bg1"/>
                    </a:gs>
                  </a:gsLst>
                  <a:lin ang="5400000" scaled="0"/>
                </a:gradFill>
                <a:latin typeface="+mj-lt"/>
              </a:rPr>
              <a:t>Sub site</a:t>
            </a:r>
            <a:endParaRPr lang="en-US" sz="2800" dirty="0">
              <a:gradFill>
                <a:gsLst>
                  <a:gs pos="1250">
                    <a:schemeClr val="bg1"/>
                  </a:gs>
                  <a:gs pos="100000">
                    <a:schemeClr val="bg1"/>
                  </a:gs>
                </a:gsLst>
                <a:lin ang="5400000" scaled="0"/>
              </a:gradFill>
              <a:latin typeface="+mj-lt"/>
            </a:endParaRPr>
          </a:p>
        </p:txBody>
      </p:sp>
      <p:sp>
        <p:nvSpPr>
          <p:cNvPr id="44" name="Oval 28"/>
          <p:cNvSpPr/>
          <p:nvPr/>
        </p:nvSpPr>
        <p:spPr>
          <a:xfrm>
            <a:off x="2474697" y="5360151"/>
            <a:ext cx="1796358" cy="9664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3</a:t>
            </a:r>
          </a:p>
          <a:p>
            <a:pPr>
              <a:lnSpc>
                <a:spcPct val="90000"/>
              </a:lnSpc>
            </a:pPr>
            <a:r>
              <a:rPr lang="en-US" dirty="0">
                <a:gradFill>
                  <a:gsLst>
                    <a:gs pos="1250">
                      <a:schemeClr val="tx1"/>
                    </a:gs>
                    <a:gs pos="100000">
                      <a:schemeClr val="tx1"/>
                    </a:gs>
                  </a:gsLst>
                  <a:lin ang="5400000" scaled="0"/>
                </a:gradFill>
              </a:rPr>
              <a:t>P</a:t>
            </a:r>
            <a:r>
              <a:rPr lang="en-US" dirty="0" smtClean="0">
                <a:gradFill>
                  <a:gsLst>
                    <a:gs pos="1250">
                      <a:schemeClr val="tx1"/>
                    </a:gs>
                    <a:gs pos="100000">
                      <a:schemeClr val="tx1"/>
                    </a:gs>
                  </a:gsLst>
                  <a:lin ang="5400000" scaled="0"/>
                </a:gradFill>
              </a:rPr>
              <a:t>rovider hosted</a:t>
            </a:r>
            <a:endParaRPr lang="en-US" dirty="0">
              <a:gradFill>
                <a:gsLst>
                  <a:gs pos="1250">
                    <a:schemeClr val="tx1"/>
                  </a:gs>
                  <a:gs pos="100000">
                    <a:schemeClr val="tx1"/>
                  </a:gs>
                </a:gsLst>
                <a:lin ang="5400000" scaled="0"/>
              </a:gradFill>
            </a:endParaRPr>
          </a:p>
        </p:txBody>
      </p:sp>
      <p:sp>
        <p:nvSpPr>
          <p:cNvPr id="53" name="Oval 28"/>
          <p:cNvSpPr/>
          <p:nvPr/>
        </p:nvSpPr>
        <p:spPr>
          <a:xfrm>
            <a:off x="4341969" y="5360151"/>
            <a:ext cx="1796358" cy="97003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4</a:t>
            </a:r>
          </a:p>
          <a:p>
            <a:pPr>
              <a:lnSpc>
                <a:spcPct val="90000"/>
              </a:lnSpc>
            </a:pPr>
            <a:r>
              <a:rPr lang="en-US" dirty="0">
                <a:gradFill>
                  <a:gsLst>
                    <a:gs pos="1250">
                      <a:schemeClr val="tx1"/>
                    </a:gs>
                    <a:gs pos="100000">
                      <a:schemeClr val="tx1"/>
                    </a:gs>
                  </a:gsLst>
                  <a:lin ang="5400000" scaled="0"/>
                </a:gradFill>
              </a:rPr>
              <a:t>P</a:t>
            </a:r>
            <a:r>
              <a:rPr lang="en-US" dirty="0" smtClean="0">
                <a:gradFill>
                  <a:gsLst>
                    <a:gs pos="1250">
                      <a:schemeClr val="tx1"/>
                    </a:gs>
                    <a:gs pos="100000">
                      <a:schemeClr val="tx1"/>
                    </a:gs>
                  </a:gsLst>
                  <a:lin ang="5400000" scaled="0"/>
                </a:gradFill>
              </a:rPr>
              <a:t>rovider hosted</a:t>
            </a:r>
            <a:endParaRPr lang="en-US" dirty="0">
              <a:gradFill>
                <a:gsLst>
                  <a:gs pos="1250">
                    <a:schemeClr val="tx1"/>
                  </a:gs>
                  <a:gs pos="100000">
                    <a:schemeClr val="tx1"/>
                  </a:gs>
                </a:gsLst>
                <a:lin ang="5400000" scaled="0"/>
              </a:gradFill>
            </a:endParaRPr>
          </a:p>
        </p:txBody>
      </p:sp>
      <p:sp>
        <p:nvSpPr>
          <p:cNvPr id="64" name="Oval 28"/>
          <p:cNvSpPr/>
          <p:nvPr/>
        </p:nvSpPr>
        <p:spPr>
          <a:xfrm>
            <a:off x="6692796" y="1958182"/>
            <a:ext cx="1758584" cy="94609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2</a:t>
            </a:r>
          </a:p>
          <a:p>
            <a:pPr>
              <a:lnSpc>
                <a:spcPct val="90000"/>
              </a:lnSpc>
            </a:pPr>
            <a:r>
              <a:rPr lang="en-US" dirty="0">
                <a:gradFill>
                  <a:gsLst>
                    <a:gs pos="1250">
                      <a:schemeClr val="tx1"/>
                    </a:gs>
                    <a:gs pos="100000">
                      <a:schemeClr val="tx1"/>
                    </a:gs>
                  </a:gsLst>
                  <a:lin ang="5400000" scaled="0"/>
                </a:gradFill>
              </a:rPr>
              <a:t>W</a:t>
            </a:r>
            <a:r>
              <a:rPr lang="en-US" dirty="0" smtClean="0">
                <a:gradFill>
                  <a:gsLst>
                    <a:gs pos="1250">
                      <a:schemeClr val="tx1"/>
                    </a:gs>
                    <a:gs pos="100000">
                      <a:schemeClr val="tx1"/>
                    </a:gs>
                  </a:gsLst>
                  <a:lin ang="5400000" scaled="0"/>
                </a:gradFill>
              </a:rPr>
              <a:t>eb</a:t>
            </a:r>
            <a:endParaRPr lang="en-US" dirty="0">
              <a:gradFill>
                <a:gsLst>
                  <a:gs pos="1250">
                    <a:schemeClr val="tx1"/>
                  </a:gs>
                  <a:gs pos="100000">
                    <a:schemeClr val="tx1"/>
                  </a:gs>
                </a:gsLst>
                <a:lin ang="5400000" scaled="0"/>
              </a:gradFill>
            </a:endParaRPr>
          </a:p>
        </p:txBody>
      </p:sp>
      <p:sp>
        <p:nvSpPr>
          <p:cNvPr id="65" name="Oval 28"/>
          <p:cNvSpPr/>
          <p:nvPr/>
        </p:nvSpPr>
        <p:spPr>
          <a:xfrm>
            <a:off x="8520803" y="1958182"/>
            <a:ext cx="1758584" cy="9496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a:t>
            </a:r>
            <a:r>
              <a:rPr lang="en-US" dirty="0" smtClean="0">
                <a:gradFill>
                  <a:gsLst>
                    <a:gs pos="1250">
                      <a:schemeClr val="tx1"/>
                    </a:gs>
                    <a:gs pos="100000">
                      <a:schemeClr val="tx1"/>
                    </a:gs>
                  </a:gsLst>
                  <a:lin ang="5400000" scaled="0"/>
                </a:gradFill>
              </a:rPr>
              <a:t>2</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SQL</a:t>
            </a:r>
            <a:endParaRPr lang="en-US" dirty="0">
              <a:gradFill>
                <a:gsLst>
                  <a:gs pos="1250">
                    <a:schemeClr val="tx1"/>
                  </a:gs>
                  <a:gs pos="100000">
                    <a:schemeClr val="tx1"/>
                  </a:gs>
                </a:gsLst>
                <a:lin ang="5400000" scaled="0"/>
              </a:gradFill>
            </a:endParaRPr>
          </a:p>
        </p:txBody>
      </p:sp>
      <p:sp>
        <p:nvSpPr>
          <p:cNvPr id="66" name="Oval 28"/>
          <p:cNvSpPr/>
          <p:nvPr/>
        </p:nvSpPr>
        <p:spPr>
          <a:xfrm>
            <a:off x="10353631" y="1955576"/>
            <a:ext cx="1758584" cy="949636"/>
          </a:xfrm>
          <a:prstGeom prst="rect">
            <a:avLst/>
          </a:prstGeom>
          <a:solidFill>
            <a:schemeClr val="accent2"/>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a:t>
            </a:r>
            <a:r>
              <a:rPr lang="en-US" dirty="0" smtClean="0">
                <a:gradFill>
                  <a:gsLst>
                    <a:gs pos="1250">
                      <a:schemeClr val="tx1"/>
                    </a:gs>
                    <a:gs pos="100000">
                      <a:schemeClr val="tx1"/>
                    </a:gs>
                  </a:gsLst>
                  <a:lin ang="5400000" scaled="0"/>
                </a:gradFill>
              </a:rPr>
              <a:t>2</a:t>
            </a:r>
            <a:endParaRPr lang="en-US" dirty="0">
              <a:gradFill>
                <a:gsLst>
                  <a:gs pos="1250">
                    <a:schemeClr val="tx1"/>
                  </a:gs>
                  <a:gs pos="100000">
                    <a:schemeClr val="tx1"/>
                  </a:gs>
                </a:gsLst>
                <a:lin ang="5400000" scaled="0"/>
              </a:gradFill>
            </a:endParaRPr>
          </a:p>
          <a:p>
            <a:pPr>
              <a:lnSpc>
                <a:spcPct val="90000"/>
              </a:lnSpc>
            </a:pPr>
            <a:r>
              <a:rPr lang="en-US" dirty="0">
                <a:gradFill>
                  <a:gsLst>
                    <a:gs pos="1250">
                      <a:schemeClr val="tx1"/>
                    </a:gs>
                    <a:gs pos="100000">
                      <a:schemeClr val="tx1"/>
                    </a:gs>
                  </a:gsLst>
                  <a:lin ang="5400000" scaled="0"/>
                </a:gradFill>
              </a:rPr>
              <a:t>W</a:t>
            </a:r>
            <a:r>
              <a:rPr lang="en-US" dirty="0" smtClean="0">
                <a:gradFill>
                  <a:gsLst>
                    <a:gs pos="1250">
                      <a:schemeClr val="tx1"/>
                    </a:gs>
                    <a:gs pos="100000">
                      <a:schemeClr val="tx1"/>
                    </a:gs>
                  </a:gsLst>
                  <a:lin ang="5400000" scaled="0"/>
                </a:gradFill>
              </a:rPr>
              <a:t>orker</a:t>
            </a:r>
            <a:endParaRPr lang="en-US" dirty="0">
              <a:gradFill>
                <a:gsLst>
                  <a:gs pos="1250">
                    <a:schemeClr val="tx1"/>
                  </a:gs>
                  <a:gs pos="100000">
                    <a:schemeClr val="tx1"/>
                  </a:gs>
                </a:gsLst>
                <a:lin ang="5400000" scaled="0"/>
              </a:gradFill>
            </a:endParaRPr>
          </a:p>
        </p:txBody>
      </p:sp>
    </p:spTree>
    <p:extLst>
      <p:ext uri="{BB962C8B-B14F-4D97-AF65-F5344CB8AC3E}">
        <p14:creationId xmlns:p14="http://schemas.microsoft.com/office/powerpoint/2010/main" val="16572401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down)">
                                      <p:cBhvr>
                                        <p:cTn id="11" dur="500"/>
                                        <p:tgtEl>
                                          <p:spTgt spid="36"/>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down)">
                                      <p:cBhvr>
                                        <p:cTn id="15" dur="500"/>
                                        <p:tgtEl>
                                          <p:spTgt spid="37"/>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down)">
                                      <p:cBhvr>
                                        <p:cTn id="19" dur="500"/>
                                        <p:tgtEl>
                                          <p:spTgt spid="39"/>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down)">
                                      <p:cBhvr>
                                        <p:cTn id="23" dur="500"/>
                                        <p:tgtEl>
                                          <p:spTgt spid="4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ipe(down)">
                                      <p:cBhvr>
                                        <p:cTn id="28" dur="500"/>
                                        <p:tgtEl>
                                          <p:spTgt spid="26"/>
                                        </p:tgtEl>
                                      </p:cBhvr>
                                    </p:animEffect>
                                  </p:childTnLst>
                                </p:cTn>
                              </p:par>
                            </p:childTnLst>
                          </p:cTn>
                        </p:par>
                        <p:par>
                          <p:cTn id="29" fill="hold">
                            <p:stCondLst>
                              <p:cond delay="500"/>
                            </p:stCondLst>
                            <p:childTnLst>
                              <p:par>
                                <p:cTn id="30" presetID="22" presetClass="entr" presetSubtype="4" fill="hold" grpId="0" nodeType="afterEffect">
                                  <p:stCondLst>
                                    <p:cond delay="0"/>
                                  </p:stCondLst>
                                  <p:childTnLst>
                                    <p:set>
                                      <p:cBhvr>
                                        <p:cTn id="31" dur="1" fill="hold">
                                          <p:stCondLst>
                                            <p:cond delay="0"/>
                                          </p:stCondLst>
                                        </p:cTn>
                                        <p:tgtEl>
                                          <p:spTgt spid="64"/>
                                        </p:tgtEl>
                                        <p:attrNameLst>
                                          <p:attrName>style.visibility</p:attrName>
                                        </p:attrNameLst>
                                      </p:cBhvr>
                                      <p:to>
                                        <p:strVal val="visible"/>
                                      </p:to>
                                    </p:set>
                                    <p:animEffect transition="in" filter="wipe(down)">
                                      <p:cBhvr>
                                        <p:cTn id="32" dur="500"/>
                                        <p:tgtEl>
                                          <p:spTgt spid="64"/>
                                        </p:tgtEl>
                                      </p:cBhvr>
                                    </p:animEffect>
                                  </p:childTnLst>
                                </p:cTn>
                              </p:par>
                            </p:childTnLst>
                          </p:cTn>
                        </p:par>
                        <p:par>
                          <p:cTn id="33" fill="hold">
                            <p:stCondLst>
                              <p:cond delay="1000"/>
                            </p:stCondLst>
                            <p:childTnLst>
                              <p:par>
                                <p:cTn id="34" presetID="22" presetClass="entr" presetSubtype="4" fill="hold" grpId="0" nodeType="after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wipe(down)">
                                      <p:cBhvr>
                                        <p:cTn id="36" dur="500"/>
                                        <p:tgtEl>
                                          <p:spTgt spid="65"/>
                                        </p:tgtEl>
                                      </p:cBhvr>
                                    </p:animEffect>
                                  </p:childTnLst>
                                </p:cTn>
                              </p:par>
                            </p:childTnLst>
                          </p:cTn>
                        </p:par>
                        <p:par>
                          <p:cTn id="37" fill="hold">
                            <p:stCondLst>
                              <p:cond delay="1500"/>
                            </p:stCondLst>
                            <p:childTnLst>
                              <p:par>
                                <p:cTn id="38" presetID="22" presetClass="entr" presetSubtype="4" fill="hold" grpId="0" nodeType="afterEffect">
                                  <p:stCondLst>
                                    <p:cond delay="0"/>
                                  </p:stCondLst>
                                  <p:childTnLst>
                                    <p:set>
                                      <p:cBhvr>
                                        <p:cTn id="39" dur="1" fill="hold">
                                          <p:stCondLst>
                                            <p:cond delay="0"/>
                                          </p:stCondLst>
                                        </p:cTn>
                                        <p:tgtEl>
                                          <p:spTgt spid="66"/>
                                        </p:tgtEl>
                                        <p:attrNameLst>
                                          <p:attrName>style.visibility</p:attrName>
                                        </p:attrNameLst>
                                      </p:cBhvr>
                                      <p:to>
                                        <p:strVal val="visible"/>
                                      </p:to>
                                    </p:set>
                                    <p:animEffect transition="in" filter="wipe(down)">
                                      <p:cBhvr>
                                        <p:cTn id="40" dur="500"/>
                                        <p:tgtEl>
                                          <p:spTgt spid="66"/>
                                        </p:tgtEl>
                                      </p:cBhvr>
                                    </p:animEffect>
                                  </p:childTnLst>
                                </p:cTn>
                              </p:par>
                            </p:childTnLst>
                          </p:cTn>
                        </p:par>
                        <p:par>
                          <p:cTn id="41" fill="hold">
                            <p:stCondLst>
                              <p:cond delay="2000"/>
                            </p:stCondLst>
                            <p:childTnLst>
                              <p:par>
                                <p:cTn id="42" presetID="22" presetClass="entr" presetSubtype="4" fill="hold" grpId="0" nodeType="after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wipe(down)">
                                      <p:cBhvr>
                                        <p:cTn id="44" dur="500"/>
                                        <p:tgtEl>
                                          <p:spTgt spid="4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down)">
                                      <p:cBhvr>
                                        <p:cTn id="49" dur="500"/>
                                        <p:tgtEl>
                                          <p:spTgt spid="2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wipe(down)">
                                      <p:cBhvr>
                                        <p:cTn id="52" dur="500"/>
                                        <p:tgtEl>
                                          <p:spTgt spid="28"/>
                                        </p:tgtEl>
                                      </p:cBhvr>
                                    </p:animEffect>
                                  </p:childTnLst>
                                </p:cTn>
                              </p:par>
                            </p:childTnLst>
                          </p:cTn>
                        </p:par>
                        <p:par>
                          <p:cTn id="53" fill="hold">
                            <p:stCondLst>
                              <p:cond delay="500"/>
                            </p:stCondLst>
                            <p:childTnLst>
                              <p:par>
                                <p:cTn id="54" presetID="22" presetClass="entr" presetSubtype="4" fill="hold" grpId="0" nodeType="after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wipe(down)">
                                      <p:cBhvr>
                                        <p:cTn id="56" dur="500"/>
                                        <p:tgtEl>
                                          <p:spTgt spid="29"/>
                                        </p:tgtEl>
                                      </p:cBhvr>
                                    </p:animEffect>
                                  </p:childTnLst>
                                </p:cTn>
                              </p:par>
                            </p:childTnLst>
                          </p:cTn>
                        </p:par>
                        <p:par>
                          <p:cTn id="57" fill="hold">
                            <p:stCondLst>
                              <p:cond delay="1000"/>
                            </p:stCondLst>
                            <p:childTnLst>
                              <p:par>
                                <p:cTn id="58" presetID="22" presetClass="entr" presetSubtype="4" fill="hold" grpId="0" nodeType="after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wipe(down)">
                                      <p:cBhvr>
                                        <p:cTn id="60" dur="500"/>
                                        <p:tgtEl>
                                          <p:spTgt spid="3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wipe(down)">
                                      <p:cBhvr>
                                        <p:cTn id="65" dur="500"/>
                                        <p:tgtEl>
                                          <p:spTgt spid="42"/>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wipe(down)">
                                      <p:cBhvr>
                                        <p:cTn id="70" dur="500"/>
                                        <p:tgtEl>
                                          <p:spTgt spid="43"/>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animEffect transition="in" filter="wipe(down)">
                                      <p:cBhvr>
                                        <p:cTn id="73" dur="500"/>
                                        <p:tgtEl>
                                          <p:spTgt spid="44"/>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53"/>
                                        </p:tgtEl>
                                        <p:attrNameLst>
                                          <p:attrName>style.visibility</p:attrName>
                                        </p:attrNameLst>
                                      </p:cBhvr>
                                      <p:to>
                                        <p:strVal val="visible"/>
                                      </p:to>
                                    </p:set>
                                    <p:animEffect transition="in" filter="wipe(down)">
                                      <p:cBhvr>
                                        <p:cTn id="78" dur="500"/>
                                        <p:tgtEl>
                                          <p:spTgt spid="53"/>
                                        </p:tgtEl>
                                      </p:cBhvr>
                                    </p:animEffect>
                                  </p:childTnLst>
                                </p:cTn>
                              </p:par>
                            </p:childTnLst>
                          </p:cTn>
                        </p:par>
                        <p:par>
                          <p:cTn id="79" fill="hold">
                            <p:stCondLst>
                              <p:cond delay="500"/>
                            </p:stCondLst>
                            <p:childTnLst>
                              <p:par>
                                <p:cTn id="80" presetID="22" presetClass="entr" presetSubtype="4" fill="hold" grpId="0" nodeType="after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wipe(down)">
                                      <p:cBhvr>
                                        <p:cTn id="82" dur="500"/>
                                        <p:tgtEl>
                                          <p:spTgt spid="31"/>
                                        </p:tgtEl>
                                      </p:cBhvr>
                                    </p:animEffect>
                                  </p:childTnLst>
                                </p:cTn>
                              </p:par>
                            </p:childTnLst>
                          </p:cTn>
                        </p:par>
                        <p:par>
                          <p:cTn id="83" fill="hold">
                            <p:stCondLst>
                              <p:cond delay="1000"/>
                            </p:stCondLst>
                            <p:childTnLst>
                              <p:par>
                                <p:cTn id="84" presetID="22" presetClass="entr" presetSubtype="4" fill="hold" grpId="0" nodeType="after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wipe(down)">
                                      <p:cBhvr>
                                        <p:cTn id="86" dur="500"/>
                                        <p:tgtEl>
                                          <p:spTgt spid="32"/>
                                        </p:tgtEl>
                                      </p:cBhvr>
                                    </p:animEffect>
                                  </p:childTnLst>
                                </p:cTn>
                              </p:par>
                            </p:childTnLst>
                          </p:cTn>
                        </p:par>
                        <p:par>
                          <p:cTn id="87" fill="hold">
                            <p:stCondLst>
                              <p:cond delay="1500"/>
                            </p:stCondLst>
                            <p:childTnLst>
                              <p:par>
                                <p:cTn id="88" presetID="22" presetClass="entr" presetSubtype="4" fill="hold" grpId="0" nodeType="after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wipe(down)">
                                      <p:cBhvr>
                                        <p:cTn id="90" dur="500"/>
                                        <p:tgtEl>
                                          <p:spTgt spid="33"/>
                                        </p:tgtEl>
                                      </p:cBhvr>
                                    </p:animEffect>
                                  </p:childTnLst>
                                </p:cTn>
                              </p:par>
                            </p:childTnLst>
                          </p:cTn>
                        </p:par>
                        <p:par>
                          <p:cTn id="91" fill="hold">
                            <p:stCondLst>
                              <p:cond delay="2000"/>
                            </p:stCondLst>
                            <p:childTnLst>
                              <p:par>
                                <p:cTn id="92" presetID="22" presetClass="entr" presetSubtype="4" fill="hold" grpId="0" nodeType="afterEffect">
                                  <p:stCondLst>
                                    <p:cond delay="0"/>
                                  </p:stCondLst>
                                  <p:childTnLst>
                                    <p:set>
                                      <p:cBhvr>
                                        <p:cTn id="93" dur="1" fill="hold">
                                          <p:stCondLst>
                                            <p:cond delay="0"/>
                                          </p:stCondLst>
                                        </p:cTn>
                                        <p:tgtEl>
                                          <p:spTgt spid="34"/>
                                        </p:tgtEl>
                                        <p:attrNameLst>
                                          <p:attrName>style.visibility</p:attrName>
                                        </p:attrNameLst>
                                      </p:cBhvr>
                                      <p:to>
                                        <p:strVal val="visible"/>
                                      </p:to>
                                    </p:set>
                                    <p:animEffect transition="in" filter="wipe(down)">
                                      <p:cBhvr>
                                        <p:cTn id="9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9" grpId="0" animBg="1"/>
      <p:bldP spid="40" grpId="0" animBg="1"/>
      <p:bldP spid="41" grpId="0" animBg="1"/>
      <p:bldP spid="42" grpId="0" animBg="1"/>
      <p:bldP spid="43" grpId="0" animBg="1"/>
      <p:bldP spid="44" grpId="0" animBg="1"/>
      <p:bldP spid="53" grpId="0" animBg="1"/>
      <p:bldP spid="64" grpId="0" animBg="1"/>
      <p:bldP spid="65" grpId="0" animBg="1"/>
      <p:bldP spid="6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5681" y="299914"/>
            <a:ext cx="11375536" cy="762786"/>
          </a:xfrm>
        </p:spPr>
        <p:txBody>
          <a:bodyPr/>
          <a:lstStyle/>
          <a:p>
            <a:r>
              <a:rPr lang="en-US" dirty="0" smtClean="0"/>
              <a:t>Client-side pattern</a:t>
            </a:r>
            <a:endParaRPr lang="en-US" dirty="0"/>
          </a:p>
        </p:txBody>
      </p:sp>
      <p:grpSp>
        <p:nvGrpSpPr>
          <p:cNvPr id="2" name="Group 1"/>
          <p:cNvGrpSpPr/>
          <p:nvPr/>
        </p:nvGrpSpPr>
        <p:grpSpPr>
          <a:xfrm>
            <a:off x="320842" y="1213881"/>
            <a:ext cx="11859350" cy="5464043"/>
            <a:chOff x="156317" y="1165754"/>
            <a:chExt cx="12123843" cy="5585905"/>
          </a:xfrm>
        </p:grpSpPr>
        <p:sp>
          <p:nvSpPr>
            <p:cNvPr id="18" name="Rectangle 17"/>
            <p:cNvSpPr/>
            <p:nvPr/>
          </p:nvSpPr>
          <p:spPr>
            <a:xfrm>
              <a:off x="156317" y="1165754"/>
              <a:ext cx="12123843" cy="5585905"/>
            </a:xfrm>
            <a:prstGeom prst="rect">
              <a:avLst/>
            </a:prstGeom>
            <a:solidFill>
              <a:schemeClr val="bg1">
                <a:lumMod val="95000"/>
              </a:schemeClr>
            </a:solidFill>
            <a:ln>
              <a:noFill/>
            </a:ln>
          </p:spPr>
          <p:style>
            <a:lnRef idx="1">
              <a:schemeClr val="accent6"/>
            </a:lnRef>
            <a:fillRef idx="3">
              <a:schemeClr val="accent6"/>
            </a:fillRef>
            <a:effectRef idx="2">
              <a:schemeClr val="accent6"/>
            </a:effectRef>
            <a:fontRef idx="minor">
              <a:schemeClr val="lt1"/>
            </a:fontRef>
          </p:style>
          <p:txBody>
            <a:bodyPr lIns="119493" tIns="59747" rIns="119493" bIns="59747" rtlCol="0" anchor="t" anchorCtr="0"/>
            <a:lstStyle/>
            <a:p>
              <a:r>
                <a:rPr lang="en-US" sz="4080" dirty="0">
                  <a:gradFill>
                    <a:gsLst>
                      <a:gs pos="1250">
                        <a:schemeClr val="bg2"/>
                      </a:gs>
                      <a:gs pos="100000">
                        <a:schemeClr val="bg2"/>
                      </a:gs>
                    </a:gsLst>
                    <a:lin ang="5400000" scaled="0"/>
                  </a:gradFill>
                  <a:latin typeface="+mj-lt"/>
                </a:rPr>
                <a:t>SharePoint environment</a:t>
              </a:r>
            </a:p>
            <a:p>
              <a:r>
                <a:rPr lang="en-US" sz="4080" dirty="0">
                  <a:gradFill>
                    <a:gsLst>
                      <a:gs pos="1250">
                        <a:schemeClr val="bg2"/>
                      </a:gs>
                      <a:gs pos="100000">
                        <a:schemeClr val="bg2"/>
                      </a:gs>
                    </a:gsLst>
                    <a:lin ang="5400000" scaled="0"/>
                  </a:gradFill>
                  <a:latin typeface="+mj-lt"/>
                </a:rPr>
                <a:t>Site collection</a:t>
              </a:r>
            </a:p>
          </p:txBody>
        </p:sp>
        <p:sp>
          <p:nvSpPr>
            <p:cNvPr id="9" name="Rectangle 8"/>
            <p:cNvSpPr/>
            <p:nvPr/>
          </p:nvSpPr>
          <p:spPr>
            <a:xfrm>
              <a:off x="275796" y="3030959"/>
              <a:ext cx="3110296" cy="3582045"/>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r>
                <a:rPr lang="en-US" sz="3672" dirty="0">
                  <a:gradFill>
                    <a:gsLst>
                      <a:gs pos="1250">
                        <a:schemeClr val="bg1"/>
                      </a:gs>
                      <a:gs pos="100000">
                        <a:schemeClr val="bg1"/>
                      </a:gs>
                    </a:gsLst>
                    <a:lin ang="5400000" scaled="0"/>
                  </a:gradFill>
                  <a:latin typeface="+mj-lt"/>
                </a:rPr>
                <a:t>Host web</a:t>
              </a:r>
            </a:p>
          </p:txBody>
        </p:sp>
        <p:sp>
          <p:nvSpPr>
            <p:cNvPr id="10" name="Rectangle 9"/>
            <p:cNvSpPr/>
            <p:nvPr/>
          </p:nvSpPr>
          <p:spPr>
            <a:xfrm>
              <a:off x="4586150" y="3030959"/>
              <a:ext cx="3265730" cy="3582045"/>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r>
                <a:rPr lang="en-US" sz="3672" dirty="0">
                  <a:gradFill>
                    <a:gsLst>
                      <a:gs pos="1250">
                        <a:schemeClr val="bg1"/>
                      </a:gs>
                      <a:gs pos="100000">
                        <a:schemeClr val="bg1"/>
                      </a:gs>
                    </a:gsLst>
                    <a:lin ang="5400000" scaled="0"/>
                  </a:gradFill>
                  <a:latin typeface="+mj-lt"/>
                </a:rPr>
                <a:t>App web</a:t>
              </a:r>
            </a:p>
          </p:txBody>
        </p:sp>
        <p:sp>
          <p:nvSpPr>
            <p:cNvPr id="19" name="Rectangle 18"/>
            <p:cNvSpPr/>
            <p:nvPr/>
          </p:nvSpPr>
          <p:spPr>
            <a:xfrm>
              <a:off x="9015985" y="2098357"/>
              <a:ext cx="3108741" cy="4528778"/>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nSpc>
                  <a:spcPct val="90000"/>
                </a:lnSpc>
                <a:spcBef>
                  <a:spcPts val="1224"/>
                </a:spcBef>
              </a:pPr>
              <a:r>
                <a:rPr lang="en-US" sz="3264" dirty="0">
                  <a:gradFill>
                    <a:gsLst>
                      <a:gs pos="1250">
                        <a:schemeClr val="bg1"/>
                      </a:gs>
                      <a:gs pos="100000">
                        <a:schemeClr val="bg1"/>
                      </a:gs>
                    </a:gsLst>
                    <a:lin ang="5400000" scaled="0"/>
                  </a:gradFill>
                  <a:latin typeface="+mj-lt"/>
                </a:rPr>
                <a:t>Lists</a:t>
              </a:r>
            </a:p>
            <a:p>
              <a:pPr>
                <a:lnSpc>
                  <a:spcPct val="90000"/>
                </a:lnSpc>
                <a:spcBef>
                  <a:spcPts val="1224"/>
                </a:spcBef>
              </a:pPr>
              <a:r>
                <a:rPr lang="en-US" sz="3264" dirty="0">
                  <a:gradFill>
                    <a:gsLst>
                      <a:gs pos="1250">
                        <a:schemeClr val="bg1"/>
                      </a:gs>
                      <a:gs pos="100000">
                        <a:schemeClr val="bg1"/>
                      </a:gs>
                    </a:gsLst>
                    <a:lin ang="5400000" scaled="0"/>
                  </a:gradFill>
                  <a:latin typeface="+mj-lt"/>
                </a:rPr>
                <a:t>Site pages</a:t>
              </a:r>
            </a:p>
            <a:p>
              <a:pPr>
                <a:lnSpc>
                  <a:spcPct val="90000"/>
                </a:lnSpc>
                <a:spcBef>
                  <a:spcPts val="1224"/>
                </a:spcBef>
              </a:pPr>
              <a:r>
                <a:rPr lang="en-US" sz="3264" dirty="0">
                  <a:gradFill>
                    <a:gsLst>
                      <a:gs pos="1250">
                        <a:schemeClr val="bg1"/>
                      </a:gs>
                      <a:gs pos="100000">
                        <a:schemeClr val="bg1"/>
                      </a:gs>
                    </a:gsLst>
                    <a:lin ang="5400000" scaled="0"/>
                  </a:gradFill>
                  <a:latin typeface="+mj-lt"/>
                </a:rPr>
                <a:t>CSS files</a:t>
              </a:r>
            </a:p>
            <a:p>
              <a:pPr>
                <a:lnSpc>
                  <a:spcPct val="90000"/>
                </a:lnSpc>
                <a:spcBef>
                  <a:spcPts val="1224"/>
                </a:spcBef>
              </a:pPr>
              <a:r>
                <a:rPr lang="en-US" sz="3264" dirty="0">
                  <a:gradFill>
                    <a:gsLst>
                      <a:gs pos="1250">
                        <a:schemeClr val="bg1"/>
                      </a:gs>
                      <a:gs pos="100000">
                        <a:schemeClr val="bg1"/>
                      </a:gs>
                    </a:gsLst>
                    <a:lin ang="5400000" scaled="0"/>
                  </a:gradFill>
                  <a:latin typeface="+mj-lt"/>
                </a:rPr>
                <a:t>JavaScript files</a:t>
              </a:r>
            </a:p>
          </p:txBody>
        </p:sp>
        <p:sp>
          <p:nvSpPr>
            <p:cNvPr id="7" name="Right Arrow 6"/>
            <p:cNvSpPr/>
            <p:nvPr/>
          </p:nvSpPr>
          <p:spPr bwMode="auto">
            <a:xfrm>
              <a:off x="3226549" y="5371205"/>
              <a:ext cx="932603" cy="93260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Right Arrow 15"/>
            <p:cNvSpPr/>
            <p:nvPr/>
          </p:nvSpPr>
          <p:spPr bwMode="auto">
            <a:xfrm rot="10800000">
              <a:off x="8317728" y="5371204"/>
              <a:ext cx="932603" cy="93260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6047631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0510" y="273020"/>
            <a:ext cx="11375536" cy="762786"/>
          </a:xfrm>
        </p:spPr>
        <p:txBody>
          <a:bodyPr/>
          <a:lstStyle/>
          <a:p>
            <a:r>
              <a:rPr lang="en-US" dirty="0" smtClean="0"/>
              <a:t>Server-side pattern</a:t>
            </a:r>
            <a:endParaRPr lang="en-US" dirty="0"/>
          </a:p>
        </p:txBody>
      </p:sp>
      <p:sp>
        <p:nvSpPr>
          <p:cNvPr id="18" name="Rectangle 17"/>
          <p:cNvSpPr/>
          <p:nvPr/>
        </p:nvSpPr>
        <p:spPr>
          <a:xfrm>
            <a:off x="314298" y="1222999"/>
            <a:ext cx="3741567" cy="5442081"/>
          </a:xfrm>
          <a:prstGeom prst="rect">
            <a:avLst/>
          </a:prstGeom>
          <a:solidFill>
            <a:schemeClr val="bg1">
              <a:lumMod val="95000"/>
            </a:schemeClr>
          </a:solidFill>
          <a:ln>
            <a:noFill/>
          </a:ln>
        </p:spPr>
        <p:style>
          <a:lnRef idx="1">
            <a:schemeClr val="accent6"/>
          </a:lnRef>
          <a:fillRef idx="3">
            <a:schemeClr val="accent6"/>
          </a:fillRef>
          <a:effectRef idx="2">
            <a:schemeClr val="accent6"/>
          </a:effectRef>
          <a:fontRef idx="minor">
            <a:schemeClr val="lt1"/>
          </a:fontRef>
        </p:style>
        <p:txBody>
          <a:bodyPr lIns="186521" tIns="149217" rIns="186521" bIns="149217" rtlCol="0" anchor="t" anchorCtr="0"/>
          <a:lstStyle/>
          <a:p>
            <a:pPr>
              <a:lnSpc>
                <a:spcPct val="90000"/>
              </a:lnSpc>
            </a:pPr>
            <a:r>
              <a:rPr lang="en-US" sz="2856" dirty="0">
                <a:gradFill>
                  <a:gsLst>
                    <a:gs pos="1250">
                      <a:schemeClr val="bg2"/>
                    </a:gs>
                    <a:gs pos="100000">
                      <a:schemeClr val="bg2"/>
                    </a:gs>
                  </a:gsLst>
                  <a:lin ang="5400000" scaled="0"/>
                </a:gradFill>
                <a:latin typeface="+mj-lt"/>
              </a:rPr>
              <a:t>SharePoint environment</a:t>
            </a:r>
          </a:p>
          <a:p>
            <a:r>
              <a:rPr lang="en-US" sz="1873" dirty="0">
                <a:gradFill>
                  <a:gsLst>
                    <a:gs pos="1250">
                      <a:schemeClr val="bg2"/>
                    </a:gs>
                    <a:gs pos="100000">
                      <a:schemeClr val="bg2"/>
                    </a:gs>
                  </a:gsLst>
                  <a:lin ang="5400000" scaled="0"/>
                </a:gradFill>
              </a:rPr>
              <a:t>Site collection</a:t>
            </a:r>
          </a:p>
        </p:txBody>
      </p:sp>
      <p:sp>
        <p:nvSpPr>
          <p:cNvPr id="9" name="Rectangle 8"/>
          <p:cNvSpPr/>
          <p:nvPr/>
        </p:nvSpPr>
        <p:spPr>
          <a:xfrm>
            <a:off x="383245" y="3044329"/>
            <a:ext cx="1640030" cy="1640030"/>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r>
              <a:rPr lang="en-US" sz="2040" dirty="0">
                <a:gradFill>
                  <a:gsLst>
                    <a:gs pos="1250">
                      <a:schemeClr val="bg1"/>
                    </a:gs>
                    <a:gs pos="100000">
                      <a:schemeClr val="bg1"/>
                    </a:gs>
                  </a:gsLst>
                  <a:lin ang="5400000" scaled="0"/>
                </a:gradFill>
              </a:rPr>
              <a:t>Host web</a:t>
            </a:r>
          </a:p>
        </p:txBody>
      </p:sp>
      <p:sp>
        <p:nvSpPr>
          <p:cNvPr id="19" name="Rectangle 18"/>
          <p:cNvSpPr/>
          <p:nvPr/>
        </p:nvSpPr>
        <p:spPr>
          <a:xfrm>
            <a:off x="462624" y="3870045"/>
            <a:ext cx="1481272" cy="728428"/>
          </a:xfrm>
          <a:prstGeom prst="rect">
            <a:avLst/>
          </a:prstGeom>
          <a:solidFill>
            <a:schemeClr val="tx2"/>
          </a:solidFill>
          <a:ln>
            <a:noFill/>
          </a:ln>
        </p:spPr>
        <p:style>
          <a:lnRef idx="1">
            <a:schemeClr val="accent3"/>
          </a:lnRef>
          <a:fillRef idx="3">
            <a:schemeClr val="accent3"/>
          </a:fillRef>
          <a:effectRef idx="2">
            <a:schemeClr val="accent3"/>
          </a:effectRef>
          <a:fontRef idx="minor">
            <a:schemeClr val="lt1"/>
          </a:fontRef>
        </p:style>
        <p:txBody>
          <a:bodyPr lIns="186521" tIns="149217" rIns="186521" bIns="149217" rtlCol="0" anchor="ctr"/>
          <a:lstStyle/>
          <a:p>
            <a:r>
              <a:rPr lang="en-US" sz="1873" dirty="0">
                <a:gradFill>
                  <a:gsLst>
                    <a:gs pos="1250">
                      <a:schemeClr val="bg1"/>
                    </a:gs>
                    <a:gs pos="100000">
                      <a:schemeClr val="bg1"/>
                    </a:gs>
                  </a:gsLst>
                  <a:lin ang="5400000" scaled="0"/>
                </a:gradFill>
              </a:rPr>
              <a:t>IFrame</a:t>
            </a:r>
          </a:p>
        </p:txBody>
      </p:sp>
      <p:sp>
        <p:nvSpPr>
          <p:cNvPr id="32" name="Rectangle 31"/>
          <p:cNvSpPr/>
          <p:nvPr/>
        </p:nvSpPr>
        <p:spPr>
          <a:xfrm>
            <a:off x="2328196" y="4205542"/>
            <a:ext cx="1640030" cy="1640030"/>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r>
              <a:rPr lang="en-US" sz="2040" dirty="0">
                <a:gradFill>
                  <a:gsLst>
                    <a:gs pos="1250">
                      <a:schemeClr val="bg1"/>
                    </a:gs>
                    <a:gs pos="100000">
                      <a:schemeClr val="bg1"/>
                    </a:gs>
                  </a:gsLst>
                  <a:lin ang="5400000" scaled="0"/>
                </a:gradFill>
              </a:rPr>
              <a:t>App web</a:t>
            </a:r>
          </a:p>
        </p:txBody>
      </p:sp>
      <p:sp>
        <p:nvSpPr>
          <p:cNvPr id="34" name="Rectangle 33"/>
          <p:cNvSpPr/>
          <p:nvPr/>
        </p:nvSpPr>
        <p:spPr>
          <a:xfrm>
            <a:off x="2407575" y="5031258"/>
            <a:ext cx="1481272" cy="728428"/>
          </a:xfrm>
          <a:prstGeom prst="rect">
            <a:avLst/>
          </a:prstGeom>
          <a:solidFill>
            <a:schemeClr val="tx2"/>
          </a:solidFill>
          <a:ln>
            <a:noFill/>
          </a:ln>
        </p:spPr>
        <p:style>
          <a:lnRef idx="1">
            <a:schemeClr val="accent3"/>
          </a:lnRef>
          <a:fillRef idx="3">
            <a:schemeClr val="accent3"/>
          </a:fillRef>
          <a:effectRef idx="2">
            <a:schemeClr val="accent3"/>
          </a:effectRef>
          <a:fontRef idx="minor">
            <a:schemeClr val="lt1"/>
          </a:fontRef>
        </p:style>
        <p:txBody>
          <a:bodyPr lIns="186521" tIns="149217" rIns="186521" bIns="149217" rtlCol="0" anchor="ctr"/>
          <a:lstStyle/>
          <a:p>
            <a:r>
              <a:rPr lang="en-US" sz="1873" dirty="0">
                <a:gradFill>
                  <a:gsLst>
                    <a:gs pos="1250">
                      <a:schemeClr val="bg1"/>
                    </a:gs>
                    <a:gs pos="100000">
                      <a:schemeClr val="bg1"/>
                    </a:gs>
                  </a:gsLst>
                  <a:lin ang="5400000" scaled="0"/>
                </a:gradFill>
              </a:rPr>
              <a:t>IFrame</a:t>
            </a:r>
          </a:p>
        </p:txBody>
      </p:sp>
      <p:sp>
        <p:nvSpPr>
          <p:cNvPr id="35" name="Right Arrow 34"/>
          <p:cNvSpPr/>
          <p:nvPr/>
        </p:nvSpPr>
        <p:spPr bwMode="auto">
          <a:xfrm>
            <a:off x="1940944" y="4346018"/>
            <a:ext cx="333389" cy="333389"/>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p:cNvGrpSpPr/>
          <p:nvPr/>
        </p:nvGrpSpPr>
        <p:grpSpPr>
          <a:xfrm>
            <a:off x="1940945" y="1222999"/>
            <a:ext cx="7503084" cy="5450517"/>
            <a:chOff x="1783302" y="1159306"/>
            <a:chExt cx="7530031" cy="5470093"/>
          </a:xfrm>
        </p:grpSpPr>
        <p:sp>
          <p:nvSpPr>
            <p:cNvPr id="13" name="Rectangle 12"/>
            <p:cNvSpPr/>
            <p:nvPr/>
          </p:nvSpPr>
          <p:spPr>
            <a:xfrm>
              <a:off x="4007350" y="1159306"/>
              <a:ext cx="5305983" cy="5470093"/>
            </a:xfrm>
            <a:prstGeom prst="rect">
              <a:avLst/>
            </a:prstGeom>
            <a:solidFill>
              <a:schemeClr val="bg1">
                <a:lumMod val="95000"/>
              </a:schemeClr>
            </a:solidFill>
            <a:ln>
              <a:noFill/>
            </a:ln>
          </p:spPr>
          <p:style>
            <a:lnRef idx="1">
              <a:schemeClr val="accent6"/>
            </a:lnRef>
            <a:fillRef idx="3">
              <a:schemeClr val="accent6"/>
            </a:fillRef>
            <a:effectRef idx="2">
              <a:schemeClr val="accent6"/>
            </a:effectRef>
            <a:fontRef idx="minor">
              <a:schemeClr val="lt1"/>
            </a:fontRef>
          </p:style>
          <p:txBody>
            <a:bodyPr lIns="186521" tIns="149217" rIns="186521" bIns="149217" rtlCol="0" anchor="t" anchorCtr="0"/>
            <a:lstStyle/>
            <a:p>
              <a:pPr>
                <a:lnSpc>
                  <a:spcPct val="90000"/>
                </a:lnSpc>
              </a:pPr>
              <a:r>
                <a:rPr lang="en-US" sz="2856" dirty="0">
                  <a:gradFill>
                    <a:gsLst>
                      <a:gs pos="1250">
                        <a:schemeClr val="bg2"/>
                      </a:gs>
                      <a:gs pos="100000">
                        <a:schemeClr val="bg2"/>
                      </a:gs>
                    </a:gsLst>
                    <a:lin ang="5400000" scaled="0"/>
                  </a:gradFill>
                  <a:latin typeface="+mj-lt"/>
                </a:rPr>
                <a:t>ASP.NET environment</a:t>
              </a:r>
            </a:p>
            <a:p>
              <a:r>
                <a:rPr lang="en-US" sz="1873" dirty="0">
                  <a:gradFill>
                    <a:gsLst>
                      <a:gs pos="1250">
                        <a:schemeClr val="bg2"/>
                      </a:gs>
                      <a:gs pos="100000">
                        <a:schemeClr val="bg2"/>
                      </a:gs>
                    </a:gsLst>
                    <a:lin ang="5400000" scaled="0"/>
                  </a:gradFill>
                </a:rPr>
                <a:t>On-premises or in Microsoft Azure</a:t>
              </a:r>
            </a:p>
          </p:txBody>
        </p:sp>
        <p:sp>
          <p:nvSpPr>
            <p:cNvPr id="36" name="Rectangle 35"/>
            <p:cNvSpPr/>
            <p:nvPr/>
          </p:nvSpPr>
          <p:spPr>
            <a:xfrm>
              <a:off x="4102128" y="2981601"/>
              <a:ext cx="2423160" cy="914400"/>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pPr>
                <a:lnSpc>
                  <a:spcPct val="90000"/>
                </a:lnSpc>
              </a:pPr>
              <a:r>
                <a:rPr lang="en-US" sz="2040" dirty="0" smtClean="0">
                  <a:gradFill>
                    <a:gsLst>
                      <a:gs pos="1250">
                        <a:schemeClr val="bg1"/>
                      </a:gs>
                      <a:gs pos="100000">
                        <a:schemeClr val="bg1"/>
                      </a:gs>
                    </a:gsLst>
                    <a:lin ang="5400000" scaled="0"/>
                  </a:gradFill>
                </a:rPr>
                <a:t>Remote</a:t>
              </a:r>
            </a:p>
            <a:p>
              <a:pPr>
                <a:lnSpc>
                  <a:spcPct val="90000"/>
                </a:lnSpc>
              </a:pPr>
              <a:r>
                <a:rPr lang="en-US" sz="2040" dirty="0" smtClean="0">
                  <a:gradFill>
                    <a:gsLst>
                      <a:gs pos="1250">
                        <a:schemeClr val="bg1"/>
                      </a:gs>
                      <a:gs pos="100000">
                        <a:schemeClr val="bg1"/>
                      </a:gs>
                    </a:gsLst>
                    <a:lin ang="5400000" scaled="0"/>
                  </a:gradFill>
                </a:rPr>
                <a:t>web</a:t>
              </a:r>
              <a:endParaRPr lang="en-US" sz="2040" dirty="0">
                <a:gradFill>
                  <a:gsLst>
                    <a:gs pos="1250">
                      <a:schemeClr val="bg1"/>
                    </a:gs>
                    <a:gs pos="100000">
                      <a:schemeClr val="bg1"/>
                    </a:gs>
                  </a:gsLst>
                  <a:lin ang="5400000" scaled="0"/>
                </a:gradFill>
              </a:endParaRPr>
            </a:p>
          </p:txBody>
        </p:sp>
        <p:sp>
          <p:nvSpPr>
            <p:cNvPr id="37" name="Rectangle 36"/>
            <p:cNvSpPr/>
            <p:nvPr/>
          </p:nvSpPr>
          <p:spPr>
            <a:xfrm>
              <a:off x="4102128" y="4190240"/>
              <a:ext cx="2423160" cy="914400"/>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pPr>
                <a:lnSpc>
                  <a:spcPct val="90000"/>
                </a:lnSpc>
              </a:pPr>
              <a:r>
                <a:rPr lang="en-US" sz="2040" dirty="0" smtClean="0">
                  <a:gradFill>
                    <a:gsLst>
                      <a:gs pos="1250">
                        <a:schemeClr val="bg1"/>
                      </a:gs>
                      <a:gs pos="100000">
                        <a:schemeClr val="bg1"/>
                      </a:gs>
                    </a:gsLst>
                    <a:lin ang="5400000" scaled="0"/>
                  </a:gradFill>
                </a:rPr>
                <a:t>Remote</a:t>
              </a:r>
            </a:p>
            <a:p>
              <a:pPr>
                <a:lnSpc>
                  <a:spcPct val="90000"/>
                </a:lnSpc>
              </a:pPr>
              <a:r>
                <a:rPr lang="en-US" sz="2040" dirty="0" smtClean="0">
                  <a:gradFill>
                    <a:gsLst>
                      <a:gs pos="1250">
                        <a:schemeClr val="bg1"/>
                      </a:gs>
                      <a:gs pos="100000">
                        <a:schemeClr val="bg1"/>
                      </a:gs>
                    </a:gsLst>
                    <a:lin ang="5400000" scaled="0"/>
                  </a:gradFill>
                </a:rPr>
                <a:t>web</a:t>
              </a:r>
              <a:endParaRPr lang="en-US" sz="2040" dirty="0">
                <a:gradFill>
                  <a:gsLst>
                    <a:gs pos="1250">
                      <a:schemeClr val="bg1"/>
                    </a:gs>
                    <a:gs pos="100000">
                      <a:schemeClr val="bg1"/>
                    </a:gs>
                  </a:gsLst>
                  <a:lin ang="5400000" scaled="0"/>
                </a:gradFill>
              </a:endParaRPr>
            </a:p>
          </p:txBody>
        </p:sp>
        <p:sp>
          <p:nvSpPr>
            <p:cNvPr id="38" name="Rectangle 37"/>
            <p:cNvSpPr/>
            <p:nvPr/>
          </p:nvSpPr>
          <p:spPr>
            <a:xfrm>
              <a:off x="6824787" y="2981601"/>
              <a:ext cx="2423160" cy="91440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pPr>
                <a:lnSpc>
                  <a:spcPct val="90000"/>
                </a:lnSpc>
              </a:pPr>
              <a:r>
                <a:rPr lang="en-US" sz="2040" dirty="0">
                  <a:gradFill>
                    <a:gsLst>
                      <a:gs pos="1250">
                        <a:schemeClr val="bg1"/>
                      </a:gs>
                      <a:gs pos="100000">
                        <a:schemeClr val="bg1"/>
                      </a:gs>
                    </a:gsLst>
                    <a:lin ang="5400000" scaled="0"/>
                  </a:gradFill>
                </a:rPr>
                <a:t>Managed code</a:t>
              </a:r>
            </a:p>
            <a:p>
              <a:pPr>
                <a:lnSpc>
                  <a:spcPct val="90000"/>
                </a:lnSpc>
              </a:pPr>
              <a:r>
                <a:rPr lang="en-US" sz="2040" dirty="0">
                  <a:gradFill>
                    <a:gsLst>
                      <a:gs pos="1250">
                        <a:schemeClr val="bg1"/>
                      </a:gs>
                      <a:gs pos="100000">
                        <a:schemeClr val="bg1"/>
                      </a:gs>
                    </a:gsLst>
                    <a:lin ang="5400000" scaled="0"/>
                  </a:gradFill>
                </a:rPr>
                <a:t>C# or VB</a:t>
              </a:r>
            </a:p>
          </p:txBody>
        </p:sp>
        <p:sp>
          <p:nvSpPr>
            <p:cNvPr id="39" name="Rectangle 38"/>
            <p:cNvSpPr/>
            <p:nvPr/>
          </p:nvSpPr>
          <p:spPr>
            <a:xfrm>
              <a:off x="6824787" y="4190240"/>
              <a:ext cx="2423160" cy="1608242"/>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pPr>
                <a:lnSpc>
                  <a:spcPct val="90000"/>
                </a:lnSpc>
              </a:pPr>
              <a:r>
                <a:rPr lang="en-US" sz="2040" dirty="0">
                  <a:gradFill>
                    <a:gsLst>
                      <a:gs pos="1250">
                        <a:schemeClr val="bg1"/>
                      </a:gs>
                      <a:gs pos="100000">
                        <a:schemeClr val="bg1"/>
                      </a:gs>
                    </a:gsLst>
                    <a:lin ang="5400000" scaled="0"/>
                  </a:gradFill>
                </a:rPr>
                <a:t>Managed code</a:t>
              </a:r>
            </a:p>
            <a:p>
              <a:pPr>
                <a:lnSpc>
                  <a:spcPct val="90000"/>
                </a:lnSpc>
              </a:pPr>
              <a:r>
                <a:rPr lang="en-US" sz="2040" dirty="0">
                  <a:gradFill>
                    <a:gsLst>
                      <a:gs pos="1250">
                        <a:schemeClr val="bg1"/>
                      </a:gs>
                      <a:gs pos="100000">
                        <a:schemeClr val="bg1"/>
                      </a:gs>
                    </a:gsLst>
                    <a:lin ang="5400000" scaled="0"/>
                  </a:gradFill>
                </a:rPr>
                <a:t>C# or VB</a:t>
              </a:r>
            </a:p>
          </p:txBody>
        </p:sp>
        <p:sp>
          <p:nvSpPr>
            <p:cNvPr id="45" name="Right Arrow 44"/>
            <p:cNvSpPr/>
            <p:nvPr/>
          </p:nvSpPr>
          <p:spPr bwMode="auto">
            <a:xfrm>
              <a:off x="1783302" y="3117930"/>
              <a:ext cx="2257094" cy="33458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46" name="Right Arrow 45"/>
            <p:cNvSpPr/>
            <p:nvPr/>
          </p:nvSpPr>
          <p:spPr bwMode="auto">
            <a:xfrm>
              <a:off x="3726503" y="4293542"/>
              <a:ext cx="334586" cy="33458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47" name="Right Arrow 46"/>
            <p:cNvSpPr/>
            <p:nvPr/>
          </p:nvSpPr>
          <p:spPr bwMode="auto">
            <a:xfrm>
              <a:off x="6438427" y="4293542"/>
              <a:ext cx="334586" cy="33458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49" name="Right Arrow 48"/>
            <p:cNvSpPr/>
            <p:nvPr/>
          </p:nvSpPr>
          <p:spPr bwMode="auto">
            <a:xfrm>
              <a:off x="6438427" y="3117930"/>
              <a:ext cx="334586" cy="33458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4" name="Group 3"/>
          <p:cNvGrpSpPr/>
          <p:nvPr/>
        </p:nvGrpSpPr>
        <p:grpSpPr>
          <a:xfrm>
            <a:off x="9312337" y="1225103"/>
            <a:ext cx="2846621" cy="5447391"/>
            <a:chOff x="9181168" y="1161418"/>
            <a:chExt cx="2856845" cy="5466955"/>
          </a:xfrm>
        </p:grpSpPr>
        <p:sp>
          <p:nvSpPr>
            <p:cNvPr id="40" name="Rectangle 39"/>
            <p:cNvSpPr/>
            <p:nvPr/>
          </p:nvSpPr>
          <p:spPr>
            <a:xfrm>
              <a:off x="9387765" y="1161418"/>
              <a:ext cx="2650247" cy="2688414"/>
            </a:xfrm>
            <a:prstGeom prst="rect">
              <a:avLst/>
            </a:prstGeom>
            <a:solidFill>
              <a:schemeClr val="bg1">
                <a:lumMod val="95000"/>
              </a:schemeClr>
            </a:solidFill>
            <a:ln>
              <a:noFill/>
            </a:ln>
          </p:spPr>
          <p:style>
            <a:lnRef idx="1">
              <a:schemeClr val="accent6"/>
            </a:lnRef>
            <a:fillRef idx="3">
              <a:schemeClr val="accent6"/>
            </a:fillRef>
            <a:effectRef idx="2">
              <a:schemeClr val="accent6"/>
            </a:effectRef>
            <a:fontRef idx="minor">
              <a:schemeClr val="lt1"/>
            </a:fontRef>
          </p:style>
          <p:txBody>
            <a:bodyPr lIns="186521" tIns="149217" rIns="186521" bIns="149217" rtlCol="0" anchor="t" anchorCtr="0"/>
            <a:lstStyle/>
            <a:p>
              <a:pPr>
                <a:lnSpc>
                  <a:spcPct val="90000"/>
                </a:lnSpc>
              </a:pPr>
              <a:r>
                <a:rPr lang="en-US" sz="2856" dirty="0">
                  <a:gradFill>
                    <a:gsLst>
                      <a:gs pos="1250">
                        <a:schemeClr val="bg2"/>
                      </a:gs>
                      <a:gs pos="100000">
                        <a:schemeClr val="bg2"/>
                      </a:gs>
                    </a:gsLst>
                    <a:lin ang="5400000" scaled="0"/>
                  </a:gradFill>
                  <a:latin typeface="+mj-lt"/>
                </a:rPr>
                <a:t>SQL server</a:t>
              </a:r>
            </a:p>
            <a:p>
              <a:r>
                <a:rPr lang="en-US" sz="1873" dirty="0">
                  <a:gradFill>
                    <a:gsLst>
                      <a:gs pos="1250">
                        <a:schemeClr val="bg2"/>
                      </a:gs>
                      <a:gs pos="100000">
                        <a:schemeClr val="bg2"/>
                      </a:gs>
                    </a:gsLst>
                    <a:lin ang="5400000" scaled="0"/>
                  </a:gradFill>
                </a:rPr>
                <a:t>On-premises data</a:t>
              </a:r>
            </a:p>
          </p:txBody>
        </p:sp>
        <p:sp>
          <p:nvSpPr>
            <p:cNvPr id="42" name="Rectangle 41"/>
            <p:cNvSpPr/>
            <p:nvPr/>
          </p:nvSpPr>
          <p:spPr>
            <a:xfrm>
              <a:off x="9387765" y="3927764"/>
              <a:ext cx="2650248" cy="2700609"/>
            </a:xfrm>
            <a:prstGeom prst="rect">
              <a:avLst/>
            </a:prstGeom>
            <a:solidFill>
              <a:schemeClr val="bg1">
                <a:lumMod val="95000"/>
              </a:schemeClr>
            </a:solidFill>
            <a:ln>
              <a:noFill/>
            </a:ln>
          </p:spPr>
          <p:style>
            <a:lnRef idx="1">
              <a:schemeClr val="accent6"/>
            </a:lnRef>
            <a:fillRef idx="3">
              <a:schemeClr val="accent6"/>
            </a:fillRef>
            <a:effectRef idx="2">
              <a:schemeClr val="accent6"/>
            </a:effectRef>
            <a:fontRef idx="minor">
              <a:schemeClr val="lt1"/>
            </a:fontRef>
          </p:style>
          <p:txBody>
            <a:bodyPr lIns="186521" tIns="149217" rIns="186521" bIns="149217" rtlCol="0" anchor="t" anchorCtr="0"/>
            <a:lstStyle/>
            <a:p>
              <a:pPr>
                <a:lnSpc>
                  <a:spcPct val="90000"/>
                </a:lnSpc>
              </a:pPr>
              <a:r>
                <a:rPr lang="en-US" sz="2856" dirty="0">
                  <a:gradFill>
                    <a:gsLst>
                      <a:gs pos="1250">
                        <a:schemeClr val="bg2"/>
                      </a:gs>
                      <a:gs pos="100000">
                        <a:schemeClr val="bg2"/>
                      </a:gs>
                    </a:gsLst>
                    <a:lin ang="5400000" scaled="0"/>
                  </a:gradFill>
                  <a:latin typeface="+mj-lt"/>
                </a:rPr>
                <a:t>SQL server</a:t>
              </a:r>
            </a:p>
            <a:p>
              <a:r>
                <a:rPr lang="en-US" sz="1873" dirty="0">
                  <a:gradFill>
                    <a:gsLst>
                      <a:gs pos="1250">
                        <a:schemeClr val="bg2"/>
                      </a:gs>
                      <a:gs pos="100000">
                        <a:schemeClr val="bg2"/>
                      </a:gs>
                    </a:gsLst>
                    <a:lin ang="5400000" scaled="0"/>
                  </a:gradFill>
                </a:rPr>
                <a:t>Cloud-based data</a:t>
              </a:r>
            </a:p>
          </p:txBody>
        </p:sp>
        <p:sp>
          <p:nvSpPr>
            <p:cNvPr id="50" name="Right Arrow 49"/>
            <p:cNvSpPr/>
            <p:nvPr/>
          </p:nvSpPr>
          <p:spPr bwMode="auto">
            <a:xfrm>
              <a:off x="9181168" y="4293542"/>
              <a:ext cx="334586" cy="33458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51" name="Right Arrow 50"/>
            <p:cNvSpPr/>
            <p:nvPr/>
          </p:nvSpPr>
          <p:spPr bwMode="auto">
            <a:xfrm>
              <a:off x="9181168" y="3117930"/>
              <a:ext cx="334586" cy="33458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9"/>
            <p:cNvSpPr>
              <a:spLocks noEditPoints="1"/>
            </p:cNvSpPr>
            <p:nvPr/>
          </p:nvSpPr>
          <p:spPr bwMode="auto">
            <a:xfrm>
              <a:off x="10028578" y="2238226"/>
              <a:ext cx="1368621" cy="1442095"/>
            </a:xfrm>
            <a:custGeom>
              <a:avLst/>
              <a:gdLst>
                <a:gd name="T0" fmla="*/ 291 w 2197"/>
                <a:gd name="T1" fmla="*/ 350 h 2315"/>
                <a:gd name="T2" fmla="*/ 1404 w 2197"/>
                <a:gd name="T3" fmla="*/ 230 h 2315"/>
                <a:gd name="T4" fmla="*/ 1404 w 2197"/>
                <a:gd name="T5" fmla="*/ 350 h 2315"/>
                <a:gd name="T6" fmla="*/ 291 w 2197"/>
                <a:gd name="T7" fmla="*/ 420 h 2315"/>
                <a:gd name="T8" fmla="*/ 1404 w 2197"/>
                <a:gd name="T9" fmla="*/ 541 h 2315"/>
                <a:gd name="T10" fmla="*/ 1404 w 2197"/>
                <a:gd name="T11" fmla="*/ 420 h 2315"/>
                <a:gd name="T12" fmla="*/ 1715 w 2197"/>
                <a:gd name="T13" fmla="*/ 290 h 2315"/>
                <a:gd name="T14" fmla="*/ 1595 w 2197"/>
                <a:gd name="T15" fmla="*/ 290 h 2315"/>
                <a:gd name="T16" fmla="*/ 1846 w 2197"/>
                <a:gd name="T17" fmla="*/ 360 h 2315"/>
                <a:gd name="T18" fmla="*/ 1846 w 2197"/>
                <a:gd name="T19" fmla="*/ 230 h 2315"/>
                <a:gd name="T20" fmla="*/ 1846 w 2197"/>
                <a:gd name="T21" fmla="*/ 360 h 2315"/>
                <a:gd name="T22" fmla="*/ 2197 w 2197"/>
                <a:gd name="T23" fmla="*/ 1714 h 2315"/>
                <a:gd name="T24" fmla="*/ 2016 w 2197"/>
                <a:gd name="T25" fmla="*/ 2315 h 2315"/>
                <a:gd name="T26" fmla="*/ 10 w 2197"/>
                <a:gd name="T27" fmla="*/ 2135 h 2315"/>
                <a:gd name="T28" fmla="*/ 160 w 2197"/>
                <a:gd name="T29" fmla="*/ 1543 h 2315"/>
                <a:gd name="T30" fmla="*/ 10 w 2197"/>
                <a:gd name="T31" fmla="*/ 952 h 2315"/>
                <a:gd name="T32" fmla="*/ 0 w 2197"/>
                <a:gd name="T33" fmla="*/ 591 h 2315"/>
                <a:gd name="T34" fmla="*/ 180 w 2197"/>
                <a:gd name="T35" fmla="*/ 0 h 2315"/>
                <a:gd name="T36" fmla="*/ 2187 w 2197"/>
                <a:gd name="T37" fmla="*/ 180 h 2315"/>
                <a:gd name="T38" fmla="*/ 2046 w 2197"/>
                <a:gd name="T39" fmla="*/ 771 h 2315"/>
                <a:gd name="T40" fmla="*/ 2197 w 2197"/>
                <a:gd name="T41" fmla="*/ 1363 h 2315"/>
                <a:gd name="T42" fmla="*/ 180 w 2197"/>
                <a:gd name="T43" fmla="*/ 681 h 2315"/>
                <a:gd name="T44" fmla="*/ 2096 w 2197"/>
                <a:gd name="T45" fmla="*/ 591 h 2315"/>
                <a:gd name="T46" fmla="*/ 2006 w 2197"/>
                <a:gd name="T47" fmla="*/ 90 h 2315"/>
                <a:gd name="T48" fmla="*/ 100 w 2197"/>
                <a:gd name="T49" fmla="*/ 180 h 2315"/>
                <a:gd name="T50" fmla="*/ 180 w 2197"/>
                <a:gd name="T51" fmla="*/ 681 h 2315"/>
                <a:gd name="T52" fmla="*/ 190 w 2197"/>
                <a:gd name="T53" fmla="*/ 1633 h 2315"/>
                <a:gd name="T54" fmla="*/ 100 w 2197"/>
                <a:gd name="T55" fmla="*/ 2135 h 2315"/>
                <a:gd name="T56" fmla="*/ 2016 w 2197"/>
                <a:gd name="T57" fmla="*/ 2215 h 2315"/>
                <a:gd name="T58" fmla="*/ 2106 w 2197"/>
                <a:gd name="T59" fmla="*/ 1714 h 2315"/>
                <a:gd name="T60" fmla="*/ 2106 w 2197"/>
                <a:gd name="T61" fmla="*/ 952 h 2315"/>
                <a:gd name="T62" fmla="*/ 190 w 2197"/>
                <a:gd name="T63" fmla="*/ 862 h 2315"/>
                <a:gd name="T64" fmla="*/ 100 w 2197"/>
                <a:gd name="T65" fmla="*/ 1363 h 2315"/>
                <a:gd name="T66" fmla="*/ 2016 w 2197"/>
                <a:gd name="T67" fmla="*/ 1453 h 2315"/>
                <a:gd name="T68" fmla="*/ 2106 w 2197"/>
                <a:gd name="T69" fmla="*/ 952 h 2315"/>
                <a:gd name="T70" fmla="*/ 291 w 2197"/>
                <a:gd name="T71" fmla="*/ 1122 h 2315"/>
                <a:gd name="T72" fmla="*/ 1404 w 2197"/>
                <a:gd name="T73" fmla="*/ 1002 h 2315"/>
                <a:gd name="T74" fmla="*/ 291 w 2197"/>
                <a:gd name="T75" fmla="*/ 1122 h 2315"/>
                <a:gd name="T76" fmla="*/ 291 w 2197"/>
                <a:gd name="T77" fmla="*/ 1313 h 2315"/>
                <a:gd name="T78" fmla="*/ 1404 w 2197"/>
                <a:gd name="T79" fmla="*/ 1192 h 2315"/>
                <a:gd name="T80" fmla="*/ 291 w 2197"/>
                <a:gd name="T81" fmla="*/ 1313 h 2315"/>
                <a:gd name="T82" fmla="*/ 1655 w 2197"/>
                <a:gd name="T83" fmla="*/ 1002 h 2315"/>
                <a:gd name="T84" fmla="*/ 1655 w 2197"/>
                <a:gd name="T85" fmla="*/ 1122 h 2315"/>
                <a:gd name="T86" fmla="*/ 1655 w 2197"/>
                <a:gd name="T87" fmla="*/ 1002 h 2315"/>
                <a:gd name="T88" fmla="*/ 1785 w 2197"/>
                <a:gd name="T89" fmla="*/ 1062 h 2315"/>
                <a:gd name="T90" fmla="*/ 1906 w 2197"/>
                <a:gd name="T91" fmla="*/ 1062 h 2315"/>
                <a:gd name="T92" fmla="*/ 291 w 2197"/>
                <a:gd name="T93" fmla="*/ 1894 h 2315"/>
                <a:gd name="T94" fmla="*/ 1404 w 2197"/>
                <a:gd name="T95" fmla="*/ 1774 h 2315"/>
                <a:gd name="T96" fmla="*/ 291 w 2197"/>
                <a:gd name="T97" fmla="*/ 1894 h 2315"/>
                <a:gd name="T98" fmla="*/ 291 w 2197"/>
                <a:gd name="T99" fmla="*/ 2084 h 2315"/>
                <a:gd name="T100" fmla="*/ 1404 w 2197"/>
                <a:gd name="T101" fmla="*/ 1964 h 2315"/>
                <a:gd name="T102" fmla="*/ 291 w 2197"/>
                <a:gd name="T103" fmla="*/ 2084 h 2315"/>
                <a:gd name="T104" fmla="*/ 1655 w 2197"/>
                <a:gd name="T105" fmla="*/ 1764 h 2315"/>
                <a:gd name="T106" fmla="*/ 1655 w 2197"/>
                <a:gd name="T107" fmla="*/ 1894 h 2315"/>
                <a:gd name="T108" fmla="*/ 1655 w 2197"/>
                <a:gd name="T109" fmla="*/ 1764 h 2315"/>
                <a:gd name="T110" fmla="*/ 1785 w 2197"/>
                <a:gd name="T111" fmla="*/ 1834 h 2315"/>
                <a:gd name="T112" fmla="*/ 1906 w 2197"/>
                <a:gd name="T113" fmla="*/ 1834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7" h="2315">
                  <a:moveTo>
                    <a:pt x="1404" y="350"/>
                  </a:moveTo>
                  <a:cubicBezTo>
                    <a:pt x="291" y="350"/>
                    <a:pt x="291" y="350"/>
                    <a:pt x="291" y="350"/>
                  </a:cubicBezTo>
                  <a:cubicBezTo>
                    <a:pt x="291" y="230"/>
                    <a:pt x="291" y="230"/>
                    <a:pt x="291" y="230"/>
                  </a:cubicBezTo>
                  <a:cubicBezTo>
                    <a:pt x="1404" y="230"/>
                    <a:pt x="1404" y="230"/>
                    <a:pt x="1404" y="230"/>
                  </a:cubicBezTo>
                  <a:cubicBezTo>
                    <a:pt x="1404" y="350"/>
                    <a:pt x="1404" y="350"/>
                    <a:pt x="1404" y="350"/>
                  </a:cubicBezTo>
                  <a:cubicBezTo>
                    <a:pt x="1404" y="350"/>
                    <a:pt x="1404" y="350"/>
                    <a:pt x="1404" y="350"/>
                  </a:cubicBezTo>
                  <a:close/>
                  <a:moveTo>
                    <a:pt x="1404" y="420"/>
                  </a:moveTo>
                  <a:cubicBezTo>
                    <a:pt x="291" y="420"/>
                    <a:pt x="291" y="420"/>
                    <a:pt x="291" y="420"/>
                  </a:cubicBezTo>
                  <a:cubicBezTo>
                    <a:pt x="291" y="541"/>
                    <a:pt x="291" y="541"/>
                    <a:pt x="291" y="541"/>
                  </a:cubicBezTo>
                  <a:cubicBezTo>
                    <a:pt x="1404" y="541"/>
                    <a:pt x="1404" y="541"/>
                    <a:pt x="1404" y="541"/>
                  </a:cubicBezTo>
                  <a:cubicBezTo>
                    <a:pt x="1404" y="420"/>
                    <a:pt x="1404" y="420"/>
                    <a:pt x="1404" y="420"/>
                  </a:cubicBezTo>
                  <a:cubicBezTo>
                    <a:pt x="1404" y="420"/>
                    <a:pt x="1404" y="420"/>
                    <a:pt x="1404" y="420"/>
                  </a:cubicBezTo>
                  <a:close/>
                  <a:moveTo>
                    <a:pt x="1655" y="360"/>
                  </a:moveTo>
                  <a:cubicBezTo>
                    <a:pt x="1685" y="360"/>
                    <a:pt x="1715" y="330"/>
                    <a:pt x="1715" y="290"/>
                  </a:cubicBezTo>
                  <a:cubicBezTo>
                    <a:pt x="1715" y="260"/>
                    <a:pt x="1685" y="230"/>
                    <a:pt x="1655" y="230"/>
                  </a:cubicBezTo>
                  <a:cubicBezTo>
                    <a:pt x="1615" y="230"/>
                    <a:pt x="1595" y="260"/>
                    <a:pt x="1595" y="290"/>
                  </a:cubicBezTo>
                  <a:cubicBezTo>
                    <a:pt x="1595" y="330"/>
                    <a:pt x="1615" y="360"/>
                    <a:pt x="1655" y="360"/>
                  </a:cubicBezTo>
                  <a:close/>
                  <a:moveTo>
                    <a:pt x="1846" y="360"/>
                  </a:moveTo>
                  <a:cubicBezTo>
                    <a:pt x="1876" y="360"/>
                    <a:pt x="1906" y="330"/>
                    <a:pt x="1906" y="290"/>
                  </a:cubicBezTo>
                  <a:cubicBezTo>
                    <a:pt x="1906" y="260"/>
                    <a:pt x="1876" y="230"/>
                    <a:pt x="1846" y="230"/>
                  </a:cubicBezTo>
                  <a:cubicBezTo>
                    <a:pt x="1805" y="230"/>
                    <a:pt x="1775" y="260"/>
                    <a:pt x="1775" y="290"/>
                  </a:cubicBezTo>
                  <a:cubicBezTo>
                    <a:pt x="1775" y="330"/>
                    <a:pt x="1805" y="360"/>
                    <a:pt x="1846" y="360"/>
                  </a:cubicBezTo>
                  <a:close/>
                  <a:moveTo>
                    <a:pt x="2046" y="1543"/>
                  </a:moveTo>
                  <a:cubicBezTo>
                    <a:pt x="2126" y="1553"/>
                    <a:pt x="2197" y="1623"/>
                    <a:pt x="2197" y="1714"/>
                  </a:cubicBezTo>
                  <a:cubicBezTo>
                    <a:pt x="2197" y="2135"/>
                    <a:pt x="2197" y="2135"/>
                    <a:pt x="2197" y="2135"/>
                  </a:cubicBezTo>
                  <a:cubicBezTo>
                    <a:pt x="2197" y="2235"/>
                    <a:pt x="2116" y="2315"/>
                    <a:pt x="2016" y="2315"/>
                  </a:cubicBezTo>
                  <a:cubicBezTo>
                    <a:pt x="190" y="2315"/>
                    <a:pt x="190" y="2315"/>
                    <a:pt x="190" y="2315"/>
                  </a:cubicBezTo>
                  <a:cubicBezTo>
                    <a:pt x="90" y="2315"/>
                    <a:pt x="10" y="2235"/>
                    <a:pt x="10" y="2135"/>
                  </a:cubicBezTo>
                  <a:cubicBezTo>
                    <a:pt x="10" y="1714"/>
                    <a:pt x="10" y="1714"/>
                    <a:pt x="10" y="1714"/>
                  </a:cubicBezTo>
                  <a:cubicBezTo>
                    <a:pt x="10" y="1623"/>
                    <a:pt x="70" y="1553"/>
                    <a:pt x="160" y="1543"/>
                  </a:cubicBezTo>
                  <a:cubicBezTo>
                    <a:pt x="70" y="1523"/>
                    <a:pt x="10" y="1453"/>
                    <a:pt x="10" y="1363"/>
                  </a:cubicBezTo>
                  <a:cubicBezTo>
                    <a:pt x="10" y="952"/>
                    <a:pt x="10" y="952"/>
                    <a:pt x="10" y="952"/>
                  </a:cubicBezTo>
                  <a:cubicBezTo>
                    <a:pt x="10" y="862"/>
                    <a:pt x="70" y="791"/>
                    <a:pt x="160" y="771"/>
                  </a:cubicBezTo>
                  <a:cubicBezTo>
                    <a:pt x="70" y="761"/>
                    <a:pt x="0" y="681"/>
                    <a:pt x="0" y="591"/>
                  </a:cubicBezTo>
                  <a:cubicBezTo>
                    <a:pt x="0" y="180"/>
                    <a:pt x="0" y="180"/>
                    <a:pt x="0" y="180"/>
                  </a:cubicBezTo>
                  <a:cubicBezTo>
                    <a:pt x="0" y="80"/>
                    <a:pt x="80" y="0"/>
                    <a:pt x="180" y="0"/>
                  </a:cubicBezTo>
                  <a:cubicBezTo>
                    <a:pt x="2006" y="0"/>
                    <a:pt x="2006" y="0"/>
                    <a:pt x="2006" y="0"/>
                  </a:cubicBezTo>
                  <a:cubicBezTo>
                    <a:pt x="2106" y="0"/>
                    <a:pt x="2187" y="80"/>
                    <a:pt x="2187" y="180"/>
                  </a:cubicBezTo>
                  <a:cubicBezTo>
                    <a:pt x="2187" y="591"/>
                    <a:pt x="2187" y="591"/>
                    <a:pt x="2187" y="591"/>
                  </a:cubicBezTo>
                  <a:cubicBezTo>
                    <a:pt x="2187" y="681"/>
                    <a:pt x="2126" y="761"/>
                    <a:pt x="2046" y="771"/>
                  </a:cubicBezTo>
                  <a:cubicBezTo>
                    <a:pt x="2126" y="781"/>
                    <a:pt x="2197" y="862"/>
                    <a:pt x="2197" y="952"/>
                  </a:cubicBezTo>
                  <a:cubicBezTo>
                    <a:pt x="2197" y="1363"/>
                    <a:pt x="2197" y="1363"/>
                    <a:pt x="2197" y="1363"/>
                  </a:cubicBezTo>
                  <a:cubicBezTo>
                    <a:pt x="2197" y="1453"/>
                    <a:pt x="2126" y="1523"/>
                    <a:pt x="2046" y="1543"/>
                  </a:cubicBezTo>
                  <a:close/>
                  <a:moveTo>
                    <a:pt x="180" y="681"/>
                  </a:moveTo>
                  <a:cubicBezTo>
                    <a:pt x="2006" y="681"/>
                    <a:pt x="2006" y="681"/>
                    <a:pt x="2006" y="681"/>
                  </a:cubicBezTo>
                  <a:cubicBezTo>
                    <a:pt x="2056" y="681"/>
                    <a:pt x="2096" y="641"/>
                    <a:pt x="2096" y="591"/>
                  </a:cubicBezTo>
                  <a:cubicBezTo>
                    <a:pt x="2096" y="180"/>
                    <a:pt x="2096" y="180"/>
                    <a:pt x="2096" y="180"/>
                  </a:cubicBezTo>
                  <a:cubicBezTo>
                    <a:pt x="2096" y="130"/>
                    <a:pt x="2056" y="90"/>
                    <a:pt x="2006" y="90"/>
                  </a:cubicBezTo>
                  <a:cubicBezTo>
                    <a:pt x="180" y="90"/>
                    <a:pt x="180" y="90"/>
                    <a:pt x="180" y="90"/>
                  </a:cubicBezTo>
                  <a:cubicBezTo>
                    <a:pt x="140" y="90"/>
                    <a:pt x="100" y="130"/>
                    <a:pt x="100" y="180"/>
                  </a:cubicBezTo>
                  <a:cubicBezTo>
                    <a:pt x="100" y="591"/>
                    <a:pt x="100" y="591"/>
                    <a:pt x="100" y="591"/>
                  </a:cubicBezTo>
                  <a:cubicBezTo>
                    <a:pt x="100" y="641"/>
                    <a:pt x="140" y="681"/>
                    <a:pt x="180" y="681"/>
                  </a:cubicBezTo>
                  <a:close/>
                  <a:moveTo>
                    <a:pt x="2016" y="1633"/>
                  </a:moveTo>
                  <a:cubicBezTo>
                    <a:pt x="190" y="1633"/>
                    <a:pt x="190" y="1633"/>
                    <a:pt x="190" y="1633"/>
                  </a:cubicBezTo>
                  <a:cubicBezTo>
                    <a:pt x="140" y="1633"/>
                    <a:pt x="100" y="1674"/>
                    <a:pt x="100" y="1714"/>
                  </a:cubicBezTo>
                  <a:cubicBezTo>
                    <a:pt x="100" y="2135"/>
                    <a:pt x="100" y="2135"/>
                    <a:pt x="100" y="2135"/>
                  </a:cubicBezTo>
                  <a:cubicBezTo>
                    <a:pt x="100" y="2175"/>
                    <a:pt x="140" y="2215"/>
                    <a:pt x="190" y="2215"/>
                  </a:cubicBezTo>
                  <a:cubicBezTo>
                    <a:pt x="2016" y="2215"/>
                    <a:pt x="2016" y="2215"/>
                    <a:pt x="2016" y="2215"/>
                  </a:cubicBezTo>
                  <a:cubicBezTo>
                    <a:pt x="2066" y="2215"/>
                    <a:pt x="2106" y="2175"/>
                    <a:pt x="2106" y="2135"/>
                  </a:cubicBezTo>
                  <a:cubicBezTo>
                    <a:pt x="2106" y="1714"/>
                    <a:pt x="2106" y="1714"/>
                    <a:pt x="2106" y="1714"/>
                  </a:cubicBezTo>
                  <a:cubicBezTo>
                    <a:pt x="2106" y="1674"/>
                    <a:pt x="2066" y="1633"/>
                    <a:pt x="2016" y="1633"/>
                  </a:cubicBezTo>
                  <a:close/>
                  <a:moveTo>
                    <a:pt x="2106" y="952"/>
                  </a:moveTo>
                  <a:cubicBezTo>
                    <a:pt x="2106" y="902"/>
                    <a:pt x="2066" y="862"/>
                    <a:pt x="2016" y="862"/>
                  </a:cubicBezTo>
                  <a:cubicBezTo>
                    <a:pt x="190" y="862"/>
                    <a:pt x="190" y="862"/>
                    <a:pt x="190" y="862"/>
                  </a:cubicBezTo>
                  <a:cubicBezTo>
                    <a:pt x="140" y="862"/>
                    <a:pt x="100" y="902"/>
                    <a:pt x="100" y="952"/>
                  </a:cubicBezTo>
                  <a:cubicBezTo>
                    <a:pt x="100" y="1363"/>
                    <a:pt x="100" y="1363"/>
                    <a:pt x="100" y="1363"/>
                  </a:cubicBezTo>
                  <a:cubicBezTo>
                    <a:pt x="100" y="1413"/>
                    <a:pt x="140" y="1453"/>
                    <a:pt x="190" y="1453"/>
                  </a:cubicBezTo>
                  <a:cubicBezTo>
                    <a:pt x="2016" y="1453"/>
                    <a:pt x="2016" y="1453"/>
                    <a:pt x="2016" y="1453"/>
                  </a:cubicBezTo>
                  <a:cubicBezTo>
                    <a:pt x="2066" y="1453"/>
                    <a:pt x="2106" y="1413"/>
                    <a:pt x="2106" y="1363"/>
                  </a:cubicBezTo>
                  <a:cubicBezTo>
                    <a:pt x="2106" y="952"/>
                    <a:pt x="2106" y="952"/>
                    <a:pt x="2106" y="952"/>
                  </a:cubicBezTo>
                  <a:cubicBezTo>
                    <a:pt x="2106" y="952"/>
                    <a:pt x="2106" y="952"/>
                    <a:pt x="2106" y="952"/>
                  </a:cubicBezTo>
                  <a:close/>
                  <a:moveTo>
                    <a:pt x="291" y="1122"/>
                  </a:moveTo>
                  <a:cubicBezTo>
                    <a:pt x="1404" y="1122"/>
                    <a:pt x="1404" y="1122"/>
                    <a:pt x="1404" y="1122"/>
                  </a:cubicBezTo>
                  <a:cubicBezTo>
                    <a:pt x="1404" y="1002"/>
                    <a:pt x="1404" y="1002"/>
                    <a:pt x="1404" y="1002"/>
                  </a:cubicBezTo>
                  <a:cubicBezTo>
                    <a:pt x="291" y="1002"/>
                    <a:pt x="291" y="1002"/>
                    <a:pt x="291" y="1002"/>
                  </a:cubicBezTo>
                  <a:cubicBezTo>
                    <a:pt x="291" y="1122"/>
                    <a:pt x="291" y="1122"/>
                    <a:pt x="291" y="1122"/>
                  </a:cubicBezTo>
                  <a:cubicBezTo>
                    <a:pt x="291" y="1122"/>
                    <a:pt x="291" y="1122"/>
                    <a:pt x="291" y="1122"/>
                  </a:cubicBezTo>
                  <a:close/>
                  <a:moveTo>
                    <a:pt x="291" y="1313"/>
                  </a:moveTo>
                  <a:cubicBezTo>
                    <a:pt x="1404" y="1313"/>
                    <a:pt x="1404" y="1313"/>
                    <a:pt x="1404" y="1313"/>
                  </a:cubicBezTo>
                  <a:cubicBezTo>
                    <a:pt x="1404" y="1192"/>
                    <a:pt x="1404" y="1192"/>
                    <a:pt x="1404" y="1192"/>
                  </a:cubicBezTo>
                  <a:cubicBezTo>
                    <a:pt x="291" y="1192"/>
                    <a:pt x="291" y="1192"/>
                    <a:pt x="291" y="1192"/>
                  </a:cubicBezTo>
                  <a:cubicBezTo>
                    <a:pt x="291" y="1313"/>
                    <a:pt x="291" y="1313"/>
                    <a:pt x="291" y="1313"/>
                  </a:cubicBezTo>
                  <a:cubicBezTo>
                    <a:pt x="291" y="1313"/>
                    <a:pt x="291" y="1313"/>
                    <a:pt x="291" y="1313"/>
                  </a:cubicBezTo>
                  <a:close/>
                  <a:moveTo>
                    <a:pt x="1655" y="1002"/>
                  </a:moveTo>
                  <a:cubicBezTo>
                    <a:pt x="1625" y="1002"/>
                    <a:pt x="1595" y="1032"/>
                    <a:pt x="1595" y="1062"/>
                  </a:cubicBezTo>
                  <a:cubicBezTo>
                    <a:pt x="1595" y="1092"/>
                    <a:pt x="1625" y="1122"/>
                    <a:pt x="1655" y="1122"/>
                  </a:cubicBezTo>
                  <a:cubicBezTo>
                    <a:pt x="1695" y="1122"/>
                    <a:pt x="1715" y="1092"/>
                    <a:pt x="1715" y="1062"/>
                  </a:cubicBezTo>
                  <a:cubicBezTo>
                    <a:pt x="1715" y="1032"/>
                    <a:pt x="1695" y="1002"/>
                    <a:pt x="1655" y="1002"/>
                  </a:cubicBezTo>
                  <a:close/>
                  <a:moveTo>
                    <a:pt x="1846" y="1002"/>
                  </a:moveTo>
                  <a:cubicBezTo>
                    <a:pt x="1815" y="1002"/>
                    <a:pt x="1785" y="1032"/>
                    <a:pt x="1785" y="1062"/>
                  </a:cubicBezTo>
                  <a:cubicBezTo>
                    <a:pt x="1785" y="1092"/>
                    <a:pt x="1815" y="1122"/>
                    <a:pt x="1846" y="1122"/>
                  </a:cubicBezTo>
                  <a:cubicBezTo>
                    <a:pt x="1886" y="1122"/>
                    <a:pt x="1906" y="1092"/>
                    <a:pt x="1906" y="1062"/>
                  </a:cubicBezTo>
                  <a:cubicBezTo>
                    <a:pt x="1906" y="1032"/>
                    <a:pt x="1886" y="1002"/>
                    <a:pt x="1846" y="1002"/>
                  </a:cubicBezTo>
                  <a:close/>
                  <a:moveTo>
                    <a:pt x="291" y="1894"/>
                  </a:moveTo>
                  <a:cubicBezTo>
                    <a:pt x="1404" y="1894"/>
                    <a:pt x="1404" y="1894"/>
                    <a:pt x="1404" y="1894"/>
                  </a:cubicBezTo>
                  <a:cubicBezTo>
                    <a:pt x="1404" y="1774"/>
                    <a:pt x="1404" y="1774"/>
                    <a:pt x="1404" y="1774"/>
                  </a:cubicBezTo>
                  <a:cubicBezTo>
                    <a:pt x="291" y="1774"/>
                    <a:pt x="291" y="1774"/>
                    <a:pt x="291" y="1774"/>
                  </a:cubicBezTo>
                  <a:cubicBezTo>
                    <a:pt x="291" y="1894"/>
                    <a:pt x="291" y="1894"/>
                    <a:pt x="291" y="1894"/>
                  </a:cubicBezTo>
                  <a:cubicBezTo>
                    <a:pt x="291" y="1894"/>
                    <a:pt x="291" y="1894"/>
                    <a:pt x="291" y="1894"/>
                  </a:cubicBezTo>
                  <a:close/>
                  <a:moveTo>
                    <a:pt x="291" y="2084"/>
                  </a:moveTo>
                  <a:cubicBezTo>
                    <a:pt x="1404" y="2084"/>
                    <a:pt x="1404" y="2084"/>
                    <a:pt x="1404" y="2084"/>
                  </a:cubicBezTo>
                  <a:cubicBezTo>
                    <a:pt x="1404" y="1964"/>
                    <a:pt x="1404" y="1964"/>
                    <a:pt x="1404" y="1964"/>
                  </a:cubicBezTo>
                  <a:cubicBezTo>
                    <a:pt x="291" y="1964"/>
                    <a:pt x="291" y="1964"/>
                    <a:pt x="291" y="1964"/>
                  </a:cubicBezTo>
                  <a:cubicBezTo>
                    <a:pt x="291" y="2084"/>
                    <a:pt x="291" y="2084"/>
                    <a:pt x="291" y="2084"/>
                  </a:cubicBezTo>
                  <a:cubicBezTo>
                    <a:pt x="291" y="2084"/>
                    <a:pt x="291" y="2084"/>
                    <a:pt x="291" y="2084"/>
                  </a:cubicBezTo>
                  <a:close/>
                  <a:moveTo>
                    <a:pt x="1655" y="1764"/>
                  </a:moveTo>
                  <a:cubicBezTo>
                    <a:pt x="1625" y="1764"/>
                    <a:pt x="1595" y="1794"/>
                    <a:pt x="1595" y="1834"/>
                  </a:cubicBezTo>
                  <a:cubicBezTo>
                    <a:pt x="1595" y="1864"/>
                    <a:pt x="1625" y="1894"/>
                    <a:pt x="1655" y="1894"/>
                  </a:cubicBezTo>
                  <a:cubicBezTo>
                    <a:pt x="1695" y="1894"/>
                    <a:pt x="1715" y="1864"/>
                    <a:pt x="1715" y="1834"/>
                  </a:cubicBezTo>
                  <a:cubicBezTo>
                    <a:pt x="1715" y="1794"/>
                    <a:pt x="1695" y="1764"/>
                    <a:pt x="1655" y="1764"/>
                  </a:cubicBezTo>
                  <a:close/>
                  <a:moveTo>
                    <a:pt x="1846" y="1764"/>
                  </a:moveTo>
                  <a:cubicBezTo>
                    <a:pt x="1815" y="1764"/>
                    <a:pt x="1785" y="1794"/>
                    <a:pt x="1785" y="1834"/>
                  </a:cubicBezTo>
                  <a:cubicBezTo>
                    <a:pt x="1785" y="1864"/>
                    <a:pt x="1815" y="1894"/>
                    <a:pt x="1846" y="1894"/>
                  </a:cubicBezTo>
                  <a:cubicBezTo>
                    <a:pt x="1886" y="1894"/>
                    <a:pt x="1906" y="1864"/>
                    <a:pt x="1906" y="1834"/>
                  </a:cubicBezTo>
                  <a:cubicBezTo>
                    <a:pt x="1906" y="1794"/>
                    <a:pt x="1886" y="1764"/>
                    <a:pt x="1846" y="176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58" name="Freeform 9"/>
            <p:cNvSpPr>
              <a:spLocks noEditPoints="1"/>
            </p:cNvSpPr>
            <p:nvPr/>
          </p:nvSpPr>
          <p:spPr bwMode="auto">
            <a:xfrm>
              <a:off x="10028578" y="5011229"/>
              <a:ext cx="1368621" cy="1442095"/>
            </a:xfrm>
            <a:custGeom>
              <a:avLst/>
              <a:gdLst>
                <a:gd name="T0" fmla="*/ 291 w 2197"/>
                <a:gd name="T1" fmla="*/ 350 h 2315"/>
                <a:gd name="T2" fmla="*/ 1404 w 2197"/>
                <a:gd name="T3" fmla="*/ 230 h 2315"/>
                <a:gd name="T4" fmla="*/ 1404 w 2197"/>
                <a:gd name="T5" fmla="*/ 350 h 2315"/>
                <a:gd name="T6" fmla="*/ 291 w 2197"/>
                <a:gd name="T7" fmla="*/ 420 h 2315"/>
                <a:gd name="T8" fmla="*/ 1404 w 2197"/>
                <a:gd name="T9" fmla="*/ 541 h 2315"/>
                <a:gd name="T10" fmla="*/ 1404 w 2197"/>
                <a:gd name="T11" fmla="*/ 420 h 2315"/>
                <a:gd name="T12" fmla="*/ 1715 w 2197"/>
                <a:gd name="T13" fmla="*/ 290 h 2315"/>
                <a:gd name="T14" fmla="*/ 1595 w 2197"/>
                <a:gd name="T15" fmla="*/ 290 h 2315"/>
                <a:gd name="T16" fmla="*/ 1846 w 2197"/>
                <a:gd name="T17" fmla="*/ 360 h 2315"/>
                <a:gd name="T18" fmla="*/ 1846 w 2197"/>
                <a:gd name="T19" fmla="*/ 230 h 2315"/>
                <a:gd name="T20" fmla="*/ 1846 w 2197"/>
                <a:gd name="T21" fmla="*/ 360 h 2315"/>
                <a:gd name="T22" fmla="*/ 2197 w 2197"/>
                <a:gd name="T23" fmla="*/ 1714 h 2315"/>
                <a:gd name="T24" fmla="*/ 2016 w 2197"/>
                <a:gd name="T25" fmla="*/ 2315 h 2315"/>
                <a:gd name="T26" fmla="*/ 10 w 2197"/>
                <a:gd name="T27" fmla="*/ 2135 h 2315"/>
                <a:gd name="T28" fmla="*/ 160 w 2197"/>
                <a:gd name="T29" fmla="*/ 1543 h 2315"/>
                <a:gd name="T30" fmla="*/ 10 w 2197"/>
                <a:gd name="T31" fmla="*/ 952 h 2315"/>
                <a:gd name="T32" fmla="*/ 0 w 2197"/>
                <a:gd name="T33" fmla="*/ 591 h 2315"/>
                <a:gd name="T34" fmla="*/ 180 w 2197"/>
                <a:gd name="T35" fmla="*/ 0 h 2315"/>
                <a:gd name="T36" fmla="*/ 2187 w 2197"/>
                <a:gd name="T37" fmla="*/ 180 h 2315"/>
                <a:gd name="T38" fmla="*/ 2046 w 2197"/>
                <a:gd name="T39" fmla="*/ 771 h 2315"/>
                <a:gd name="T40" fmla="*/ 2197 w 2197"/>
                <a:gd name="T41" fmla="*/ 1363 h 2315"/>
                <a:gd name="T42" fmla="*/ 180 w 2197"/>
                <a:gd name="T43" fmla="*/ 681 h 2315"/>
                <a:gd name="T44" fmla="*/ 2096 w 2197"/>
                <a:gd name="T45" fmla="*/ 591 h 2315"/>
                <a:gd name="T46" fmla="*/ 2006 w 2197"/>
                <a:gd name="T47" fmla="*/ 90 h 2315"/>
                <a:gd name="T48" fmla="*/ 100 w 2197"/>
                <a:gd name="T49" fmla="*/ 180 h 2315"/>
                <a:gd name="T50" fmla="*/ 180 w 2197"/>
                <a:gd name="T51" fmla="*/ 681 h 2315"/>
                <a:gd name="T52" fmla="*/ 190 w 2197"/>
                <a:gd name="T53" fmla="*/ 1633 h 2315"/>
                <a:gd name="T54" fmla="*/ 100 w 2197"/>
                <a:gd name="T55" fmla="*/ 2135 h 2315"/>
                <a:gd name="T56" fmla="*/ 2016 w 2197"/>
                <a:gd name="T57" fmla="*/ 2215 h 2315"/>
                <a:gd name="T58" fmla="*/ 2106 w 2197"/>
                <a:gd name="T59" fmla="*/ 1714 h 2315"/>
                <a:gd name="T60" fmla="*/ 2106 w 2197"/>
                <a:gd name="T61" fmla="*/ 952 h 2315"/>
                <a:gd name="T62" fmla="*/ 190 w 2197"/>
                <a:gd name="T63" fmla="*/ 862 h 2315"/>
                <a:gd name="T64" fmla="*/ 100 w 2197"/>
                <a:gd name="T65" fmla="*/ 1363 h 2315"/>
                <a:gd name="T66" fmla="*/ 2016 w 2197"/>
                <a:gd name="T67" fmla="*/ 1453 h 2315"/>
                <a:gd name="T68" fmla="*/ 2106 w 2197"/>
                <a:gd name="T69" fmla="*/ 952 h 2315"/>
                <a:gd name="T70" fmla="*/ 291 w 2197"/>
                <a:gd name="T71" fmla="*/ 1122 h 2315"/>
                <a:gd name="T72" fmla="*/ 1404 w 2197"/>
                <a:gd name="T73" fmla="*/ 1002 h 2315"/>
                <a:gd name="T74" fmla="*/ 291 w 2197"/>
                <a:gd name="T75" fmla="*/ 1122 h 2315"/>
                <a:gd name="T76" fmla="*/ 291 w 2197"/>
                <a:gd name="T77" fmla="*/ 1313 h 2315"/>
                <a:gd name="T78" fmla="*/ 1404 w 2197"/>
                <a:gd name="T79" fmla="*/ 1192 h 2315"/>
                <a:gd name="T80" fmla="*/ 291 w 2197"/>
                <a:gd name="T81" fmla="*/ 1313 h 2315"/>
                <a:gd name="T82" fmla="*/ 1655 w 2197"/>
                <a:gd name="T83" fmla="*/ 1002 h 2315"/>
                <a:gd name="T84" fmla="*/ 1655 w 2197"/>
                <a:gd name="T85" fmla="*/ 1122 h 2315"/>
                <a:gd name="T86" fmla="*/ 1655 w 2197"/>
                <a:gd name="T87" fmla="*/ 1002 h 2315"/>
                <a:gd name="T88" fmla="*/ 1785 w 2197"/>
                <a:gd name="T89" fmla="*/ 1062 h 2315"/>
                <a:gd name="T90" fmla="*/ 1906 w 2197"/>
                <a:gd name="T91" fmla="*/ 1062 h 2315"/>
                <a:gd name="T92" fmla="*/ 291 w 2197"/>
                <a:gd name="T93" fmla="*/ 1894 h 2315"/>
                <a:gd name="T94" fmla="*/ 1404 w 2197"/>
                <a:gd name="T95" fmla="*/ 1774 h 2315"/>
                <a:gd name="T96" fmla="*/ 291 w 2197"/>
                <a:gd name="T97" fmla="*/ 1894 h 2315"/>
                <a:gd name="T98" fmla="*/ 291 w 2197"/>
                <a:gd name="T99" fmla="*/ 2084 h 2315"/>
                <a:gd name="T100" fmla="*/ 1404 w 2197"/>
                <a:gd name="T101" fmla="*/ 1964 h 2315"/>
                <a:gd name="T102" fmla="*/ 291 w 2197"/>
                <a:gd name="T103" fmla="*/ 2084 h 2315"/>
                <a:gd name="T104" fmla="*/ 1655 w 2197"/>
                <a:gd name="T105" fmla="*/ 1764 h 2315"/>
                <a:gd name="T106" fmla="*/ 1655 w 2197"/>
                <a:gd name="T107" fmla="*/ 1894 h 2315"/>
                <a:gd name="T108" fmla="*/ 1655 w 2197"/>
                <a:gd name="T109" fmla="*/ 1764 h 2315"/>
                <a:gd name="T110" fmla="*/ 1785 w 2197"/>
                <a:gd name="T111" fmla="*/ 1834 h 2315"/>
                <a:gd name="T112" fmla="*/ 1906 w 2197"/>
                <a:gd name="T113" fmla="*/ 1834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7" h="2315">
                  <a:moveTo>
                    <a:pt x="1404" y="350"/>
                  </a:moveTo>
                  <a:cubicBezTo>
                    <a:pt x="291" y="350"/>
                    <a:pt x="291" y="350"/>
                    <a:pt x="291" y="350"/>
                  </a:cubicBezTo>
                  <a:cubicBezTo>
                    <a:pt x="291" y="230"/>
                    <a:pt x="291" y="230"/>
                    <a:pt x="291" y="230"/>
                  </a:cubicBezTo>
                  <a:cubicBezTo>
                    <a:pt x="1404" y="230"/>
                    <a:pt x="1404" y="230"/>
                    <a:pt x="1404" y="230"/>
                  </a:cubicBezTo>
                  <a:cubicBezTo>
                    <a:pt x="1404" y="350"/>
                    <a:pt x="1404" y="350"/>
                    <a:pt x="1404" y="350"/>
                  </a:cubicBezTo>
                  <a:cubicBezTo>
                    <a:pt x="1404" y="350"/>
                    <a:pt x="1404" y="350"/>
                    <a:pt x="1404" y="350"/>
                  </a:cubicBezTo>
                  <a:close/>
                  <a:moveTo>
                    <a:pt x="1404" y="420"/>
                  </a:moveTo>
                  <a:cubicBezTo>
                    <a:pt x="291" y="420"/>
                    <a:pt x="291" y="420"/>
                    <a:pt x="291" y="420"/>
                  </a:cubicBezTo>
                  <a:cubicBezTo>
                    <a:pt x="291" y="541"/>
                    <a:pt x="291" y="541"/>
                    <a:pt x="291" y="541"/>
                  </a:cubicBezTo>
                  <a:cubicBezTo>
                    <a:pt x="1404" y="541"/>
                    <a:pt x="1404" y="541"/>
                    <a:pt x="1404" y="541"/>
                  </a:cubicBezTo>
                  <a:cubicBezTo>
                    <a:pt x="1404" y="420"/>
                    <a:pt x="1404" y="420"/>
                    <a:pt x="1404" y="420"/>
                  </a:cubicBezTo>
                  <a:cubicBezTo>
                    <a:pt x="1404" y="420"/>
                    <a:pt x="1404" y="420"/>
                    <a:pt x="1404" y="420"/>
                  </a:cubicBezTo>
                  <a:close/>
                  <a:moveTo>
                    <a:pt x="1655" y="360"/>
                  </a:moveTo>
                  <a:cubicBezTo>
                    <a:pt x="1685" y="360"/>
                    <a:pt x="1715" y="330"/>
                    <a:pt x="1715" y="290"/>
                  </a:cubicBezTo>
                  <a:cubicBezTo>
                    <a:pt x="1715" y="260"/>
                    <a:pt x="1685" y="230"/>
                    <a:pt x="1655" y="230"/>
                  </a:cubicBezTo>
                  <a:cubicBezTo>
                    <a:pt x="1615" y="230"/>
                    <a:pt x="1595" y="260"/>
                    <a:pt x="1595" y="290"/>
                  </a:cubicBezTo>
                  <a:cubicBezTo>
                    <a:pt x="1595" y="330"/>
                    <a:pt x="1615" y="360"/>
                    <a:pt x="1655" y="360"/>
                  </a:cubicBezTo>
                  <a:close/>
                  <a:moveTo>
                    <a:pt x="1846" y="360"/>
                  </a:moveTo>
                  <a:cubicBezTo>
                    <a:pt x="1876" y="360"/>
                    <a:pt x="1906" y="330"/>
                    <a:pt x="1906" y="290"/>
                  </a:cubicBezTo>
                  <a:cubicBezTo>
                    <a:pt x="1906" y="260"/>
                    <a:pt x="1876" y="230"/>
                    <a:pt x="1846" y="230"/>
                  </a:cubicBezTo>
                  <a:cubicBezTo>
                    <a:pt x="1805" y="230"/>
                    <a:pt x="1775" y="260"/>
                    <a:pt x="1775" y="290"/>
                  </a:cubicBezTo>
                  <a:cubicBezTo>
                    <a:pt x="1775" y="330"/>
                    <a:pt x="1805" y="360"/>
                    <a:pt x="1846" y="360"/>
                  </a:cubicBezTo>
                  <a:close/>
                  <a:moveTo>
                    <a:pt x="2046" y="1543"/>
                  </a:moveTo>
                  <a:cubicBezTo>
                    <a:pt x="2126" y="1553"/>
                    <a:pt x="2197" y="1623"/>
                    <a:pt x="2197" y="1714"/>
                  </a:cubicBezTo>
                  <a:cubicBezTo>
                    <a:pt x="2197" y="2135"/>
                    <a:pt x="2197" y="2135"/>
                    <a:pt x="2197" y="2135"/>
                  </a:cubicBezTo>
                  <a:cubicBezTo>
                    <a:pt x="2197" y="2235"/>
                    <a:pt x="2116" y="2315"/>
                    <a:pt x="2016" y="2315"/>
                  </a:cubicBezTo>
                  <a:cubicBezTo>
                    <a:pt x="190" y="2315"/>
                    <a:pt x="190" y="2315"/>
                    <a:pt x="190" y="2315"/>
                  </a:cubicBezTo>
                  <a:cubicBezTo>
                    <a:pt x="90" y="2315"/>
                    <a:pt x="10" y="2235"/>
                    <a:pt x="10" y="2135"/>
                  </a:cubicBezTo>
                  <a:cubicBezTo>
                    <a:pt x="10" y="1714"/>
                    <a:pt x="10" y="1714"/>
                    <a:pt x="10" y="1714"/>
                  </a:cubicBezTo>
                  <a:cubicBezTo>
                    <a:pt x="10" y="1623"/>
                    <a:pt x="70" y="1553"/>
                    <a:pt x="160" y="1543"/>
                  </a:cubicBezTo>
                  <a:cubicBezTo>
                    <a:pt x="70" y="1523"/>
                    <a:pt x="10" y="1453"/>
                    <a:pt x="10" y="1363"/>
                  </a:cubicBezTo>
                  <a:cubicBezTo>
                    <a:pt x="10" y="952"/>
                    <a:pt x="10" y="952"/>
                    <a:pt x="10" y="952"/>
                  </a:cubicBezTo>
                  <a:cubicBezTo>
                    <a:pt x="10" y="862"/>
                    <a:pt x="70" y="791"/>
                    <a:pt x="160" y="771"/>
                  </a:cubicBezTo>
                  <a:cubicBezTo>
                    <a:pt x="70" y="761"/>
                    <a:pt x="0" y="681"/>
                    <a:pt x="0" y="591"/>
                  </a:cubicBezTo>
                  <a:cubicBezTo>
                    <a:pt x="0" y="180"/>
                    <a:pt x="0" y="180"/>
                    <a:pt x="0" y="180"/>
                  </a:cubicBezTo>
                  <a:cubicBezTo>
                    <a:pt x="0" y="80"/>
                    <a:pt x="80" y="0"/>
                    <a:pt x="180" y="0"/>
                  </a:cubicBezTo>
                  <a:cubicBezTo>
                    <a:pt x="2006" y="0"/>
                    <a:pt x="2006" y="0"/>
                    <a:pt x="2006" y="0"/>
                  </a:cubicBezTo>
                  <a:cubicBezTo>
                    <a:pt x="2106" y="0"/>
                    <a:pt x="2187" y="80"/>
                    <a:pt x="2187" y="180"/>
                  </a:cubicBezTo>
                  <a:cubicBezTo>
                    <a:pt x="2187" y="591"/>
                    <a:pt x="2187" y="591"/>
                    <a:pt x="2187" y="591"/>
                  </a:cubicBezTo>
                  <a:cubicBezTo>
                    <a:pt x="2187" y="681"/>
                    <a:pt x="2126" y="761"/>
                    <a:pt x="2046" y="771"/>
                  </a:cubicBezTo>
                  <a:cubicBezTo>
                    <a:pt x="2126" y="781"/>
                    <a:pt x="2197" y="862"/>
                    <a:pt x="2197" y="952"/>
                  </a:cubicBezTo>
                  <a:cubicBezTo>
                    <a:pt x="2197" y="1363"/>
                    <a:pt x="2197" y="1363"/>
                    <a:pt x="2197" y="1363"/>
                  </a:cubicBezTo>
                  <a:cubicBezTo>
                    <a:pt x="2197" y="1453"/>
                    <a:pt x="2126" y="1523"/>
                    <a:pt x="2046" y="1543"/>
                  </a:cubicBezTo>
                  <a:close/>
                  <a:moveTo>
                    <a:pt x="180" y="681"/>
                  </a:moveTo>
                  <a:cubicBezTo>
                    <a:pt x="2006" y="681"/>
                    <a:pt x="2006" y="681"/>
                    <a:pt x="2006" y="681"/>
                  </a:cubicBezTo>
                  <a:cubicBezTo>
                    <a:pt x="2056" y="681"/>
                    <a:pt x="2096" y="641"/>
                    <a:pt x="2096" y="591"/>
                  </a:cubicBezTo>
                  <a:cubicBezTo>
                    <a:pt x="2096" y="180"/>
                    <a:pt x="2096" y="180"/>
                    <a:pt x="2096" y="180"/>
                  </a:cubicBezTo>
                  <a:cubicBezTo>
                    <a:pt x="2096" y="130"/>
                    <a:pt x="2056" y="90"/>
                    <a:pt x="2006" y="90"/>
                  </a:cubicBezTo>
                  <a:cubicBezTo>
                    <a:pt x="180" y="90"/>
                    <a:pt x="180" y="90"/>
                    <a:pt x="180" y="90"/>
                  </a:cubicBezTo>
                  <a:cubicBezTo>
                    <a:pt x="140" y="90"/>
                    <a:pt x="100" y="130"/>
                    <a:pt x="100" y="180"/>
                  </a:cubicBezTo>
                  <a:cubicBezTo>
                    <a:pt x="100" y="591"/>
                    <a:pt x="100" y="591"/>
                    <a:pt x="100" y="591"/>
                  </a:cubicBezTo>
                  <a:cubicBezTo>
                    <a:pt x="100" y="641"/>
                    <a:pt x="140" y="681"/>
                    <a:pt x="180" y="681"/>
                  </a:cubicBezTo>
                  <a:close/>
                  <a:moveTo>
                    <a:pt x="2016" y="1633"/>
                  </a:moveTo>
                  <a:cubicBezTo>
                    <a:pt x="190" y="1633"/>
                    <a:pt x="190" y="1633"/>
                    <a:pt x="190" y="1633"/>
                  </a:cubicBezTo>
                  <a:cubicBezTo>
                    <a:pt x="140" y="1633"/>
                    <a:pt x="100" y="1674"/>
                    <a:pt x="100" y="1714"/>
                  </a:cubicBezTo>
                  <a:cubicBezTo>
                    <a:pt x="100" y="2135"/>
                    <a:pt x="100" y="2135"/>
                    <a:pt x="100" y="2135"/>
                  </a:cubicBezTo>
                  <a:cubicBezTo>
                    <a:pt x="100" y="2175"/>
                    <a:pt x="140" y="2215"/>
                    <a:pt x="190" y="2215"/>
                  </a:cubicBezTo>
                  <a:cubicBezTo>
                    <a:pt x="2016" y="2215"/>
                    <a:pt x="2016" y="2215"/>
                    <a:pt x="2016" y="2215"/>
                  </a:cubicBezTo>
                  <a:cubicBezTo>
                    <a:pt x="2066" y="2215"/>
                    <a:pt x="2106" y="2175"/>
                    <a:pt x="2106" y="2135"/>
                  </a:cubicBezTo>
                  <a:cubicBezTo>
                    <a:pt x="2106" y="1714"/>
                    <a:pt x="2106" y="1714"/>
                    <a:pt x="2106" y="1714"/>
                  </a:cubicBezTo>
                  <a:cubicBezTo>
                    <a:pt x="2106" y="1674"/>
                    <a:pt x="2066" y="1633"/>
                    <a:pt x="2016" y="1633"/>
                  </a:cubicBezTo>
                  <a:close/>
                  <a:moveTo>
                    <a:pt x="2106" y="952"/>
                  </a:moveTo>
                  <a:cubicBezTo>
                    <a:pt x="2106" y="902"/>
                    <a:pt x="2066" y="862"/>
                    <a:pt x="2016" y="862"/>
                  </a:cubicBezTo>
                  <a:cubicBezTo>
                    <a:pt x="190" y="862"/>
                    <a:pt x="190" y="862"/>
                    <a:pt x="190" y="862"/>
                  </a:cubicBezTo>
                  <a:cubicBezTo>
                    <a:pt x="140" y="862"/>
                    <a:pt x="100" y="902"/>
                    <a:pt x="100" y="952"/>
                  </a:cubicBezTo>
                  <a:cubicBezTo>
                    <a:pt x="100" y="1363"/>
                    <a:pt x="100" y="1363"/>
                    <a:pt x="100" y="1363"/>
                  </a:cubicBezTo>
                  <a:cubicBezTo>
                    <a:pt x="100" y="1413"/>
                    <a:pt x="140" y="1453"/>
                    <a:pt x="190" y="1453"/>
                  </a:cubicBezTo>
                  <a:cubicBezTo>
                    <a:pt x="2016" y="1453"/>
                    <a:pt x="2016" y="1453"/>
                    <a:pt x="2016" y="1453"/>
                  </a:cubicBezTo>
                  <a:cubicBezTo>
                    <a:pt x="2066" y="1453"/>
                    <a:pt x="2106" y="1413"/>
                    <a:pt x="2106" y="1363"/>
                  </a:cubicBezTo>
                  <a:cubicBezTo>
                    <a:pt x="2106" y="952"/>
                    <a:pt x="2106" y="952"/>
                    <a:pt x="2106" y="952"/>
                  </a:cubicBezTo>
                  <a:cubicBezTo>
                    <a:pt x="2106" y="952"/>
                    <a:pt x="2106" y="952"/>
                    <a:pt x="2106" y="952"/>
                  </a:cubicBezTo>
                  <a:close/>
                  <a:moveTo>
                    <a:pt x="291" y="1122"/>
                  </a:moveTo>
                  <a:cubicBezTo>
                    <a:pt x="1404" y="1122"/>
                    <a:pt x="1404" y="1122"/>
                    <a:pt x="1404" y="1122"/>
                  </a:cubicBezTo>
                  <a:cubicBezTo>
                    <a:pt x="1404" y="1002"/>
                    <a:pt x="1404" y="1002"/>
                    <a:pt x="1404" y="1002"/>
                  </a:cubicBezTo>
                  <a:cubicBezTo>
                    <a:pt x="291" y="1002"/>
                    <a:pt x="291" y="1002"/>
                    <a:pt x="291" y="1002"/>
                  </a:cubicBezTo>
                  <a:cubicBezTo>
                    <a:pt x="291" y="1122"/>
                    <a:pt x="291" y="1122"/>
                    <a:pt x="291" y="1122"/>
                  </a:cubicBezTo>
                  <a:cubicBezTo>
                    <a:pt x="291" y="1122"/>
                    <a:pt x="291" y="1122"/>
                    <a:pt x="291" y="1122"/>
                  </a:cubicBezTo>
                  <a:close/>
                  <a:moveTo>
                    <a:pt x="291" y="1313"/>
                  </a:moveTo>
                  <a:cubicBezTo>
                    <a:pt x="1404" y="1313"/>
                    <a:pt x="1404" y="1313"/>
                    <a:pt x="1404" y="1313"/>
                  </a:cubicBezTo>
                  <a:cubicBezTo>
                    <a:pt x="1404" y="1192"/>
                    <a:pt x="1404" y="1192"/>
                    <a:pt x="1404" y="1192"/>
                  </a:cubicBezTo>
                  <a:cubicBezTo>
                    <a:pt x="291" y="1192"/>
                    <a:pt x="291" y="1192"/>
                    <a:pt x="291" y="1192"/>
                  </a:cubicBezTo>
                  <a:cubicBezTo>
                    <a:pt x="291" y="1313"/>
                    <a:pt x="291" y="1313"/>
                    <a:pt x="291" y="1313"/>
                  </a:cubicBezTo>
                  <a:cubicBezTo>
                    <a:pt x="291" y="1313"/>
                    <a:pt x="291" y="1313"/>
                    <a:pt x="291" y="1313"/>
                  </a:cubicBezTo>
                  <a:close/>
                  <a:moveTo>
                    <a:pt x="1655" y="1002"/>
                  </a:moveTo>
                  <a:cubicBezTo>
                    <a:pt x="1625" y="1002"/>
                    <a:pt x="1595" y="1032"/>
                    <a:pt x="1595" y="1062"/>
                  </a:cubicBezTo>
                  <a:cubicBezTo>
                    <a:pt x="1595" y="1092"/>
                    <a:pt x="1625" y="1122"/>
                    <a:pt x="1655" y="1122"/>
                  </a:cubicBezTo>
                  <a:cubicBezTo>
                    <a:pt x="1695" y="1122"/>
                    <a:pt x="1715" y="1092"/>
                    <a:pt x="1715" y="1062"/>
                  </a:cubicBezTo>
                  <a:cubicBezTo>
                    <a:pt x="1715" y="1032"/>
                    <a:pt x="1695" y="1002"/>
                    <a:pt x="1655" y="1002"/>
                  </a:cubicBezTo>
                  <a:close/>
                  <a:moveTo>
                    <a:pt x="1846" y="1002"/>
                  </a:moveTo>
                  <a:cubicBezTo>
                    <a:pt x="1815" y="1002"/>
                    <a:pt x="1785" y="1032"/>
                    <a:pt x="1785" y="1062"/>
                  </a:cubicBezTo>
                  <a:cubicBezTo>
                    <a:pt x="1785" y="1092"/>
                    <a:pt x="1815" y="1122"/>
                    <a:pt x="1846" y="1122"/>
                  </a:cubicBezTo>
                  <a:cubicBezTo>
                    <a:pt x="1886" y="1122"/>
                    <a:pt x="1906" y="1092"/>
                    <a:pt x="1906" y="1062"/>
                  </a:cubicBezTo>
                  <a:cubicBezTo>
                    <a:pt x="1906" y="1032"/>
                    <a:pt x="1886" y="1002"/>
                    <a:pt x="1846" y="1002"/>
                  </a:cubicBezTo>
                  <a:close/>
                  <a:moveTo>
                    <a:pt x="291" y="1894"/>
                  </a:moveTo>
                  <a:cubicBezTo>
                    <a:pt x="1404" y="1894"/>
                    <a:pt x="1404" y="1894"/>
                    <a:pt x="1404" y="1894"/>
                  </a:cubicBezTo>
                  <a:cubicBezTo>
                    <a:pt x="1404" y="1774"/>
                    <a:pt x="1404" y="1774"/>
                    <a:pt x="1404" y="1774"/>
                  </a:cubicBezTo>
                  <a:cubicBezTo>
                    <a:pt x="291" y="1774"/>
                    <a:pt x="291" y="1774"/>
                    <a:pt x="291" y="1774"/>
                  </a:cubicBezTo>
                  <a:cubicBezTo>
                    <a:pt x="291" y="1894"/>
                    <a:pt x="291" y="1894"/>
                    <a:pt x="291" y="1894"/>
                  </a:cubicBezTo>
                  <a:cubicBezTo>
                    <a:pt x="291" y="1894"/>
                    <a:pt x="291" y="1894"/>
                    <a:pt x="291" y="1894"/>
                  </a:cubicBezTo>
                  <a:close/>
                  <a:moveTo>
                    <a:pt x="291" y="2084"/>
                  </a:moveTo>
                  <a:cubicBezTo>
                    <a:pt x="1404" y="2084"/>
                    <a:pt x="1404" y="2084"/>
                    <a:pt x="1404" y="2084"/>
                  </a:cubicBezTo>
                  <a:cubicBezTo>
                    <a:pt x="1404" y="1964"/>
                    <a:pt x="1404" y="1964"/>
                    <a:pt x="1404" y="1964"/>
                  </a:cubicBezTo>
                  <a:cubicBezTo>
                    <a:pt x="291" y="1964"/>
                    <a:pt x="291" y="1964"/>
                    <a:pt x="291" y="1964"/>
                  </a:cubicBezTo>
                  <a:cubicBezTo>
                    <a:pt x="291" y="2084"/>
                    <a:pt x="291" y="2084"/>
                    <a:pt x="291" y="2084"/>
                  </a:cubicBezTo>
                  <a:cubicBezTo>
                    <a:pt x="291" y="2084"/>
                    <a:pt x="291" y="2084"/>
                    <a:pt x="291" y="2084"/>
                  </a:cubicBezTo>
                  <a:close/>
                  <a:moveTo>
                    <a:pt x="1655" y="1764"/>
                  </a:moveTo>
                  <a:cubicBezTo>
                    <a:pt x="1625" y="1764"/>
                    <a:pt x="1595" y="1794"/>
                    <a:pt x="1595" y="1834"/>
                  </a:cubicBezTo>
                  <a:cubicBezTo>
                    <a:pt x="1595" y="1864"/>
                    <a:pt x="1625" y="1894"/>
                    <a:pt x="1655" y="1894"/>
                  </a:cubicBezTo>
                  <a:cubicBezTo>
                    <a:pt x="1695" y="1894"/>
                    <a:pt x="1715" y="1864"/>
                    <a:pt x="1715" y="1834"/>
                  </a:cubicBezTo>
                  <a:cubicBezTo>
                    <a:pt x="1715" y="1794"/>
                    <a:pt x="1695" y="1764"/>
                    <a:pt x="1655" y="1764"/>
                  </a:cubicBezTo>
                  <a:close/>
                  <a:moveTo>
                    <a:pt x="1846" y="1764"/>
                  </a:moveTo>
                  <a:cubicBezTo>
                    <a:pt x="1815" y="1764"/>
                    <a:pt x="1785" y="1794"/>
                    <a:pt x="1785" y="1834"/>
                  </a:cubicBezTo>
                  <a:cubicBezTo>
                    <a:pt x="1785" y="1864"/>
                    <a:pt x="1815" y="1894"/>
                    <a:pt x="1846" y="1894"/>
                  </a:cubicBezTo>
                  <a:cubicBezTo>
                    <a:pt x="1886" y="1894"/>
                    <a:pt x="1906" y="1864"/>
                    <a:pt x="1906" y="1834"/>
                  </a:cubicBezTo>
                  <a:cubicBezTo>
                    <a:pt x="1906" y="1794"/>
                    <a:pt x="1886" y="1764"/>
                    <a:pt x="1846" y="176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grpSp>
      <p:grpSp>
        <p:nvGrpSpPr>
          <p:cNvPr id="5" name="Group 4"/>
          <p:cNvGrpSpPr/>
          <p:nvPr/>
        </p:nvGrpSpPr>
        <p:grpSpPr>
          <a:xfrm>
            <a:off x="4042502" y="5369091"/>
            <a:ext cx="2870296" cy="621962"/>
            <a:chOff x="3892407" y="5320289"/>
            <a:chExt cx="2880605" cy="624196"/>
          </a:xfrm>
        </p:grpSpPr>
        <p:sp>
          <p:nvSpPr>
            <p:cNvPr id="55" name="Freeform 54"/>
            <p:cNvSpPr/>
            <p:nvPr/>
          </p:nvSpPr>
          <p:spPr bwMode="auto">
            <a:xfrm rot="10800000">
              <a:off x="3892407" y="5320289"/>
              <a:ext cx="2880605" cy="334586"/>
            </a:xfrm>
            <a:custGeom>
              <a:avLst/>
              <a:gdLst>
                <a:gd name="connsiteX0" fmla="*/ 2247880 w 2415173"/>
                <a:gd name="connsiteY0" fmla="*/ 334586 h 334586"/>
                <a:gd name="connsiteX1" fmla="*/ 2247880 w 2415173"/>
                <a:gd name="connsiteY1" fmla="*/ 250940 h 334586"/>
                <a:gd name="connsiteX2" fmla="*/ 2247880 w 2415173"/>
                <a:gd name="connsiteY2" fmla="*/ 250939 h 334586"/>
                <a:gd name="connsiteX3" fmla="*/ 167293 w 2415173"/>
                <a:gd name="connsiteY3" fmla="*/ 250939 h 334586"/>
                <a:gd name="connsiteX4" fmla="*/ 167293 w 2415173"/>
                <a:gd name="connsiteY4" fmla="*/ 334586 h 334586"/>
                <a:gd name="connsiteX5" fmla="*/ 0 w 2415173"/>
                <a:gd name="connsiteY5" fmla="*/ 167293 h 334586"/>
                <a:gd name="connsiteX6" fmla="*/ 167293 w 2415173"/>
                <a:gd name="connsiteY6" fmla="*/ 0 h 334586"/>
                <a:gd name="connsiteX7" fmla="*/ 167293 w 2415173"/>
                <a:gd name="connsiteY7" fmla="*/ 83646 h 334586"/>
                <a:gd name="connsiteX8" fmla="*/ 2247880 w 2415173"/>
                <a:gd name="connsiteY8" fmla="*/ 83646 h 334586"/>
                <a:gd name="connsiteX9" fmla="*/ 2247880 w 2415173"/>
                <a:gd name="connsiteY9" fmla="*/ 43679 h 334586"/>
                <a:gd name="connsiteX10" fmla="*/ 2247880 w 2415173"/>
                <a:gd name="connsiteY10" fmla="*/ 0 h 334586"/>
                <a:gd name="connsiteX11" fmla="*/ 2415173 w 2415173"/>
                <a:gd name="connsiteY11" fmla="*/ 167293 h 334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5173" h="334586">
                  <a:moveTo>
                    <a:pt x="2247880" y="334586"/>
                  </a:moveTo>
                  <a:lnTo>
                    <a:pt x="2247880" y="250940"/>
                  </a:lnTo>
                  <a:lnTo>
                    <a:pt x="2247880" y="250939"/>
                  </a:lnTo>
                  <a:lnTo>
                    <a:pt x="167293" y="250939"/>
                  </a:lnTo>
                  <a:lnTo>
                    <a:pt x="167293" y="334586"/>
                  </a:lnTo>
                  <a:lnTo>
                    <a:pt x="0" y="167293"/>
                  </a:lnTo>
                  <a:lnTo>
                    <a:pt x="167293" y="0"/>
                  </a:lnTo>
                  <a:lnTo>
                    <a:pt x="167293" y="83646"/>
                  </a:lnTo>
                  <a:lnTo>
                    <a:pt x="2247880" y="83646"/>
                  </a:lnTo>
                  <a:lnTo>
                    <a:pt x="2247880" y="43679"/>
                  </a:lnTo>
                  <a:lnTo>
                    <a:pt x="2247880" y="0"/>
                  </a:lnTo>
                  <a:lnTo>
                    <a:pt x="2415173" y="167293"/>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a:xfrm>
              <a:off x="4033551" y="5632412"/>
              <a:ext cx="2560316" cy="312073"/>
            </a:xfrm>
            <a:prstGeom prst="rect">
              <a:avLst/>
            </a:prstGeom>
          </p:spPr>
          <p:txBody>
            <a:bodyPr wrap="none">
              <a:spAutoFit/>
            </a:bodyPr>
            <a:lstStyle/>
            <a:p>
              <a:pPr algn="ctr"/>
              <a:r>
                <a:rPr lang="en-US" sz="1428" dirty="0">
                  <a:gradFill>
                    <a:gsLst>
                      <a:gs pos="1250">
                        <a:schemeClr val="bg2"/>
                      </a:gs>
                      <a:gs pos="100000">
                        <a:schemeClr val="bg2"/>
                      </a:gs>
                    </a:gsLst>
                    <a:lin ang="5400000" scaled="0"/>
                  </a:gradFill>
                </a:rPr>
                <a:t>Client-side object model calls</a:t>
              </a:r>
            </a:p>
          </p:txBody>
        </p:sp>
      </p:grpSp>
    </p:spTree>
    <p:extLst>
      <p:ext uri="{BB962C8B-B14F-4D97-AF65-F5344CB8AC3E}">
        <p14:creationId xmlns:p14="http://schemas.microsoft.com/office/powerpoint/2010/main" val="29952887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1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47063" y="299914"/>
            <a:ext cx="11375536" cy="762786"/>
          </a:xfrm>
        </p:spPr>
        <p:txBody>
          <a:bodyPr/>
          <a:lstStyle/>
          <a:p>
            <a:r>
              <a:rPr lang="en-US" dirty="0" smtClean="0"/>
              <a:t>Hybrid pattern</a:t>
            </a:r>
            <a:endParaRPr lang="en-US" dirty="0"/>
          </a:p>
        </p:txBody>
      </p:sp>
      <p:sp>
        <p:nvSpPr>
          <p:cNvPr id="84" name="Rectangle 83"/>
          <p:cNvSpPr/>
          <p:nvPr/>
        </p:nvSpPr>
        <p:spPr>
          <a:xfrm>
            <a:off x="324862" y="1219199"/>
            <a:ext cx="3738532" cy="5437668"/>
          </a:xfrm>
          <a:prstGeom prst="rect">
            <a:avLst/>
          </a:prstGeom>
          <a:solidFill>
            <a:schemeClr val="bg1">
              <a:lumMod val="95000"/>
            </a:schemeClr>
          </a:solidFill>
          <a:ln>
            <a:noFill/>
          </a:ln>
        </p:spPr>
        <p:style>
          <a:lnRef idx="1">
            <a:schemeClr val="accent6"/>
          </a:lnRef>
          <a:fillRef idx="3">
            <a:schemeClr val="accent6"/>
          </a:fillRef>
          <a:effectRef idx="2">
            <a:schemeClr val="accent6"/>
          </a:effectRef>
          <a:fontRef idx="minor">
            <a:schemeClr val="lt1"/>
          </a:fontRef>
        </p:style>
        <p:txBody>
          <a:bodyPr lIns="186521" tIns="149217" rIns="186521" bIns="149217" rtlCol="0" anchor="t" anchorCtr="0"/>
          <a:lstStyle/>
          <a:p>
            <a:pPr>
              <a:lnSpc>
                <a:spcPct val="90000"/>
              </a:lnSpc>
            </a:pPr>
            <a:r>
              <a:rPr lang="en-US" sz="2856" dirty="0">
                <a:gradFill>
                  <a:gsLst>
                    <a:gs pos="1250">
                      <a:schemeClr val="bg2"/>
                    </a:gs>
                    <a:gs pos="100000">
                      <a:schemeClr val="bg2"/>
                    </a:gs>
                  </a:gsLst>
                  <a:lin ang="5400000" scaled="0"/>
                </a:gradFill>
                <a:latin typeface="+mj-lt"/>
              </a:rPr>
              <a:t>SharePoint environment</a:t>
            </a:r>
          </a:p>
          <a:p>
            <a:r>
              <a:rPr lang="en-US" sz="1873" dirty="0">
                <a:gradFill>
                  <a:gsLst>
                    <a:gs pos="1250">
                      <a:schemeClr val="bg2"/>
                    </a:gs>
                    <a:gs pos="100000">
                      <a:schemeClr val="bg2"/>
                    </a:gs>
                  </a:gsLst>
                  <a:lin ang="5400000" scaled="0"/>
                </a:gradFill>
              </a:rPr>
              <a:t>Site collection</a:t>
            </a:r>
          </a:p>
        </p:txBody>
      </p:sp>
      <p:sp>
        <p:nvSpPr>
          <p:cNvPr id="85" name="Rectangle 84"/>
          <p:cNvSpPr/>
          <p:nvPr/>
        </p:nvSpPr>
        <p:spPr>
          <a:xfrm>
            <a:off x="393753" y="3039052"/>
            <a:ext cx="1638700" cy="1638700"/>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r>
              <a:rPr lang="en-US" sz="2040" dirty="0">
                <a:gradFill>
                  <a:gsLst>
                    <a:gs pos="1250">
                      <a:schemeClr val="bg1"/>
                    </a:gs>
                    <a:gs pos="100000">
                      <a:schemeClr val="bg1"/>
                    </a:gs>
                  </a:gsLst>
                  <a:lin ang="5400000" scaled="0"/>
                </a:gradFill>
              </a:rPr>
              <a:t>Host web</a:t>
            </a:r>
          </a:p>
        </p:txBody>
      </p:sp>
      <p:sp>
        <p:nvSpPr>
          <p:cNvPr id="86" name="Rectangle 85"/>
          <p:cNvSpPr/>
          <p:nvPr/>
        </p:nvSpPr>
        <p:spPr>
          <a:xfrm>
            <a:off x="473068" y="3864098"/>
            <a:ext cx="1480071" cy="727837"/>
          </a:xfrm>
          <a:prstGeom prst="rect">
            <a:avLst/>
          </a:prstGeom>
          <a:solidFill>
            <a:schemeClr val="tx2"/>
          </a:solidFill>
          <a:ln>
            <a:noFill/>
          </a:ln>
        </p:spPr>
        <p:style>
          <a:lnRef idx="1">
            <a:schemeClr val="accent3"/>
          </a:lnRef>
          <a:fillRef idx="3">
            <a:schemeClr val="accent3"/>
          </a:fillRef>
          <a:effectRef idx="2">
            <a:schemeClr val="accent3"/>
          </a:effectRef>
          <a:fontRef idx="minor">
            <a:schemeClr val="lt1"/>
          </a:fontRef>
        </p:style>
        <p:txBody>
          <a:bodyPr lIns="186521" tIns="149217" rIns="186521" bIns="149217" rtlCol="0" anchor="ctr"/>
          <a:lstStyle/>
          <a:p>
            <a:pPr>
              <a:lnSpc>
                <a:spcPct val="90000"/>
              </a:lnSpc>
            </a:pPr>
            <a:r>
              <a:rPr lang="en-US" sz="1873" dirty="0">
                <a:gradFill>
                  <a:gsLst>
                    <a:gs pos="1250">
                      <a:schemeClr val="bg1"/>
                    </a:gs>
                    <a:gs pos="100000">
                      <a:schemeClr val="bg1"/>
                    </a:gs>
                  </a:gsLst>
                  <a:lin ang="5400000" scaled="0"/>
                </a:gradFill>
              </a:rPr>
              <a:t>Custom JavaScript</a:t>
            </a:r>
          </a:p>
        </p:txBody>
      </p:sp>
      <p:sp>
        <p:nvSpPr>
          <p:cNvPr id="90" name="Rectangle 89"/>
          <p:cNvSpPr/>
          <p:nvPr/>
        </p:nvSpPr>
        <p:spPr>
          <a:xfrm>
            <a:off x="2337126" y="4199324"/>
            <a:ext cx="1638700" cy="1638700"/>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r>
              <a:rPr lang="en-US" sz="2040" dirty="0">
                <a:gradFill>
                  <a:gsLst>
                    <a:gs pos="1250">
                      <a:schemeClr val="bg1"/>
                    </a:gs>
                    <a:gs pos="100000">
                      <a:schemeClr val="bg1"/>
                    </a:gs>
                  </a:gsLst>
                  <a:lin ang="5400000" scaled="0"/>
                </a:gradFill>
              </a:rPr>
              <a:t>App web</a:t>
            </a:r>
          </a:p>
        </p:txBody>
      </p:sp>
      <p:sp>
        <p:nvSpPr>
          <p:cNvPr id="91" name="Rectangle 90"/>
          <p:cNvSpPr/>
          <p:nvPr/>
        </p:nvSpPr>
        <p:spPr>
          <a:xfrm>
            <a:off x="2416441" y="5024369"/>
            <a:ext cx="1480071" cy="727837"/>
          </a:xfrm>
          <a:prstGeom prst="rect">
            <a:avLst/>
          </a:prstGeom>
          <a:solidFill>
            <a:schemeClr val="tx2"/>
          </a:solidFill>
          <a:ln>
            <a:noFill/>
          </a:ln>
        </p:spPr>
        <p:style>
          <a:lnRef idx="1">
            <a:schemeClr val="accent3"/>
          </a:lnRef>
          <a:fillRef idx="3">
            <a:schemeClr val="accent3"/>
          </a:fillRef>
          <a:effectRef idx="2">
            <a:schemeClr val="accent3"/>
          </a:effectRef>
          <a:fontRef idx="minor">
            <a:schemeClr val="lt1"/>
          </a:fontRef>
        </p:style>
        <p:txBody>
          <a:bodyPr lIns="186521" tIns="149217" rIns="186521" bIns="149217" rtlCol="0" anchor="ctr"/>
          <a:lstStyle/>
          <a:p>
            <a:pPr>
              <a:lnSpc>
                <a:spcPct val="90000"/>
              </a:lnSpc>
            </a:pPr>
            <a:r>
              <a:rPr lang="en-US" sz="1873" dirty="0">
                <a:gradFill>
                  <a:gsLst>
                    <a:gs pos="1250">
                      <a:schemeClr val="bg1"/>
                    </a:gs>
                    <a:gs pos="100000">
                      <a:schemeClr val="bg1"/>
                    </a:gs>
                  </a:gsLst>
                  <a:lin ang="5400000" scaled="0"/>
                </a:gradFill>
              </a:rPr>
              <a:t>Custom JavaScript</a:t>
            </a:r>
          </a:p>
        </p:txBody>
      </p:sp>
      <p:sp>
        <p:nvSpPr>
          <p:cNvPr id="92" name="Right Arrow 91"/>
          <p:cNvSpPr/>
          <p:nvPr/>
        </p:nvSpPr>
        <p:spPr bwMode="auto">
          <a:xfrm>
            <a:off x="1950189" y="4339686"/>
            <a:ext cx="333119" cy="333119"/>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p:cNvGrpSpPr/>
          <p:nvPr/>
        </p:nvGrpSpPr>
        <p:grpSpPr>
          <a:xfrm>
            <a:off x="1950190" y="1219199"/>
            <a:ext cx="7496999" cy="5446097"/>
            <a:chOff x="1783302" y="1159306"/>
            <a:chExt cx="7530031" cy="5470093"/>
          </a:xfrm>
        </p:grpSpPr>
        <p:sp>
          <p:nvSpPr>
            <p:cNvPr id="87" name="Rectangle 86"/>
            <p:cNvSpPr/>
            <p:nvPr/>
          </p:nvSpPr>
          <p:spPr>
            <a:xfrm>
              <a:off x="4007350" y="1159306"/>
              <a:ext cx="5305983" cy="5470093"/>
            </a:xfrm>
            <a:prstGeom prst="rect">
              <a:avLst/>
            </a:prstGeom>
            <a:solidFill>
              <a:schemeClr val="bg1">
                <a:lumMod val="95000"/>
              </a:schemeClr>
            </a:solidFill>
            <a:ln>
              <a:noFill/>
            </a:ln>
          </p:spPr>
          <p:style>
            <a:lnRef idx="1">
              <a:schemeClr val="accent6"/>
            </a:lnRef>
            <a:fillRef idx="3">
              <a:schemeClr val="accent6"/>
            </a:fillRef>
            <a:effectRef idx="2">
              <a:schemeClr val="accent6"/>
            </a:effectRef>
            <a:fontRef idx="minor">
              <a:schemeClr val="lt1"/>
            </a:fontRef>
          </p:style>
          <p:txBody>
            <a:bodyPr lIns="186521" tIns="149217" rIns="186521" bIns="149217" rtlCol="0" anchor="t" anchorCtr="0"/>
            <a:lstStyle/>
            <a:p>
              <a:pPr>
                <a:lnSpc>
                  <a:spcPct val="90000"/>
                </a:lnSpc>
              </a:pPr>
              <a:r>
                <a:rPr lang="en-US" sz="2856" dirty="0">
                  <a:gradFill>
                    <a:gsLst>
                      <a:gs pos="1250">
                        <a:schemeClr val="bg2"/>
                      </a:gs>
                      <a:gs pos="100000">
                        <a:schemeClr val="bg2"/>
                      </a:gs>
                    </a:gsLst>
                    <a:lin ang="5400000" scaled="0"/>
                  </a:gradFill>
                  <a:latin typeface="+mj-lt"/>
                </a:rPr>
                <a:t>ASP.NET environment</a:t>
              </a:r>
            </a:p>
            <a:p>
              <a:r>
                <a:rPr lang="en-US" sz="1873" dirty="0">
                  <a:gradFill>
                    <a:gsLst>
                      <a:gs pos="1250">
                        <a:schemeClr val="bg2"/>
                      </a:gs>
                      <a:gs pos="100000">
                        <a:schemeClr val="bg2"/>
                      </a:gs>
                    </a:gsLst>
                    <a:lin ang="5400000" scaled="0"/>
                  </a:gradFill>
                </a:rPr>
                <a:t>On-premises or in Windows Azure</a:t>
              </a:r>
            </a:p>
          </p:txBody>
        </p:sp>
        <p:sp>
          <p:nvSpPr>
            <p:cNvPr id="93" name="Rectangle 92"/>
            <p:cNvSpPr/>
            <p:nvPr/>
          </p:nvSpPr>
          <p:spPr>
            <a:xfrm>
              <a:off x="4102128" y="2981601"/>
              <a:ext cx="2423160" cy="914400"/>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pPr>
                <a:lnSpc>
                  <a:spcPct val="90000"/>
                </a:lnSpc>
              </a:pPr>
              <a:r>
                <a:rPr lang="en-US" sz="2040" dirty="0">
                  <a:gradFill>
                    <a:gsLst>
                      <a:gs pos="1250">
                        <a:schemeClr val="bg1"/>
                      </a:gs>
                      <a:gs pos="100000">
                        <a:schemeClr val="bg1"/>
                      </a:gs>
                    </a:gsLst>
                    <a:lin ang="5400000" scaled="0"/>
                  </a:gradFill>
                </a:rPr>
                <a:t>Remote</a:t>
              </a:r>
            </a:p>
            <a:p>
              <a:pPr>
                <a:lnSpc>
                  <a:spcPct val="90000"/>
                </a:lnSpc>
              </a:pPr>
              <a:r>
                <a:rPr lang="en-US" sz="2040" dirty="0">
                  <a:gradFill>
                    <a:gsLst>
                      <a:gs pos="1250">
                        <a:schemeClr val="bg1"/>
                      </a:gs>
                      <a:gs pos="100000">
                        <a:schemeClr val="bg1"/>
                      </a:gs>
                    </a:gsLst>
                    <a:lin ang="5400000" scaled="0"/>
                  </a:gradFill>
                </a:rPr>
                <a:t>web service</a:t>
              </a:r>
            </a:p>
          </p:txBody>
        </p:sp>
        <p:sp>
          <p:nvSpPr>
            <p:cNvPr id="94" name="Rectangle 93"/>
            <p:cNvSpPr/>
            <p:nvPr/>
          </p:nvSpPr>
          <p:spPr>
            <a:xfrm>
              <a:off x="4102128" y="4190240"/>
              <a:ext cx="2423160" cy="914400"/>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pPr>
                <a:lnSpc>
                  <a:spcPct val="90000"/>
                </a:lnSpc>
              </a:pPr>
              <a:r>
                <a:rPr lang="en-US" sz="2040" dirty="0" smtClean="0">
                  <a:gradFill>
                    <a:gsLst>
                      <a:gs pos="1250">
                        <a:schemeClr val="bg1"/>
                      </a:gs>
                      <a:gs pos="100000">
                        <a:schemeClr val="bg1"/>
                      </a:gs>
                    </a:gsLst>
                    <a:lin ang="5400000" scaled="0"/>
                  </a:gradFill>
                </a:rPr>
                <a:t>Remote</a:t>
              </a:r>
              <a:endParaRPr lang="en-US" sz="2040" dirty="0">
                <a:gradFill>
                  <a:gsLst>
                    <a:gs pos="1250">
                      <a:schemeClr val="bg1"/>
                    </a:gs>
                    <a:gs pos="100000">
                      <a:schemeClr val="bg1"/>
                    </a:gs>
                  </a:gsLst>
                  <a:lin ang="5400000" scaled="0"/>
                </a:gradFill>
              </a:endParaRPr>
            </a:p>
            <a:p>
              <a:pPr>
                <a:lnSpc>
                  <a:spcPct val="90000"/>
                </a:lnSpc>
              </a:pPr>
              <a:r>
                <a:rPr lang="en-US" sz="2040" dirty="0">
                  <a:gradFill>
                    <a:gsLst>
                      <a:gs pos="1250">
                        <a:schemeClr val="bg1"/>
                      </a:gs>
                      <a:gs pos="100000">
                        <a:schemeClr val="bg1"/>
                      </a:gs>
                    </a:gsLst>
                    <a:lin ang="5400000" scaled="0"/>
                  </a:gradFill>
                </a:rPr>
                <a:t>web service</a:t>
              </a:r>
            </a:p>
          </p:txBody>
        </p:sp>
        <p:sp>
          <p:nvSpPr>
            <p:cNvPr id="95" name="Rectangle 94"/>
            <p:cNvSpPr/>
            <p:nvPr/>
          </p:nvSpPr>
          <p:spPr>
            <a:xfrm>
              <a:off x="6824787" y="2981601"/>
              <a:ext cx="2423160" cy="91440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pPr>
                <a:lnSpc>
                  <a:spcPct val="90000"/>
                </a:lnSpc>
              </a:pPr>
              <a:r>
                <a:rPr lang="en-US" sz="2040" dirty="0">
                  <a:gradFill>
                    <a:gsLst>
                      <a:gs pos="1250">
                        <a:schemeClr val="bg1"/>
                      </a:gs>
                      <a:gs pos="100000">
                        <a:schemeClr val="bg1"/>
                      </a:gs>
                    </a:gsLst>
                    <a:lin ang="5400000" scaled="0"/>
                  </a:gradFill>
                </a:rPr>
                <a:t>Managed code</a:t>
              </a:r>
            </a:p>
            <a:p>
              <a:pPr>
                <a:lnSpc>
                  <a:spcPct val="90000"/>
                </a:lnSpc>
              </a:pPr>
              <a:r>
                <a:rPr lang="en-US" sz="2040" dirty="0">
                  <a:gradFill>
                    <a:gsLst>
                      <a:gs pos="1250">
                        <a:schemeClr val="bg1"/>
                      </a:gs>
                      <a:gs pos="100000">
                        <a:schemeClr val="bg1"/>
                      </a:gs>
                    </a:gsLst>
                    <a:lin ang="5400000" scaled="0"/>
                  </a:gradFill>
                </a:rPr>
                <a:t>C# or VB</a:t>
              </a:r>
            </a:p>
          </p:txBody>
        </p:sp>
        <p:sp>
          <p:nvSpPr>
            <p:cNvPr id="96" name="Rectangle 95"/>
            <p:cNvSpPr/>
            <p:nvPr/>
          </p:nvSpPr>
          <p:spPr>
            <a:xfrm>
              <a:off x="6824787" y="4190240"/>
              <a:ext cx="2423160" cy="1608242"/>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pPr>
                <a:lnSpc>
                  <a:spcPct val="90000"/>
                </a:lnSpc>
              </a:pPr>
              <a:r>
                <a:rPr lang="en-US" sz="2040" dirty="0">
                  <a:gradFill>
                    <a:gsLst>
                      <a:gs pos="1250">
                        <a:schemeClr val="bg1"/>
                      </a:gs>
                      <a:gs pos="100000">
                        <a:schemeClr val="bg1"/>
                      </a:gs>
                    </a:gsLst>
                    <a:lin ang="5400000" scaled="0"/>
                  </a:gradFill>
                </a:rPr>
                <a:t>Managed code</a:t>
              </a:r>
            </a:p>
            <a:p>
              <a:pPr>
                <a:lnSpc>
                  <a:spcPct val="90000"/>
                </a:lnSpc>
              </a:pPr>
              <a:r>
                <a:rPr lang="en-US" sz="2040" dirty="0">
                  <a:gradFill>
                    <a:gsLst>
                      <a:gs pos="1250">
                        <a:schemeClr val="bg1"/>
                      </a:gs>
                      <a:gs pos="100000">
                        <a:schemeClr val="bg1"/>
                      </a:gs>
                    </a:gsLst>
                    <a:lin ang="5400000" scaled="0"/>
                  </a:gradFill>
                </a:rPr>
                <a:t>C# or VB</a:t>
              </a:r>
            </a:p>
          </p:txBody>
        </p:sp>
        <p:sp>
          <p:nvSpPr>
            <p:cNvPr id="97" name="Right Arrow 96"/>
            <p:cNvSpPr/>
            <p:nvPr/>
          </p:nvSpPr>
          <p:spPr bwMode="auto">
            <a:xfrm>
              <a:off x="1783302" y="3117930"/>
              <a:ext cx="2257094" cy="33458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98" name="Right Arrow 97"/>
            <p:cNvSpPr/>
            <p:nvPr/>
          </p:nvSpPr>
          <p:spPr bwMode="auto">
            <a:xfrm>
              <a:off x="3726503" y="4293542"/>
              <a:ext cx="334586" cy="33458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99" name="Right Arrow 98"/>
            <p:cNvSpPr/>
            <p:nvPr/>
          </p:nvSpPr>
          <p:spPr bwMode="auto">
            <a:xfrm>
              <a:off x="6438427" y="4293542"/>
              <a:ext cx="334586" cy="33458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00" name="Right Arrow 99"/>
            <p:cNvSpPr/>
            <p:nvPr/>
          </p:nvSpPr>
          <p:spPr bwMode="auto">
            <a:xfrm>
              <a:off x="6438427" y="3117930"/>
              <a:ext cx="334586" cy="33458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5" name="Group 4"/>
          <p:cNvGrpSpPr/>
          <p:nvPr/>
        </p:nvGrpSpPr>
        <p:grpSpPr>
          <a:xfrm>
            <a:off x="4050042" y="5361929"/>
            <a:ext cx="2867968" cy="621458"/>
            <a:chOff x="3892407" y="5320289"/>
            <a:chExt cx="2880605" cy="624196"/>
          </a:xfrm>
        </p:grpSpPr>
        <p:sp>
          <p:nvSpPr>
            <p:cNvPr id="103" name="Freeform 102"/>
            <p:cNvSpPr/>
            <p:nvPr/>
          </p:nvSpPr>
          <p:spPr bwMode="auto">
            <a:xfrm rot="10800000">
              <a:off x="3892407" y="5320289"/>
              <a:ext cx="2880605" cy="334586"/>
            </a:xfrm>
            <a:custGeom>
              <a:avLst/>
              <a:gdLst>
                <a:gd name="connsiteX0" fmla="*/ 2247880 w 2415173"/>
                <a:gd name="connsiteY0" fmla="*/ 334586 h 334586"/>
                <a:gd name="connsiteX1" fmla="*/ 2247880 w 2415173"/>
                <a:gd name="connsiteY1" fmla="*/ 250940 h 334586"/>
                <a:gd name="connsiteX2" fmla="*/ 2247880 w 2415173"/>
                <a:gd name="connsiteY2" fmla="*/ 250939 h 334586"/>
                <a:gd name="connsiteX3" fmla="*/ 167293 w 2415173"/>
                <a:gd name="connsiteY3" fmla="*/ 250939 h 334586"/>
                <a:gd name="connsiteX4" fmla="*/ 167293 w 2415173"/>
                <a:gd name="connsiteY4" fmla="*/ 334586 h 334586"/>
                <a:gd name="connsiteX5" fmla="*/ 0 w 2415173"/>
                <a:gd name="connsiteY5" fmla="*/ 167293 h 334586"/>
                <a:gd name="connsiteX6" fmla="*/ 167293 w 2415173"/>
                <a:gd name="connsiteY6" fmla="*/ 0 h 334586"/>
                <a:gd name="connsiteX7" fmla="*/ 167293 w 2415173"/>
                <a:gd name="connsiteY7" fmla="*/ 83646 h 334586"/>
                <a:gd name="connsiteX8" fmla="*/ 2247880 w 2415173"/>
                <a:gd name="connsiteY8" fmla="*/ 83646 h 334586"/>
                <a:gd name="connsiteX9" fmla="*/ 2247880 w 2415173"/>
                <a:gd name="connsiteY9" fmla="*/ 43679 h 334586"/>
                <a:gd name="connsiteX10" fmla="*/ 2247880 w 2415173"/>
                <a:gd name="connsiteY10" fmla="*/ 0 h 334586"/>
                <a:gd name="connsiteX11" fmla="*/ 2415173 w 2415173"/>
                <a:gd name="connsiteY11" fmla="*/ 167293 h 334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5173" h="334586">
                  <a:moveTo>
                    <a:pt x="2247880" y="334586"/>
                  </a:moveTo>
                  <a:lnTo>
                    <a:pt x="2247880" y="250940"/>
                  </a:lnTo>
                  <a:lnTo>
                    <a:pt x="2247880" y="250939"/>
                  </a:lnTo>
                  <a:lnTo>
                    <a:pt x="167293" y="250939"/>
                  </a:lnTo>
                  <a:lnTo>
                    <a:pt x="167293" y="334586"/>
                  </a:lnTo>
                  <a:lnTo>
                    <a:pt x="0" y="167293"/>
                  </a:lnTo>
                  <a:lnTo>
                    <a:pt x="167293" y="0"/>
                  </a:lnTo>
                  <a:lnTo>
                    <a:pt x="167293" y="83646"/>
                  </a:lnTo>
                  <a:lnTo>
                    <a:pt x="2247880" y="83646"/>
                  </a:lnTo>
                  <a:lnTo>
                    <a:pt x="2247880" y="43679"/>
                  </a:lnTo>
                  <a:lnTo>
                    <a:pt x="2247880" y="0"/>
                  </a:lnTo>
                  <a:lnTo>
                    <a:pt x="2415173" y="167293"/>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103"/>
            <p:cNvSpPr/>
            <p:nvPr/>
          </p:nvSpPr>
          <p:spPr>
            <a:xfrm>
              <a:off x="4033551" y="5632412"/>
              <a:ext cx="2560316" cy="312073"/>
            </a:xfrm>
            <a:prstGeom prst="rect">
              <a:avLst/>
            </a:prstGeom>
          </p:spPr>
          <p:txBody>
            <a:bodyPr wrap="none">
              <a:spAutoFit/>
            </a:bodyPr>
            <a:lstStyle/>
            <a:p>
              <a:pPr algn="ctr"/>
              <a:r>
                <a:rPr lang="en-US" sz="1428" dirty="0">
                  <a:gradFill>
                    <a:gsLst>
                      <a:gs pos="1250">
                        <a:schemeClr val="bg2"/>
                      </a:gs>
                      <a:gs pos="100000">
                        <a:schemeClr val="bg2"/>
                      </a:gs>
                    </a:gsLst>
                    <a:lin ang="5400000" scaled="0"/>
                  </a:gradFill>
                </a:rPr>
                <a:t>Client-side object model calls</a:t>
              </a:r>
            </a:p>
          </p:txBody>
        </p:sp>
      </p:grpSp>
      <p:grpSp>
        <p:nvGrpSpPr>
          <p:cNvPr id="4" name="Group 3"/>
          <p:cNvGrpSpPr/>
          <p:nvPr/>
        </p:nvGrpSpPr>
        <p:grpSpPr>
          <a:xfrm>
            <a:off x="9315604" y="1221302"/>
            <a:ext cx="2844312" cy="5442973"/>
            <a:chOff x="9181168" y="1161418"/>
            <a:chExt cx="2856845" cy="5466955"/>
          </a:xfrm>
        </p:grpSpPr>
        <p:sp>
          <p:nvSpPr>
            <p:cNvPr id="88" name="Rectangle 87"/>
            <p:cNvSpPr/>
            <p:nvPr/>
          </p:nvSpPr>
          <p:spPr>
            <a:xfrm>
              <a:off x="9387765" y="1161418"/>
              <a:ext cx="2650247" cy="2688414"/>
            </a:xfrm>
            <a:prstGeom prst="rect">
              <a:avLst/>
            </a:prstGeom>
            <a:solidFill>
              <a:schemeClr val="bg1">
                <a:lumMod val="95000"/>
              </a:schemeClr>
            </a:solidFill>
            <a:ln>
              <a:noFill/>
            </a:ln>
          </p:spPr>
          <p:style>
            <a:lnRef idx="1">
              <a:schemeClr val="accent6"/>
            </a:lnRef>
            <a:fillRef idx="3">
              <a:schemeClr val="accent6"/>
            </a:fillRef>
            <a:effectRef idx="2">
              <a:schemeClr val="accent6"/>
            </a:effectRef>
            <a:fontRef idx="minor">
              <a:schemeClr val="lt1"/>
            </a:fontRef>
          </p:style>
          <p:txBody>
            <a:bodyPr lIns="186521" tIns="149217" rIns="186521" bIns="149217" rtlCol="0" anchor="t" anchorCtr="0"/>
            <a:lstStyle/>
            <a:p>
              <a:pPr>
                <a:lnSpc>
                  <a:spcPct val="90000"/>
                </a:lnSpc>
              </a:pPr>
              <a:r>
                <a:rPr lang="en-US" sz="2856" dirty="0">
                  <a:gradFill>
                    <a:gsLst>
                      <a:gs pos="1250">
                        <a:schemeClr val="bg2"/>
                      </a:gs>
                      <a:gs pos="100000">
                        <a:schemeClr val="bg2"/>
                      </a:gs>
                    </a:gsLst>
                    <a:lin ang="5400000" scaled="0"/>
                  </a:gradFill>
                  <a:latin typeface="+mj-lt"/>
                </a:rPr>
                <a:t>SQL server</a:t>
              </a:r>
            </a:p>
            <a:p>
              <a:r>
                <a:rPr lang="en-US" sz="1873" dirty="0">
                  <a:gradFill>
                    <a:gsLst>
                      <a:gs pos="1250">
                        <a:schemeClr val="bg2"/>
                      </a:gs>
                      <a:gs pos="100000">
                        <a:schemeClr val="bg2"/>
                      </a:gs>
                    </a:gsLst>
                    <a:lin ang="5400000" scaled="0"/>
                  </a:gradFill>
                </a:rPr>
                <a:t>On-premises data</a:t>
              </a:r>
            </a:p>
          </p:txBody>
        </p:sp>
        <p:sp>
          <p:nvSpPr>
            <p:cNvPr id="89" name="Rectangle 88"/>
            <p:cNvSpPr/>
            <p:nvPr/>
          </p:nvSpPr>
          <p:spPr>
            <a:xfrm>
              <a:off x="9387765" y="3927764"/>
              <a:ext cx="2650248" cy="2700609"/>
            </a:xfrm>
            <a:prstGeom prst="rect">
              <a:avLst/>
            </a:prstGeom>
            <a:solidFill>
              <a:schemeClr val="bg1">
                <a:lumMod val="95000"/>
              </a:schemeClr>
            </a:solidFill>
            <a:ln>
              <a:noFill/>
            </a:ln>
          </p:spPr>
          <p:style>
            <a:lnRef idx="1">
              <a:schemeClr val="accent6"/>
            </a:lnRef>
            <a:fillRef idx="3">
              <a:schemeClr val="accent6"/>
            </a:fillRef>
            <a:effectRef idx="2">
              <a:schemeClr val="accent6"/>
            </a:effectRef>
            <a:fontRef idx="minor">
              <a:schemeClr val="lt1"/>
            </a:fontRef>
          </p:style>
          <p:txBody>
            <a:bodyPr lIns="186521" tIns="149217" rIns="186521" bIns="149217" rtlCol="0" anchor="t" anchorCtr="0"/>
            <a:lstStyle/>
            <a:p>
              <a:pPr>
                <a:lnSpc>
                  <a:spcPct val="90000"/>
                </a:lnSpc>
              </a:pPr>
              <a:r>
                <a:rPr lang="en-US" sz="2856" dirty="0">
                  <a:gradFill>
                    <a:gsLst>
                      <a:gs pos="1250">
                        <a:schemeClr val="bg2"/>
                      </a:gs>
                      <a:gs pos="100000">
                        <a:schemeClr val="bg2"/>
                      </a:gs>
                    </a:gsLst>
                    <a:lin ang="5400000" scaled="0"/>
                  </a:gradFill>
                  <a:latin typeface="+mj-lt"/>
                </a:rPr>
                <a:t>SQL server</a:t>
              </a:r>
            </a:p>
            <a:p>
              <a:r>
                <a:rPr lang="en-US" sz="1873" dirty="0">
                  <a:gradFill>
                    <a:gsLst>
                      <a:gs pos="1250">
                        <a:schemeClr val="bg2"/>
                      </a:gs>
                      <a:gs pos="100000">
                        <a:schemeClr val="bg2"/>
                      </a:gs>
                    </a:gsLst>
                    <a:lin ang="5400000" scaled="0"/>
                  </a:gradFill>
                </a:rPr>
                <a:t>Cloud-based data</a:t>
              </a:r>
            </a:p>
          </p:txBody>
        </p:sp>
        <p:sp>
          <p:nvSpPr>
            <p:cNvPr id="101" name="Right Arrow 100"/>
            <p:cNvSpPr/>
            <p:nvPr/>
          </p:nvSpPr>
          <p:spPr bwMode="auto">
            <a:xfrm>
              <a:off x="9181168" y="4293542"/>
              <a:ext cx="334586" cy="33458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02" name="Right Arrow 101"/>
            <p:cNvSpPr/>
            <p:nvPr/>
          </p:nvSpPr>
          <p:spPr bwMode="auto">
            <a:xfrm>
              <a:off x="9181168" y="3117930"/>
              <a:ext cx="334586" cy="33458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05" name="Freeform 9"/>
            <p:cNvSpPr>
              <a:spLocks noEditPoints="1"/>
            </p:cNvSpPr>
            <p:nvPr/>
          </p:nvSpPr>
          <p:spPr bwMode="auto">
            <a:xfrm>
              <a:off x="10028578" y="2238226"/>
              <a:ext cx="1368621" cy="1442095"/>
            </a:xfrm>
            <a:custGeom>
              <a:avLst/>
              <a:gdLst>
                <a:gd name="T0" fmla="*/ 291 w 2197"/>
                <a:gd name="T1" fmla="*/ 350 h 2315"/>
                <a:gd name="T2" fmla="*/ 1404 w 2197"/>
                <a:gd name="T3" fmla="*/ 230 h 2315"/>
                <a:gd name="T4" fmla="*/ 1404 w 2197"/>
                <a:gd name="T5" fmla="*/ 350 h 2315"/>
                <a:gd name="T6" fmla="*/ 291 w 2197"/>
                <a:gd name="T7" fmla="*/ 420 h 2315"/>
                <a:gd name="T8" fmla="*/ 1404 w 2197"/>
                <a:gd name="T9" fmla="*/ 541 h 2315"/>
                <a:gd name="T10" fmla="*/ 1404 w 2197"/>
                <a:gd name="T11" fmla="*/ 420 h 2315"/>
                <a:gd name="T12" fmla="*/ 1715 w 2197"/>
                <a:gd name="T13" fmla="*/ 290 h 2315"/>
                <a:gd name="T14" fmla="*/ 1595 w 2197"/>
                <a:gd name="T15" fmla="*/ 290 h 2315"/>
                <a:gd name="T16" fmla="*/ 1846 w 2197"/>
                <a:gd name="T17" fmla="*/ 360 h 2315"/>
                <a:gd name="T18" fmla="*/ 1846 w 2197"/>
                <a:gd name="T19" fmla="*/ 230 h 2315"/>
                <a:gd name="T20" fmla="*/ 1846 w 2197"/>
                <a:gd name="T21" fmla="*/ 360 h 2315"/>
                <a:gd name="T22" fmla="*/ 2197 w 2197"/>
                <a:gd name="T23" fmla="*/ 1714 h 2315"/>
                <a:gd name="T24" fmla="*/ 2016 w 2197"/>
                <a:gd name="T25" fmla="*/ 2315 h 2315"/>
                <a:gd name="T26" fmla="*/ 10 w 2197"/>
                <a:gd name="T27" fmla="*/ 2135 h 2315"/>
                <a:gd name="T28" fmla="*/ 160 w 2197"/>
                <a:gd name="T29" fmla="*/ 1543 h 2315"/>
                <a:gd name="T30" fmla="*/ 10 w 2197"/>
                <a:gd name="T31" fmla="*/ 952 h 2315"/>
                <a:gd name="T32" fmla="*/ 0 w 2197"/>
                <a:gd name="T33" fmla="*/ 591 h 2315"/>
                <a:gd name="T34" fmla="*/ 180 w 2197"/>
                <a:gd name="T35" fmla="*/ 0 h 2315"/>
                <a:gd name="T36" fmla="*/ 2187 w 2197"/>
                <a:gd name="T37" fmla="*/ 180 h 2315"/>
                <a:gd name="T38" fmla="*/ 2046 w 2197"/>
                <a:gd name="T39" fmla="*/ 771 h 2315"/>
                <a:gd name="T40" fmla="*/ 2197 w 2197"/>
                <a:gd name="T41" fmla="*/ 1363 h 2315"/>
                <a:gd name="T42" fmla="*/ 180 w 2197"/>
                <a:gd name="T43" fmla="*/ 681 h 2315"/>
                <a:gd name="T44" fmla="*/ 2096 w 2197"/>
                <a:gd name="T45" fmla="*/ 591 h 2315"/>
                <a:gd name="T46" fmla="*/ 2006 w 2197"/>
                <a:gd name="T47" fmla="*/ 90 h 2315"/>
                <a:gd name="T48" fmla="*/ 100 w 2197"/>
                <a:gd name="T49" fmla="*/ 180 h 2315"/>
                <a:gd name="T50" fmla="*/ 180 w 2197"/>
                <a:gd name="T51" fmla="*/ 681 h 2315"/>
                <a:gd name="T52" fmla="*/ 190 w 2197"/>
                <a:gd name="T53" fmla="*/ 1633 h 2315"/>
                <a:gd name="T54" fmla="*/ 100 w 2197"/>
                <a:gd name="T55" fmla="*/ 2135 h 2315"/>
                <a:gd name="T56" fmla="*/ 2016 w 2197"/>
                <a:gd name="T57" fmla="*/ 2215 h 2315"/>
                <a:gd name="T58" fmla="*/ 2106 w 2197"/>
                <a:gd name="T59" fmla="*/ 1714 h 2315"/>
                <a:gd name="T60" fmla="*/ 2106 w 2197"/>
                <a:gd name="T61" fmla="*/ 952 h 2315"/>
                <a:gd name="T62" fmla="*/ 190 w 2197"/>
                <a:gd name="T63" fmla="*/ 862 h 2315"/>
                <a:gd name="T64" fmla="*/ 100 w 2197"/>
                <a:gd name="T65" fmla="*/ 1363 h 2315"/>
                <a:gd name="T66" fmla="*/ 2016 w 2197"/>
                <a:gd name="T67" fmla="*/ 1453 h 2315"/>
                <a:gd name="T68" fmla="*/ 2106 w 2197"/>
                <a:gd name="T69" fmla="*/ 952 h 2315"/>
                <a:gd name="T70" fmla="*/ 291 w 2197"/>
                <a:gd name="T71" fmla="*/ 1122 h 2315"/>
                <a:gd name="T72" fmla="*/ 1404 w 2197"/>
                <a:gd name="T73" fmla="*/ 1002 h 2315"/>
                <a:gd name="T74" fmla="*/ 291 w 2197"/>
                <a:gd name="T75" fmla="*/ 1122 h 2315"/>
                <a:gd name="T76" fmla="*/ 291 w 2197"/>
                <a:gd name="T77" fmla="*/ 1313 h 2315"/>
                <a:gd name="T78" fmla="*/ 1404 w 2197"/>
                <a:gd name="T79" fmla="*/ 1192 h 2315"/>
                <a:gd name="T80" fmla="*/ 291 w 2197"/>
                <a:gd name="T81" fmla="*/ 1313 h 2315"/>
                <a:gd name="T82" fmla="*/ 1655 w 2197"/>
                <a:gd name="T83" fmla="*/ 1002 h 2315"/>
                <a:gd name="T84" fmla="*/ 1655 w 2197"/>
                <a:gd name="T85" fmla="*/ 1122 h 2315"/>
                <a:gd name="T86" fmla="*/ 1655 w 2197"/>
                <a:gd name="T87" fmla="*/ 1002 h 2315"/>
                <a:gd name="T88" fmla="*/ 1785 w 2197"/>
                <a:gd name="T89" fmla="*/ 1062 h 2315"/>
                <a:gd name="T90" fmla="*/ 1906 w 2197"/>
                <a:gd name="T91" fmla="*/ 1062 h 2315"/>
                <a:gd name="T92" fmla="*/ 291 w 2197"/>
                <a:gd name="T93" fmla="*/ 1894 h 2315"/>
                <a:gd name="T94" fmla="*/ 1404 w 2197"/>
                <a:gd name="T95" fmla="*/ 1774 h 2315"/>
                <a:gd name="T96" fmla="*/ 291 w 2197"/>
                <a:gd name="T97" fmla="*/ 1894 h 2315"/>
                <a:gd name="T98" fmla="*/ 291 w 2197"/>
                <a:gd name="T99" fmla="*/ 2084 h 2315"/>
                <a:gd name="T100" fmla="*/ 1404 w 2197"/>
                <a:gd name="T101" fmla="*/ 1964 h 2315"/>
                <a:gd name="T102" fmla="*/ 291 w 2197"/>
                <a:gd name="T103" fmla="*/ 2084 h 2315"/>
                <a:gd name="T104" fmla="*/ 1655 w 2197"/>
                <a:gd name="T105" fmla="*/ 1764 h 2315"/>
                <a:gd name="T106" fmla="*/ 1655 w 2197"/>
                <a:gd name="T107" fmla="*/ 1894 h 2315"/>
                <a:gd name="T108" fmla="*/ 1655 w 2197"/>
                <a:gd name="T109" fmla="*/ 1764 h 2315"/>
                <a:gd name="T110" fmla="*/ 1785 w 2197"/>
                <a:gd name="T111" fmla="*/ 1834 h 2315"/>
                <a:gd name="T112" fmla="*/ 1906 w 2197"/>
                <a:gd name="T113" fmla="*/ 1834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7" h="2315">
                  <a:moveTo>
                    <a:pt x="1404" y="350"/>
                  </a:moveTo>
                  <a:cubicBezTo>
                    <a:pt x="291" y="350"/>
                    <a:pt x="291" y="350"/>
                    <a:pt x="291" y="350"/>
                  </a:cubicBezTo>
                  <a:cubicBezTo>
                    <a:pt x="291" y="230"/>
                    <a:pt x="291" y="230"/>
                    <a:pt x="291" y="230"/>
                  </a:cubicBezTo>
                  <a:cubicBezTo>
                    <a:pt x="1404" y="230"/>
                    <a:pt x="1404" y="230"/>
                    <a:pt x="1404" y="230"/>
                  </a:cubicBezTo>
                  <a:cubicBezTo>
                    <a:pt x="1404" y="350"/>
                    <a:pt x="1404" y="350"/>
                    <a:pt x="1404" y="350"/>
                  </a:cubicBezTo>
                  <a:cubicBezTo>
                    <a:pt x="1404" y="350"/>
                    <a:pt x="1404" y="350"/>
                    <a:pt x="1404" y="350"/>
                  </a:cubicBezTo>
                  <a:close/>
                  <a:moveTo>
                    <a:pt x="1404" y="420"/>
                  </a:moveTo>
                  <a:cubicBezTo>
                    <a:pt x="291" y="420"/>
                    <a:pt x="291" y="420"/>
                    <a:pt x="291" y="420"/>
                  </a:cubicBezTo>
                  <a:cubicBezTo>
                    <a:pt x="291" y="541"/>
                    <a:pt x="291" y="541"/>
                    <a:pt x="291" y="541"/>
                  </a:cubicBezTo>
                  <a:cubicBezTo>
                    <a:pt x="1404" y="541"/>
                    <a:pt x="1404" y="541"/>
                    <a:pt x="1404" y="541"/>
                  </a:cubicBezTo>
                  <a:cubicBezTo>
                    <a:pt x="1404" y="420"/>
                    <a:pt x="1404" y="420"/>
                    <a:pt x="1404" y="420"/>
                  </a:cubicBezTo>
                  <a:cubicBezTo>
                    <a:pt x="1404" y="420"/>
                    <a:pt x="1404" y="420"/>
                    <a:pt x="1404" y="420"/>
                  </a:cubicBezTo>
                  <a:close/>
                  <a:moveTo>
                    <a:pt x="1655" y="360"/>
                  </a:moveTo>
                  <a:cubicBezTo>
                    <a:pt x="1685" y="360"/>
                    <a:pt x="1715" y="330"/>
                    <a:pt x="1715" y="290"/>
                  </a:cubicBezTo>
                  <a:cubicBezTo>
                    <a:pt x="1715" y="260"/>
                    <a:pt x="1685" y="230"/>
                    <a:pt x="1655" y="230"/>
                  </a:cubicBezTo>
                  <a:cubicBezTo>
                    <a:pt x="1615" y="230"/>
                    <a:pt x="1595" y="260"/>
                    <a:pt x="1595" y="290"/>
                  </a:cubicBezTo>
                  <a:cubicBezTo>
                    <a:pt x="1595" y="330"/>
                    <a:pt x="1615" y="360"/>
                    <a:pt x="1655" y="360"/>
                  </a:cubicBezTo>
                  <a:close/>
                  <a:moveTo>
                    <a:pt x="1846" y="360"/>
                  </a:moveTo>
                  <a:cubicBezTo>
                    <a:pt x="1876" y="360"/>
                    <a:pt x="1906" y="330"/>
                    <a:pt x="1906" y="290"/>
                  </a:cubicBezTo>
                  <a:cubicBezTo>
                    <a:pt x="1906" y="260"/>
                    <a:pt x="1876" y="230"/>
                    <a:pt x="1846" y="230"/>
                  </a:cubicBezTo>
                  <a:cubicBezTo>
                    <a:pt x="1805" y="230"/>
                    <a:pt x="1775" y="260"/>
                    <a:pt x="1775" y="290"/>
                  </a:cubicBezTo>
                  <a:cubicBezTo>
                    <a:pt x="1775" y="330"/>
                    <a:pt x="1805" y="360"/>
                    <a:pt x="1846" y="360"/>
                  </a:cubicBezTo>
                  <a:close/>
                  <a:moveTo>
                    <a:pt x="2046" y="1543"/>
                  </a:moveTo>
                  <a:cubicBezTo>
                    <a:pt x="2126" y="1553"/>
                    <a:pt x="2197" y="1623"/>
                    <a:pt x="2197" y="1714"/>
                  </a:cubicBezTo>
                  <a:cubicBezTo>
                    <a:pt x="2197" y="2135"/>
                    <a:pt x="2197" y="2135"/>
                    <a:pt x="2197" y="2135"/>
                  </a:cubicBezTo>
                  <a:cubicBezTo>
                    <a:pt x="2197" y="2235"/>
                    <a:pt x="2116" y="2315"/>
                    <a:pt x="2016" y="2315"/>
                  </a:cubicBezTo>
                  <a:cubicBezTo>
                    <a:pt x="190" y="2315"/>
                    <a:pt x="190" y="2315"/>
                    <a:pt x="190" y="2315"/>
                  </a:cubicBezTo>
                  <a:cubicBezTo>
                    <a:pt x="90" y="2315"/>
                    <a:pt x="10" y="2235"/>
                    <a:pt x="10" y="2135"/>
                  </a:cubicBezTo>
                  <a:cubicBezTo>
                    <a:pt x="10" y="1714"/>
                    <a:pt x="10" y="1714"/>
                    <a:pt x="10" y="1714"/>
                  </a:cubicBezTo>
                  <a:cubicBezTo>
                    <a:pt x="10" y="1623"/>
                    <a:pt x="70" y="1553"/>
                    <a:pt x="160" y="1543"/>
                  </a:cubicBezTo>
                  <a:cubicBezTo>
                    <a:pt x="70" y="1523"/>
                    <a:pt x="10" y="1453"/>
                    <a:pt x="10" y="1363"/>
                  </a:cubicBezTo>
                  <a:cubicBezTo>
                    <a:pt x="10" y="952"/>
                    <a:pt x="10" y="952"/>
                    <a:pt x="10" y="952"/>
                  </a:cubicBezTo>
                  <a:cubicBezTo>
                    <a:pt x="10" y="862"/>
                    <a:pt x="70" y="791"/>
                    <a:pt x="160" y="771"/>
                  </a:cubicBezTo>
                  <a:cubicBezTo>
                    <a:pt x="70" y="761"/>
                    <a:pt x="0" y="681"/>
                    <a:pt x="0" y="591"/>
                  </a:cubicBezTo>
                  <a:cubicBezTo>
                    <a:pt x="0" y="180"/>
                    <a:pt x="0" y="180"/>
                    <a:pt x="0" y="180"/>
                  </a:cubicBezTo>
                  <a:cubicBezTo>
                    <a:pt x="0" y="80"/>
                    <a:pt x="80" y="0"/>
                    <a:pt x="180" y="0"/>
                  </a:cubicBezTo>
                  <a:cubicBezTo>
                    <a:pt x="2006" y="0"/>
                    <a:pt x="2006" y="0"/>
                    <a:pt x="2006" y="0"/>
                  </a:cubicBezTo>
                  <a:cubicBezTo>
                    <a:pt x="2106" y="0"/>
                    <a:pt x="2187" y="80"/>
                    <a:pt x="2187" y="180"/>
                  </a:cubicBezTo>
                  <a:cubicBezTo>
                    <a:pt x="2187" y="591"/>
                    <a:pt x="2187" y="591"/>
                    <a:pt x="2187" y="591"/>
                  </a:cubicBezTo>
                  <a:cubicBezTo>
                    <a:pt x="2187" y="681"/>
                    <a:pt x="2126" y="761"/>
                    <a:pt x="2046" y="771"/>
                  </a:cubicBezTo>
                  <a:cubicBezTo>
                    <a:pt x="2126" y="781"/>
                    <a:pt x="2197" y="862"/>
                    <a:pt x="2197" y="952"/>
                  </a:cubicBezTo>
                  <a:cubicBezTo>
                    <a:pt x="2197" y="1363"/>
                    <a:pt x="2197" y="1363"/>
                    <a:pt x="2197" y="1363"/>
                  </a:cubicBezTo>
                  <a:cubicBezTo>
                    <a:pt x="2197" y="1453"/>
                    <a:pt x="2126" y="1523"/>
                    <a:pt x="2046" y="1543"/>
                  </a:cubicBezTo>
                  <a:close/>
                  <a:moveTo>
                    <a:pt x="180" y="681"/>
                  </a:moveTo>
                  <a:cubicBezTo>
                    <a:pt x="2006" y="681"/>
                    <a:pt x="2006" y="681"/>
                    <a:pt x="2006" y="681"/>
                  </a:cubicBezTo>
                  <a:cubicBezTo>
                    <a:pt x="2056" y="681"/>
                    <a:pt x="2096" y="641"/>
                    <a:pt x="2096" y="591"/>
                  </a:cubicBezTo>
                  <a:cubicBezTo>
                    <a:pt x="2096" y="180"/>
                    <a:pt x="2096" y="180"/>
                    <a:pt x="2096" y="180"/>
                  </a:cubicBezTo>
                  <a:cubicBezTo>
                    <a:pt x="2096" y="130"/>
                    <a:pt x="2056" y="90"/>
                    <a:pt x="2006" y="90"/>
                  </a:cubicBezTo>
                  <a:cubicBezTo>
                    <a:pt x="180" y="90"/>
                    <a:pt x="180" y="90"/>
                    <a:pt x="180" y="90"/>
                  </a:cubicBezTo>
                  <a:cubicBezTo>
                    <a:pt x="140" y="90"/>
                    <a:pt x="100" y="130"/>
                    <a:pt x="100" y="180"/>
                  </a:cubicBezTo>
                  <a:cubicBezTo>
                    <a:pt x="100" y="591"/>
                    <a:pt x="100" y="591"/>
                    <a:pt x="100" y="591"/>
                  </a:cubicBezTo>
                  <a:cubicBezTo>
                    <a:pt x="100" y="641"/>
                    <a:pt x="140" y="681"/>
                    <a:pt x="180" y="681"/>
                  </a:cubicBezTo>
                  <a:close/>
                  <a:moveTo>
                    <a:pt x="2016" y="1633"/>
                  </a:moveTo>
                  <a:cubicBezTo>
                    <a:pt x="190" y="1633"/>
                    <a:pt x="190" y="1633"/>
                    <a:pt x="190" y="1633"/>
                  </a:cubicBezTo>
                  <a:cubicBezTo>
                    <a:pt x="140" y="1633"/>
                    <a:pt x="100" y="1674"/>
                    <a:pt x="100" y="1714"/>
                  </a:cubicBezTo>
                  <a:cubicBezTo>
                    <a:pt x="100" y="2135"/>
                    <a:pt x="100" y="2135"/>
                    <a:pt x="100" y="2135"/>
                  </a:cubicBezTo>
                  <a:cubicBezTo>
                    <a:pt x="100" y="2175"/>
                    <a:pt x="140" y="2215"/>
                    <a:pt x="190" y="2215"/>
                  </a:cubicBezTo>
                  <a:cubicBezTo>
                    <a:pt x="2016" y="2215"/>
                    <a:pt x="2016" y="2215"/>
                    <a:pt x="2016" y="2215"/>
                  </a:cubicBezTo>
                  <a:cubicBezTo>
                    <a:pt x="2066" y="2215"/>
                    <a:pt x="2106" y="2175"/>
                    <a:pt x="2106" y="2135"/>
                  </a:cubicBezTo>
                  <a:cubicBezTo>
                    <a:pt x="2106" y="1714"/>
                    <a:pt x="2106" y="1714"/>
                    <a:pt x="2106" y="1714"/>
                  </a:cubicBezTo>
                  <a:cubicBezTo>
                    <a:pt x="2106" y="1674"/>
                    <a:pt x="2066" y="1633"/>
                    <a:pt x="2016" y="1633"/>
                  </a:cubicBezTo>
                  <a:close/>
                  <a:moveTo>
                    <a:pt x="2106" y="952"/>
                  </a:moveTo>
                  <a:cubicBezTo>
                    <a:pt x="2106" y="902"/>
                    <a:pt x="2066" y="862"/>
                    <a:pt x="2016" y="862"/>
                  </a:cubicBezTo>
                  <a:cubicBezTo>
                    <a:pt x="190" y="862"/>
                    <a:pt x="190" y="862"/>
                    <a:pt x="190" y="862"/>
                  </a:cubicBezTo>
                  <a:cubicBezTo>
                    <a:pt x="140" y="862"/>
                    <a:pt x="100" y="902"/>
                    <a:pt x="100" y="952"/>
                  </a:cubicBezTo>
                  <a:cubicBezTo>
                    <a:pt x="100" y="1363"/>
                    <a:pt x="100" y="1363"/>
                    <a:pt x="100" y="1363"/>
                  </a:cubicBezTo>
                  <a:cubicBezTo>
                    <a:pt x="100" y="1413"/>
                    <a:pt x="140" y="1453"/>
                    <a:pt x="190" y="1453"/>
                  </a:cubicBezTo>
                  <a:cubicBezTo>
                    <a:pt x="2016" y="1453"/>
                    <a:pt x="2016" y="1453"/>
                    <a:pt x="2016" y="1453"/>
                  </a:cubicBezTo>
                  <a:cubicBezTo>
                    <a:pt x="2066" y="1453"/>
                    <a:pt x="2106" y="1413"/>
                    <a:pt x="2106" y="1363"/>
                  </a:cubicBezTo>
                  <a:cubicBezTo>
                    <a:pt x="2106" y="952"/>
                    <a:pt x="2106" y="952"/>
                    <a:pt x="2106" y="952"/>
                  </a:cubicBezTo>
                  <a:cubicBezTo>
                    <a:pt x="2106" y="952"/>
                    <a:pt x="2106" y="952"/>
                    <a:pt x="2106" y="952"/>
                  </a:cubicBezTo>
                  <a:close/>
                  <a:moveTo>
                    <a:pt x="291" y="1122"/>
                  </a:moveTo>
                  <a:cubicBezTo>
                    <a:pt x="1404" y="1122"/>
                    <a:pt x="1404" y="1122"/>
                    <a:pt x="1404" y="1122"/>
                  </a:cubicBezTo>
                  <a:cubicBezTo>
                    <a:pt x="1404" y="1002"/>
                    <a:pt x="1404" y="1002"/>
                    <a:pt x="1404" y="1002"/>
                  </a:cubicBezTo>
                  <a:cubicBezTo>
                    <a:pt x="291" y="1002"/>
                    <a:pt x="291" y="1002"/>
                    <a:pt x="291" y="1002"/>
                  </a:cubicBezTo>
                  <a:cubicBezTo>
                    <a:pt x="291" y="1122"/>
                    <a:pt x="291" y="1122"/>
                    <a:pt x="291" y="1122"/>
                  </a:cubicBezTo>
                  <a:cubicBezTo>
                    <a:pt x="291" y="1122"/>
                    <a:pt x="291" y="1122"/>
                    <a:pt x="291" y="1122"/>
                  </a:cubicBezTo>
                  <a:close/>
                  <a:moveTo>
                    <a:pt x="291" y="1313"/>
                  </a:moveTo>
                  <a:cubicBezTo>
                    <a:pt x="1404" y="1313"/>
                    <a:pt x="1404" y="1313"/>
                    <a:pt x="1404" y="1313"/>
                  </a:cubicBezTo>
                  <a:cubicBezTo>
                    <a:pt x="1404" y="1192"/>
                    <a:pt x="1404" y="1192"/>
                    <a:pt x="1404" y="1192"/>
                  </a:cubicBezTo>
                  <a:cubicBezTo>
                    <a:pt x="291" y="1192"/>
                    <a:pt x="291" y="1192"/>
                    <a:pt x="291" y="1192"/>
                  </a:cubicBezTo>
                  <a:cubicBezTo>
                    <a:pt x="291" y="1313"/>
                    <a:pt x="291" y="1313"/>
                    <a:pt x="291" y="1313"/>
                  </a:cubicBezTo>
                  <a:cubicBezTo>
                    <a:pt x="291" y="1313"/>
                    <a:pt x="291" y="1313"/>
                    <a:pt x="291" y="1313"/>
                  </a:cubicBezTo>
                  <a:close/>
                  <a:moveTo>
                    <a:pt x="1655" y="1002"/>
                  </a:moveTo>
                  <a:cubicBezTo>
                    <a:pt x="1625" y="1002"/>
                    <a:pt x="1595" y="1032"/>
                    <a:pt x="1595" y="1062"/>
                  </a:cubicBezTo>
                  <a:cubicBezTo>
                    <a:pt x="1595" y="1092"/>
                    <a:pt x="1625" y="1122"/>
                    <a:pt x="1655" y="1122"/>
                  </a:cubicBezTo>
                  <a:cubicBezTo>
                    <a:pt x="1695" y="1122"/>
                    <a:pt x="1715" y="1092"/>
                    <a:pt x="1715" y="1062"/>
                  </a:cubicBezTo>
                  <a:cubicBezTo>
                    <a:pt x="1715" y="1032"/>
                    <a:pt x="1695" y="1002"/>
                    <a:pt x="1655" y="1002"/>
                  </a:cubicBezTo>
                  <a:close/>
                  <a:moveTo>
                    <a:pt x="1846" y="1002"/>
                  </a:moveTo>
                  <a:cubicBezTo>
                    <a:pt x="1815" y="1002"/>
                    <a:pt x="1785" y="1032"/>
                    <a:pt x="1785" y="1062"/>
                  </a:cubicBezTo>
                  <a:cubicBezTo>
                    <a:pt x="1785" y="1092"/>
                    <a:pt x="1815" y="1122"/>
                    <a:pt x="1846" y="1122"/>
                  </a:cubicBezTo>
                  <a:cubicBezTo>
                    <a:pt x="1886" y="1122"/>
                    <a:pt x="1906" y="1092"/>
                    <a:pt x="1906" y="1062"/>
                  </a:cubicBezTo>
                  <a:cubicBezTo>
                    <a:pt x="1906" y="1032"/>
                    <a:pt x="1886" y="1002"/>
                    <a:pt x="1846" y="1002"/>
                  </a:cubicBezTo>
                  <a:close/>
                  <a:moveTo>
                    <a:pt x="291" y="1894"/>
                  </a:moveTo>
                  <a:cubicBezTo>
                    <a:pt x="1404" y="1894"/>
                    <a:pt x="1404" y="1894"/>
                    <a:pt x="1404" y="1894"/>
                  </a:cubicBezTo>
                  <a:cubicBezTo>
                    <a:pt x="1404" y="1774"/>
                    <a:pt x="1404" y="1774"/>
                    <a:pt x="1404" y="1774"/>
                  </a:cubicBezTo>
                  <a:cubicBezTo>
                    <a:pt x="291" y="1774"/>
                    <a:pt x="291" y="1774"/>
                    <a:pt x="291" y="1774"/>
                  </a:cubicBezTo>
                  <a:cubicBezTo>
                    <a:pt x="291" y="1894"/>
                    <a:pt x="291" y="1894"/>
                    <a:pt x="291" y="1894"/>
                  </a:cubicBezTo>
                  <a:cubicBezTo>
                    <a:pt x="291" y="1894"/>
                    <a:pt x="291" y="1894"/>
                    <a:pt x="291" y="1894"/>
                  </a:cubicBezTo>
                  <a:close/>
                  <a:moveTo>
                    <a:pt x="291" y="2084"/>
                  </a:moveTo>
                  <a:cubicBezTo>
                    <a:pt x="1404" y="2084"/>
                    <a:pt x="1404" y="2084"/>
                    <a:pt x="1404" y="2084"/>
                  </a:cubicBezTo>
                  <a:cubicBezTo>
                    <a:pt x="1404" y="1964"/>
                    <a:pt x="1404" y="1964"/>
                    <a:pt x="1404" y="1964"/>
                  </a:cubicBezTo>
                  <a:cubicBezTo>
                    <a:pt x="291" y="1964"/>
                    <a:pt x="291" y="1964"/>
                    <a:pt x="291" y="1964"/>
                  </a:cubicBezTo>
                  <a:cubicBezTo>
                    <a:pt x="291" y="2084"/>
                    <a:pt x="291" y="2084"/>
                    <a:pt x="291" y="2084"/>
                  </a:cubicBezTo>
                  <a:cubicBezTo>
                    <a:pt x="291" y="2084"/>
                    <a:pt x="291" y="2084"/>
                    <a:pt x="291" y="2084"/>
                  </a:cubicBezTo>
                  <a:close/>
                  <a:moveTo>
                    <a:pt x="1655" y="1764"/>
                  </a:moveTo>
                  <a:cubicBezTo>
                    <a:pt x="1625" y="1764"/>
                    <a:pt x="1595" y="1794"/>
                    <a:pt x="1595" y="1834"/>
                  </a:cubicBezTo>
                  <a:cubicBezTo>
                    <a:pt x="1595" y="1864"/>
                    <a:pt x="1625" y="1894"/>
                    <a:pt x="1655" y="1894"/>
                  </a:cubicBezTo>
                  <a:cubicBezTo>
                    <a:pt x="1695" y="1894"/>
                    <a:pt x="1715" y="1864"/>
                    <a:pt x="1715" y="1834"/>
                  </a:cubicBezTo>
                  <a:cubicBezTo>
                    <a:pt x="1715" y="1794"/>
                    <a:pt x="1695" y="1764"/>
                    <a:pt x="1655" y="1764"/>
                  </a:cubicBezTo>
                  <a:close/>
                  <a:moveTo>
                    <a:pt x="1846" y="1764"/>
                  </a:moveTo>
                  <a:cubicBezTo>
                    <a:pt x="1815" y="1764"/>
                    <a:pt x="1785" y="1794"/>
                    <a:pt x="1785" y="1834"/>
                  </a:cubicBezTo>
                  <a:cubicBezTo>
                    <a:pt x="1785" y="1864"/>
                    <a:pt x="1815" y="1894"/>
                    <a:pt x="1846" y="1894"/>
                  </a:cubicBezTo>
                  <a:cubicBezTo>
                    <a:pt x="1886" y="1894"/>
                    <a:pt x="1906" y="1864"/>
                    <a:pt x="1906" y="1834"/>
                  </a:cubicBezTo>
                  <a:cubicBezTo>
                    <a:pt x="1906" y="1794"/>
                    <a:pt x="1886" y="1764"/>
                    <a:pt x="1846" y="176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6" name="Freeform 9"/>
            <p:cNvSpPr>
              <a:spLocks noEditPoints="1"/>
            </p:cNvSpPr>
            <p:nvPr/>
          </p:nvSpPr>
          <p:spPr bwMode="auto">
            <a:xfrm>
              <a:off x="10028578" y="5011229"/>
              <a:ext cx="1368621" cy="1442095"/>
            </a:xfrm>
            <a:custGeom>
              <a:avLst/>
              <a:gdLst>
                <a:gd name="T0" fmla="*/ 291 w 2197"/>
                <a:gd name="T1" fmla="*/ 350 h 2315"/>
                <a:gd name="T2" fmla="*/ 1404 w 2197"/>
                <a:gd name="T3" fmla="*/ 230 h 2315"/>
                <a:gd name="T4" fmla="*/ 1404 w 2197"/>
                <a:gd name="T5" fmla="*/ 350 h 2315"/>
                <a:gd name="T6" fmla="*/ 291 w 2197"/>
                <a:gd name="T7" fmla="*/ 420 h 2315"/>
                <a:gd name="T8" fmla="*/ 1404 w 2197"/>
                <a:gd name="T9" fmla="*/ 541 h 2315"/>
                <a:gd name="T10" fmla="*/ 1404 w 2197"/>
                <a:gd name="T11" fmla="*/ 420 h 2315"/>
                <a:gd name="T12" fmla="*/ 1715 w 2197"/>
                <a:gd name="T13" fmla="*/ 290 h 2315"/>
                <a:gd name="T14" fmla="*/ 1595 w 2197"/>
                <a:gd name="T15" fmla="*/ 290 h 2315"/>
                <a:gd name="T16" fmla="*/ 1846 w 2197"/>
                <a:gd name="T17" fmla="*/ 360 h 2315"/>
                <a:gd name="T18" fmla="*/ 1846 w 2197"/>
                <a:gd name="T19" fmla="*/ 230 h 2315"/>
                <a:gd name="T20" fmla="*/ 1846 w 2197"/>
                <a:gd name="T21" fmla="*/ 360 h 2315"/>
                <a:gd name="T22" fmla="*/ 2197 w 2197"/>
                <a:gd name="T23" fmla="*/ 1714 h 2315"/>
                <a:gd name="T24" fmla="*/ 2016 w 2197"/>
                <a:gd name="T25" fmla="*/ 2315 h 2315"/>
                <a:gd name="T26" fmla="*/ 10 w 2197"/>
                <a:gd name="T27" fmla="*/ 2135 h 2315"/>
                <a:gd name="T28" fmla="*/ 160 w 2197"/>
                <a:gd name="T29" fmla="*/ 1543 h 2315"/>
                <a:gd name="T30" fmla="*/ 10 w 2197"/>
                <a:gd name="T31" fmla="*/ 952 h 2315"/>
                <a:gd name="T32" fmla="*/ 0 w 2197"/>
                <a:gd name="T33" fmla="*/ 591 h 2315"/>
                <a:gd name="T34" fmla="*/ 180 w 2197"/>
                <a:gd name="T35" fmla="*/ 0 h 2315"/>
                <a:gd name="T36" fmla="*/ 2187 w 2197"/>
                <a:gd name="T37" fmla="*/ 180 h 2315"/>
                <a:gd name="T38" fmla="*/ 2046 w 2197"/>
                <a:gd name="T39" fmla="*/ 771 h 2315"/>
                <a:gd name="T40" fmla="*/ 2197 w 2197"/>
                <a:gd name="T41" fmla="*/ 1363 h 2315"/>
                <a:gd name="T42" fmla="*/ 180 w 2197"/>
                <a:gd name="T43" fmla="*/ 681 h 2315"/>
                <a:gd name="T44" fmla="*/ 2096 w 2197"/>
                <a:gd name="T45" fmla="*/ 591 h 2315"/>
                <a:gd name="T46" fmla="*/ 2006 w 2197"/>
                <a:gd name="T47" fmla="*/ 90 h 2315"/>
                <a:gd name="T48" fmla="*/ 100 w 2197"/>
                <a:gd name="T49" fmla="*/ 180 h 2315"/>
                <a:gd name="T50" fmla="*/ 180 w 2197"/>
                <a:gd name="T51" fmla="*/ 681 h 2315"/>
                <a:gd name="T52" fmla="*/ 190 w 2197"/>
                <a:gd name="T53" fmla="*/ 1633 h 2315"/>
                <a:gd name="T54" fmla="*/ 100 w 2197"/>
                <a:gd name="T55" fmla="*/ 2135 h 2315"/>
                <a:gd name="T56" fmla="*/ 2016 w 2197"/>
                <a:gd name="T57" fmla="*/ 2215 h 2315"/>
                <a:gd name="T58" fmla="*/ 2106 w 2197"/>
                <a:gd name="T59" fmla="*/ 1714 h 2315"/>
                <a:gd name="T60" fmla="*/ 2106 w 2197"/>
                <a:gd name="T61" fmla="*/ 952 h 2315"/>
                <a:gd name="T62" fmla="*/ 190 w 2197"/>
                <a:gd name="T63" fmla="*/ 862 h 2315"/>
                <a:gd name="T64" fmla="*/ 100 w 2197"/>
                <a:gd name="T65" fmla="*/ 1363 h 2315"/>
                <a:gd name="T66" fmla="*/ 2016 w 2197"/>
                <a:gd name="T67" fmla="*/ 1453 h 2315"/>
                <a:gd name="T68" fmla="*/ 2106 w 2197"/>
                <a:gd name="T69" fmla="*/ 952 h 2315"/>
                <a:gd name="T70" fmla="*/ 291 w 2197"/>
                <a:gd name="T71" fmla="*/ 1122 h 2315"/>
                <a:gd name="T72" fmla="*/ 1404 w 2197"/>
                <a:gd name="T73" fmla="*/ 1002 h 2315"/>
                <a:gd name="T74" fmla="*/ 291 w 2197"/>
                <a:gd name="T75" fmla="*/ 1122 h 2315"/>
                <a:gd name="T76" fmla="*/ 291 w 2197"/>
                <a:gd name="T77" fmla="*/ 1313 h 2315"/>
                <a:gd name="T78" fmla="*/ 1404 w 2197"/>
                <a:gd name="T79" fmla="*/ 1192 h 2315"/>
                <a:gd name="T80" fmla="*/ 291 w 2197"/>
                <a:gd name="T81" fmla="*/ 1313 h 2315"/>
                <a:gd name="T82" fmla="*/ 1655 w 2197"/>
                <a:gd name="T83" fmla="*/ 1002 h 2315"/>
                <a:gd name="T84" fmla="*/ 1655 w 2197"/>
                <a:gd name="T85" fmla="*/ 1122 h 2315"/>
                <a:gd name="T86" fmla="*/ 1655 w 2197"/>
                <a:gd name="T87" fmla="*/ 1002 h 2315"/>
                <a:gd name="T88" fmla="*/ 1785 w 2197"/>
                <a:gd name="T89" fmla="*/ 1062 h 2315"/>
                <a:gd name="T90" fmla="*/ 1906 w 2197"/>
                <a:gd name="T91" fmla="*/ 1062 h 2315"/>
                <a:gd name="T92" fmla="*/ 291 w 2197"/>
                <a:gd name="T93" fmla="*/ 1894 h 2315"/>
                <a:gd name="T94" fmla="*/ 1404 w 2197"/>
                <a:gd name="T95" fmla="*/ 1774 h 2315"/>
                <a:gd name="T96" fmla="*/ 291 w 2197"/>
                <a:gd name="T97" fmla="*/ 1894 h 2315"/>
                <a:gd name="T98" fmla="*/ 291 w 2197"/>
                <a:gd name="T99" fmla="*/ 2084 h 2315"/>
                <a:gd name="T100" fmla="*/ 1404 w 2197"/>
                <a:gd name="T101" fmla="*/ 1964 h 2315"/>
                <a:gd name="T102" fmla="*/ 291 w 2197"/>
                <a:gd name="T103" fmla="*/ 2084 h 2315"/>
                <a:gd name="T104" fmla="*/ 1655 w 2197"/>
                <a:gd name="T105" fmla="*/ 1764 h 2315"/>
                <a:gd name="T106" fmla="*/ 1655 w 2197"/>
                <a:gd name="T107" fmla="*/ 1894 h 2315"/>
                <a:gd name="T108" fmla="*/ 1655 w 2197"/>
                <a:gd name="T109" fmla="*/ 1764 h 2315"/>
                <a:gd name="T110" fmla="*/ 1785 w 2197"/>
                <a:gd name="T111" fmla="*/ 1834 h 2315"/>
                <a:gd name="T112" fmla="*/ 1906 w 2197"/>
                <a:gd name="T113" fmla="*/ 1834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7" h="2315">
                  <a:moveTo>
                    <a:pt x="1404" y="350"/>
                  </a:moveTo>
                  <a:cubicBezTo>
                    <a:pt x="291" y="350"/>
                    <a:pt x="291" y="350"/>
                    <a:pt x="291" y="350"/>
                  </a:cubicBezTo>
                  <a:cubicBezTo>
                    <a:pt x="291" y="230"/>
                    <a:pt x="291" y="230"/>
                    <a:pt x="291" y="230"/>
                  </a:cubicBezTo>
                  <a:cubicBezTo>
                    <a:pt x="1404" y="230"/>
                    <a:pt x="1404" y="230"/>
                    <a:pt x="1404" y="230"/>
                  </a:cubicBezTo>
                  <a:cubicBezTo>
                    <a:pt x="1404" y="350"/>
                    <a:pt x="1404" y="350"/>
                    <a:pt x="1404" y="350"/>
                  </a:cubicBezTo>
                  <a:cubicBezTo>
                    <a:pt x="1404" y="350"/>
                    <a:pt x="1404" y="350"/>
                    <a:pt x="1404" y="350"/>
                  </a:cubicBezTo>
                  <a:close/>
                  <a:moveTo>
                    <a:pt x="1404" y="420"/>
                  </a:moveTo>
                  <a:cubicBezTo>
                    <a:pt x="291" y="420"/>
                    <a:pt x="291" y="420"/>
                    <a:pt x="291" y="420"/>
                  </a:cubicBezTo>
                  <a:cubicBezTo>
                    <a:pt x="291" y="541"/>
                    <a:pt x="291" y="541"/>
                    <a:pt x="291" y="541"/>
                  </a:cubicBezTo>
                  <a:cubicBezTo>
                    <a:pt x="1404" y="541"/>
                    <a:pt x="1404" y="541"/>
                    <a:pt x="1404" y="541"/>
                  </a:cubicBezTo>
                  <a:cubicBezTo>
                    <a:pt x="1404" y="420"/>
                    <a:pt x="1404" y="420"/>
                    <a:pt x="1404" y="420"/>
                  </a:cubicBezTo>
                  <a:cubicBezTo>
                    <a:pt x="1404" y="420"/>
                    <a:pt x="1404" y="420"/>
                    <a:pt x="1404" y="420"/>
                  </a:cubicBezTo>
                  <a:close/>
                  <a:moveTo>
                    <a:pt x="1655" y="360"/>
                  </a:moveTo>
                  <a:cubicBezTo>
                    <a:pt x="1685" y="360"/>
                    <a:pt x="1715" y="330"/>
                    <a:pt x="1715" y="290"/>
                  </a:cubicBezTo>
                  <a:cubicBezTo>
                    <a:pt x="1715" y="260"/>
                    <a:pt x="1685" y="230"/>
                    <a:pt x="1655" y="230"/>
                  </a:cubicBezTo>
                  <a:cubicBezTo>
                    <a:pt x="1615" y="230"/>
                    <a:pt x="1595" y="260"/>
                    <a:pt x="1595" y="290"/>
                  </a:cubicBezTo>
                  <a:cubicBezTo>
                    <a:pt x="1595" y="330"/>
                    <a:pt x="1615" y="360"/>
                    <a:pt x="1655" y="360"/>
                  </a:cubicBezTo>
                  <a:close/>
                  <a:moveTo>
                    <a:pt x="1846" y="360"/>
                  </a:moveTo>
                  <a:cubicBezTo>
                    <a:pt x="1876" y="360"/>
                    <a:pt x="1906" y="330"/>
                    <a:pt x="1906" y="290"/>
                  </a:cubicBezTo>
                  <a:cubicBezTo>
                    <a:pt x="1906" y="260"/>
                    <a:pt x="1876" y="230"/>
                    <a:pt x="1846" y="230"/>
                  </a:cubicBezTo>
                  <a:cubicBezTo>
                    <a:pt x="1805" y="230"/>
                    <a:pt x="1775" y="260"/>
                    <a:pt x="1775" y="290"/>
                  </a:cubicBezTo>
                  <a:cubicBezTo>
                    <a:pt x="1775" y="330"/>
                    <a:pt x="1805" y="360"/>
                    <a:pt x="1846" y="360"/>
                  </a:cubicBezTo>
                  <a:close/>
                  <a:moveTo>
                    <a:pt x="2046" y="1543"/>
                  </a:moveTo>
                  <a:cubicBezTo>
                    <a:pt x="2126" y="1553"/>
                    <a:pt x="2197" y="1623"/>
                    <a:pt x="2197" y="1714"/>
                  </a:cubicBezTo>
                  <a:cubicBezTo>
                    <a:pt x="2197" y="2135"/>
                    <a:pt x="2197" y="2135"/>
                    <a:pt x="2197" y="2135"/>
                  </a:cubicBezTo>
                  <a:cubicBezTo>
                    <a:pt x="2197" y="2235"/>
                    <a:pt x="2116" y="2315"/>
                    <a:pt x="2016" y="2315"/>
                  </a:cubicBezTo>
                  <a:cubicBezTo>
                    <a:pt x="190" y="2315"/>
                    <a:pt x="190" y="2315"/>
                    <a:pt x="190" y="2315"/>
                  </a:cubicBezTo>
                  <a:cubicBezTo>
                    <a:pt x="90" y="2315"/>
                    <a:pt x="10" y="2235"/>
                    <a:pt x="10" y="2135"/>
                  </a:cubicBezTo>
                  <a:cubicBezTo>
                    <a:pt x="10" y="1714"/>
                    <a:pt x="10" y="1714"/>
                    <a:pt x="10" y="1714"/>
                  </a:cubicBezTo>
                  <a:cubicBezTo>
                    <a:pt x="10" y="1623"/>
                    <a:pt x="70" y="1553"/>
                    <a:pt x="160" y="1543"/>
                  </a:cubicBezTo>
                  <a:cubicBezTo>
                    <a:pt x="70" y="1523"/>
                    <a:pt x="10" y="1453"/>
                    <a:pt x="10" y="1363"/>
                  </a:cubicBezTo>
                  <a:cubicBezTo>
                    <a:pt x="10" y="952"/>
                    <a:pt x="10" y="952"/>
                    <a:pt x="10" y="952"/>
                  </a:cubicBezTo>
                  <a:cubicBezTo>
                    <a:pt x="10" y="862"/>
                    <a:pt x="70" y="791"/>
                    <a:pt x="160" y="771"/>
                  </a:cubicBezTo>
                  <a:cubicBezTo>
                    <a:pt x="70" y="761"/>
                    <a:pt x="0" y="681"/>
                    <a:pt x="0" y="591"/>
                  </a:cubicBezTo>
                  <a:cubicBezTo>
                    <a:pt x="0" y="180"/>
                    <a:pt x="0" y="180"/>
                    <a:pt x="0" y="180"/>
                  </a:cubicBezTo>
                  <a:cubicBezTo>
                    <a:pt x="0" y="80"/>
                    <a:pt x="80" y="0"/>
                    <a:pt x="180" y="0"/>
                  </a:cubicBezTo>
                  <a:cubicBezTo>
                    <a:pt x="2006" y="0"/>
                    <a:pt x="2006" y="0"/>
                    <a:pt x="2006" y="0"/>
                  </a:cubicBezTo>
                  <a:cubicBezTo>
                    <a:pt x="2106" y="0"/>
                    <a:pt x="2187" y="80"/>
                    <a:pt x="2187" y="180"/>
                  </a:cubicBezTo>
                  <a:cubicBezTo>
                    <a:pt x="2187" y="591"/>
                    <a:pt x="2187" y="591"/>
                    <a:pt x="2187" y="591"/>
                  </a:cubicBezTo>
                  <a:cubicBezTo>
                    <a:pt x="2187" y="681"/>
                    <a:pt x="2126" y="761"/>
                    <a:pt x="2046" y="771"/>
                  </a:cubicBezTo>
                  <a:cubicBezTo>
                    <a:pt x="2126" y="781"/>
                    <a:pt x="2197" y="862"/>
                    <a:pt x="2197" y="952"/>
                  </a:cubicBezTo>
                  <a:cubicBezTo>
                    <a:pt x="2197" y="1363"/>
                    <a:pt x="2197" y="1363"/>
                    <a:pt x="2197" y="1363"/>
                  </a:cubicBezTo>
                  <a:cubicBezTo>
                    <a:pt x="2197" y="1453"/>
                    <a:pt x="2126" y="1523"/>
                    <a:pt x="2046" y="1543"/>
                  </a:cubicBezTo>
                  <a:close/>
                  <a:moveTo>
                    <a:pt x="180" y="681"/>
                  </a:moveTo>
                  <a:cubicBezTo>
                    <a:pt x="2006" y="681"/>
                    <a:pt x="2006" y="681"/>
                    <a:pt x="2006" y="681"/>
                  </a:cubicBezTo>
                  <a:cubicBezTo>
                    <a:pt x="2056" y="681"/>
                    <a:pt x="2096" y="641"/>
                    <a:pt x="2096" y="591"/>
                  </a:cubicBezTo>
                  <a:cubicBezTo>
                    <a:pt x="2096" y="180"/>
                    <a:pt x="2096" y="180"/>
                    <a:pt x="2096" y="180"/>
                  </a:cubicBezTo>
                  <a:cubicBezTo>
                    <a:pt x="2096" y="130"/>
                    <a:pt x="2056" y="90"/>
                    <a:pt x="2006" y="90"/>
                  </a:cubicBezTo>
                  <a:cubicBezTo>
                    <a:pt x="180" y="90"/>
                    <a:pt x="180" y="90"/>
                    <a:pt x="180" y="90"/>
                  </a:cubicBezTo>
                  <a:cubicBezTo>
                    <a:pt x="140" y="90"/>
                    <a:pt x="100" y="130"/>
                    <a:pt x="100" y="180"/>
                  </a:cubicBezTo>
                  <a:cubicBezTo>
                    <a:pt x="100" y="591"/>
                    <a:pt x="100" y="591"/>
                    <a:pt x="100" y="591"/>
                  </a:cubicBezTo>
                  <a:cubicBezTo>
                    <a:pt x="100" y="641"/>
                    <a:pt x="140" y="681"/>
                    <a:pt x="180" y="681"/>
                  </a:cubicBezTo>
                  <a:close/>
                  <a:moveTo>
                    <a:pt x="2016" y="1633"/>
                  </a:moveTo>
                  <a:cubicBezTo>
                    <a:pt x="190" y="1633"/>
                    <a:pt x="190" y="1633"/>
                    <a:pt x="190" y="1633"/>
                  </a:cubicBezTo>
                  <a:cubicBezTo>
                    <a:pt x="140" y="1633"/>
                    <a:pt x="100" y="1674"/>
                    <a:pt x="100" y="1714"/>
                  </a:cubicBezTo>
                  <a:cubicBezTo>
                    <a:pt x="100" y="2135"/>
                    <a:pt x="100" y="2135"/>
                    <a:pt x="100" y="2135"/>
                  </a:cubicBezTo>
                  <a:cubicBezTo>
                    <a:pt x="100" y="2175"/>
                    <a:pt x="140" y="2215"/>
                    <a:pt x="190" y="2215"/>
                  </a:cubicBezTo>
                  <a:cubicBezTo>
                    <a:pt x="2016" y="2215"/>
                    <a:pt x="2016" y="2215"/>
                    <a:pt x="2016" y="2215"/>
                  </a:cubicBezTo>
                  <a:cubicBezTo>
                    <a:pt x="2066" y="2215"/>
                    <a:pt x="2106" y="2175"/>
                    <a:pt x="2106" y="2135"/>
                  </a:cubicBezTo>
                  <a:cubicBezTo>
                    <a:pt x="2106" y="1714"/>
                    <a:pt x="2106" y="1714"/>
                    <a:pt x="2106" y="1714"/>
                  </a:cubicBezTo>
                  <a:cubicBezTo>
                    <a:pt x="2106" y="1674"/>
                    <a:pt x="2066" y="1633"/>
                    <a:pt x="2016" y="1633"/>
                  </a:cubicBezTo>
                  <a:close/>
                  <a:moveTo>
                    <a:pt x="2106" y="952"/>
                  </a:moveTo>
                  <a:cubicBezTo>
                    <a:pt x="2106" y="902"/>
                    <a:pt x="2066" y="862"/>
                    <a:pt x="2016" y="862"/>
                  </a:cubicBezTo>
                  <a:cubicBezTo>
                    <a:pt x="190" y="862"/>
                    <a:pt x="190" y="862"/>
                    <a:pt x="190" y="862"/>
                  </a:cubicBezTo>
                  <a:cubicBezTo>
                    <a:pt x="140" y="862"/>
                    <a:pt x="100" y="902"/>
                    <a:pt x="100" y="952"/>
                  </a:cubicBezTo>
                  <a:cubicBezTo>
                    <a:pt x="100" y="1363"/>
                    <a:pt x="100" y="1363"/>
                    <a:pt x="100" y="1363"/>
                  </a:cubicBezTo>
                  <a:cubicBezTo>
                    <a:pt x="100" y="1413"/>
                    <a:pt x="140" y="1453"/>
                    <a:pt x="190" y="1453"/>
                  </a:cubicBezTo>
                  <a:cubicBezTo>
                    <a:pt x="2016" y="1453"/>
                    <a:pt x="2016" y="1453"/>
                    <a:pt x="2016" y="1453"/>
                  </a:cubicBezTo>
                  <a:cubicBezTo>
                    <a:pt x="2066" y="1453"/>
                    <a:pt x="2106" y="1413"/>
                    <a:pt x="2106" y="1363"/>
                  </a:cubicBezTo>
                  <a:cubicBezTo>
                    <a:pt x="2106" y="952"/>
                    <a:pt x="2106" y="952"/>
                    <a:pt x="2106" y="952"/>
                  </a:cubicBezTo>
                  <a:cubicBezTo>
                    <a:pt x="2106" y="952"/>
                    <a:pt x="2106" y="952"/>
                    <a:pt x="2106" y="952"/>
                  </a:cubicBezTo>
                  <a:close/>
                  <a:moveTo>
                    <a:pt x="291" y="1122"/>
                  </a:moveTo>
                  <a:cubicBezTo>
                    <a:pt x="1404" y="1122"/>
                    <a:pt x="1404" y="1122"/>
                    <a:pt x="1404" y="1122"/>
                  </a:cubicBezTo>
                  <a:cubicBezTo>
                    <a:pt x="1404" y="1002"/>
                    <a:pt x="1404" y="1002"/>
                    <a:pt x="1404" y="1002"/>
                  </a:cubicBezTo>
                  <a:cubicBezTo>
                    <a:pt x="291" y="1002"/>
                    <a:pt x="291" y="1002"/>
                    <a:pt x="291" y="1002"/>
                  </a:cubicBezTo>
                  <a:cubicBezTo>
                    <a:pt x="291" y="1122"/>
                    <a:pt x="291" y="1122"/>
                    <a:pt x="291" y="1122"/>
                  </a:cubicBezTo>
                  <a:cubicBezTo>
                    <a:pt x="291" y="1122"/>
                    <a:pt x="291" y="1122"/>
                    <a:pt x="291" y="1122"/>
                  </a:cubicBezTo>
                  <a:close/>
                  <a:moveTo>
                    <a:pt x="291" y="1313"/>
                  </a:moveTo>
                  <a:cubicBezTo>
                    <a:pt x="1404" y="1313"/>
                    <a:pt x="1404" y="1313"/>
                    <a:pt x="1404" y="1313"/>
                  </a:cubicBezTo>
                  <a:cubicBezTo>
                    <a:pt x="1404" y="1192"/>
                    <a:pt x="1404" y="1192"/>
                    <a:pt x="1404" y="1192"/>
                  </a:cubicBezTo>
                  <a:cubicBezTo>
                    <a:pt x="291" y="1192"/>
                    <a:pt x="291" y="1192"/>
                    <a:pt x="291" y="1192"/>
                  </a:cubicBezTo>
                  <a:cubicBezTo>
                    <a:pt x="291" y="1313"/>
                    <a:pt x="291" y="1313"/>
                    <a:pt x="291" y="1313"/>
                  </a:cubicBezTo>
                  <a:cubicBezTo>
                    <a:pt x="291" y="1313"/>
                    <a:pt x="291" y="1313"/>
                    <a:pt x="291" y="1313"/>
                  </a:cubicBezTo>
                  <a:close/>
                  <a:moveTo>
                    <a:pt x="1655" y="1002"/>
                  </a:moveTo>
                  <a:cubicBezTo>
                    <a:pt x="1625" y="1002"/>
                    <a:pt x="1595" y="1032"/>
                    <a:pt x="1595" y="1062"/>
                  </a:cubicBezTo>
                  <a:cubicBezTo>
                    <a:pt x="1595" y="1092"/>
                    <a:pt x="1625" y="1122"/>
                    <a:pt x="1655" y="1122"/>
                  </a:cubicBezTo>
                  <a:cubicBezTo>
                    <a:pt x="1695" y="1122"/>
                    <a:pt x="1715" y="1092"/>
                    <a:pt x="1715" y="1062"/>
                  </a:cubicBezTo>
                  <a:cubicBezTo>
                    <a:pt x="1715" y="1032"/>
                    <a:pt x="1695" y="1002"/>
                    <a:pt x="1655" y="1002"/>
                  </a:cubicBezTo>
                  <a:close/>
                  <a:moveTo>
                    <a:pt x="1846" y="1002"/>
                  </a:moveTo>
                  <a:cubicBezTo>
                    <a:pt x="1815" y="1002"/>
                    <a:pt x="1785" y="1032"/>
                    <a:pt x="1785" y="1062"/>
                  </a:cubicBezTo>
                  <a:cubicBezTo>
                    <a:pt x="1785" y="1092"/>
                    <a:pt x="1815" y="1122"/>
                    <a:pt x="1846" y="1122"/>
                  </a:cubicBezTo>
                  <a:cubicBezTo>
                    <a:pt x="1886" y="1122"/>
                    <a:pt x="1906" y="1092"/>
                    <a:pt x="1906" y="1062"/>
                  </a:cubicBezTo>
                  <a:cubicBezTo>
                    <a:pt x="1906" y="1032"/>
                    <a:pt x="1886" y="1002"/>
                    <a:pt x="1846" y="1002"/>
                  </a:cubicBezTo>
                  <a:close/>
                  <a:moveTo>
                    <a:pt x="291" y="1894"/>
                  </a:moveTo>
                  <a:cubicBezTo>
                    <a:pt x="1404" y="1894"/>
                    <a:pt x="1404" y="1894"/>
                    <a:pt x="1404" y="1894"/>
                  </a:cubicBezTo>
                  <a:cubicBezTo>
                    <a:pt x="1404" y="1774"/>
                    <a:pt x="1404" y="1774"/>
                    <a:pt x="1404" y="1774"/>
                  </a:cubicBezTo>
                  <a:cubicBezTo>
                    <a:pt x="291" y="1774"/>
                    <a:pt x="291" y="1774"/>
                    <a:pt x="291" y="1774"/>
                  </a:cubicBezTo>
                  <a:cubicBezTo>
                    <a:pt x="291" y="1894"/>
                    <a:pt x="291" y="1894"/>
                    <a:pt x="291" y="1894"/>
                  </a:cubicBezTo>
                  <a:cubicBezTo>
                    <a:pt x="291" y="1894"/>
                    <a:pt x="291" y="1894"/>
                    <a:pt x="291" y="1894"/>
                  </a:cubicBezTo>
                  <a:close/>
                  <a:moveTo>
                    <a:pt x="291" y="2084"/>
                  </a:moveTo>
                  <a:cubicBezTo>
                    <a:pt x="1404" y="2084"/>
                    <a:pt x="1404" y="2084"/>
                    <a:pt x="1404" y="2084"/>
                  </a:cubicBezTo>
                  <a:cubicBezTo>
                    <a:pt x="1404" y="1964"/>
                    <a:pt x="1404" y="1964"/>
                    <a:pt x="1404" y="1964"/>
                  </a:cubicBezTo>
                  <a:cubicBezTo>
                    <a:pt x="291" y="1964"/>
                    <a:pt x="291" y="1964"/>
                    <a:pt x="291" y="1964"/>
                  </a:cubicBezTo>
                  <a:cubicBezTo>
                    <a:pt x="291" y="2084"/>
                    <a:pt x="291" y="2084"/>
                    <a:pt x="291" y="2084"/>
                  </a:cubicBezTo>
                  <a:cubicBezTo>
                    <a:pt x="291" y="2084"/>
                    <a:pt x="291" y="2084"/>
                    <a:pt x="291" y="2084"/>
                  </a:cubicBezTo>
                  <a:close/>
                  <a:moveTo>
                    <a:pt x="1655" y="1764"/>
                  </a:moveTo>
                  <a:cubicBezTo>
                    <a:pt x="1625" y="1764"/>
                    <a:pt x="1595" y="1794"/>
                    <a:pt x="1595" y="1834"/>
                  </a:cubicBezTo>
                  <a:cubicBezTo>
                    <a:pt x="1595" y="1864"/>
                    <a:pt x="1625" y="1894"/>
                    <a:pt x="1655" y="1894"/>
                  </a:cubicBezTo>
                  <a:cubicBezTo>
                    <a:pt x="1695" y="1894"/>
                    <a:pt x="1715" y="1864"/>
                    <a:pt x="1715" y="1834"/>
                  </a:cubicBezTo>
                  <a:cubicBezTo>
                    <a:pt x="1715" y="1794"/>
                    <a:pt x="1695" y="1764"/>
                    <a:pt x="1655" y="1764"/>
                  </a:cubicBezTo>
                  <a:close/>
                  <a:moveTo>
                    <a:pt x="1846" y="1764"/>
                  </a:moveTo>
                  <a:cubicBezTo>
                    <a:pt x="1815" y="1764"/>
                    <a:pt x="1785" y="1794"/>
                    <a:pt x="1785" y="1834"/>
                  </a:cubicBezTo>
                  <a:cubicBezTo>
                    <a:pt x="1785" y="1864"/>
                    <a:pt x="1815" y="1894"/>
                    <a:pt x="1846" y="1894"/>
                  </a:cubicBezTo>
                  <a:cubicBezTo>
                    <a:pt x="1886" y="1894"/>
                    <a:pt x="1906" y="1864"/>
                    <a:pt x="1906" y="1834"/>
                  </a:cubicBezTo>
                  <a:cubicBezTo>
                    <a:pt x="1906" y="1794"/>
                    <a:pt x="1886" y="1764"/>
                    <a:pt x="1846" y="176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grpSp>
    </p:spTree>
    <p:extLst>
      <p:ext uri="{BB962C8B-B14F-4D97-AF65-F5344CB8AC3E}">
        <p14:creationId xmlns:p14="http://schemas.microsoft.com/office/powerpoint/2010/main" val="5304651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1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47063" y="286467"/>
            <a:ext cx="11375536" cy="762786"/>
          </a:xfrm>
        </p:spPr>
        <p:txBody>
          <a:bodyPr/>
          <a:lstStyle/>
          <a:p>
            <a:r>
              <a:rPr lang="en-US" dirty="0" smtClean="0"/>
              <a:t>Provider versus SharePoint hosted</a:t>
            </a:r>
            <a:endParaRPr lang="en-US" dirty="0"/>
          </a:p>
        </p:txBody>
      </p:sp>
      <p:grpSp>
        <p:nvGrpSpPr>
          <p:cNvPr id="5" name="Group 4"/>
          <p:cNvGrpSpPr/>
          <p:nvPr/>
        </p:nvGrpSpPr>
        <p:grpSpPr>
          <a:xfrm>
            <a:off x="309564" y="1228965"/>
            <a:ext cx="11856310" cy="4890482"/>
            <a:chOff x="156317" y="1165754"/>
            <a:chExt cx="12123843" cy="5000834"/>
          </a:xfrm>
        </p:grpSpPr>
        <p:sp>
          <p:nvSpPr>
            <p:cNvPr id="2" name="Rectangle 1"/>
            <p:cNvSpPr/>
            <p:nvPr/>
          </p:nvSpPr>
          <p:spPr bwMode="auto">
            <a:xfrm>
              <a:off x="156317" y="1165754"/>
              <a:ext cx="6024682" cy="9326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2448" dirty="0">
                  <a:gradFill>
                    <a:gsLst>
                      <a:gs pos="1250">
                        <a:schemeClr val="bg1"/>
                      </a:gs>
                      <a:gs pos="100000">
                        <a:schemeClr val="bg1"/>
                      </a:gs>
                    </a:gsLst>
                    <a:lin ang="5400000" scaled="0"/>
                  </a:gradFill>
                </a:rPr>
                <a:t>Provider hosted apps</a:t>
              </a:r>
              <a:endParaRPr lang="en-US" sz="2448" b="1" dirty="0">
                <a:gradFill>
                  <a:gsLst>
                    <a:gs pos="1250">
                      <a:schemeClr val="bg1"/>
                    </a:gs>
                    <a:gs pos="100000">
                      <a:schemeClr val="bg1"/>
                    </a:gs>
                  </a:gsLst>
                  <a:lin ang="5400000" scaled="0"/>
                </a:gradFill>
              </a:endParaRPr>
            </a:p>
          </p:txBody>
        </p:sp>
        <p:sp>
          <p:nvSpPr>
            <p:cNvPr id="6" name="Rectangle 5"/>
            <p:cNvSpPr/>
            <p:nvPr/>
          </p:nvSpPr>
          <p:spPr bwMode="auto">
            <a:xfrm>
              <a:off x="6255478" y="1165754"/>
              <a:ext cx="6024682" cy="9326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fontAlgn="ctr">
                <a:lnSpc>
                  <a:spcPct val="90000"/>
                </a:lnSpc>
              </a:pPr>
              <a:r>
                <a:rPr lang="en-US" sz="2448" dirty="0">
                  <a:gradFill>
                    <a:gsLst>
                      <a:gs pos="1250">
                        <a:schemeClr val="bg1"/>
                      </a:gs>
                      <a:gs pos="100000">
                        <a:schemeClr val="bg1"/>
                      </a:gs>
                    </a:gsLst>
                    <a:lin ang="5400000" scaled="0"/>
                  </a:gradFill>
                </a:rPr>
                <a:t>Provider hosted apps</a:t>
              </a:r>
            </a:p>
            <a:p>
              <a:pPr fontAlgn="ctr">
                <a:lnSpc>
                  <a:spcPct val="90000"/>
                </a:lnSpc>
              </a:pPr>
              <a:r>
                <a:rPr lang="en-US" sz="2448" dirty="0">
                  <a:gradFill>
                    <a:gsLst>
                      <a:gs pos="1250">
                        <a:schemeClr val="bg1"/>
                      </a:gs>
                      <a:gs pos="100000">
                        <a:schemeClr val="bg1"/>
                      </a:gs>
                    </a:gsLst>
                    <a:lin ang="5400000" scaled="0"/>
                  </a:gradFill>
                </a:rPr>
                <a:t>SharePoint hosted apps</a:t>
              </a:r>
            </a:p>
          </p:txBody>
        </p:sp>
        <p:sp>
          <p:nvSpPr>
            <p:cNvPr id="7" name="Rectangle 6"/>
            <p:cNvSpPr/>
            <p:nvPr/>
          </p:nvSpPr>
          <p:spPr bwMode="auto">
            <a:xfrm>
              <a:off x="156317" y="2181309"/>
              <a:ext cx="6024682" cy="93260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nSpc>
                  <a:spcPct val="90000"/>
                </a:lnSpc>
              </a:pPr>
              <a:r>
                <a:rPr lang="en-US" sz="2244" dirty="0">
                  <a:gradFill>
                    <a:gsLst>
                      <a:gs pos="1250">
                        <a:schemeClr val="bg2"/>
                      </a:gs>
                      <a:gs pos="100000">
                        <a:schemeClr val="bg2"/>
                      </a:gs>
                    </a:gsLst>
                    <a:lin ang="5400000" scaled="0"/>
                  </a:gradFill>
                </a:rPr>
                <a:t>Preferred hosting model for almost </a:t>
              </a:r>
              <a:br>
                <a:rPr lang="en-US" sz="2244" dirty="0">
                  <a:gradFill>
                    <a:gsLst>
                      <a:gs pos="1250">
                        <a:schemeClr val="bg2"/>
                      </a:gs>
                      <a:gs pos="100000">
                        <a:schemeClr val="bg2"/>
                      </a:gs>
                    </a:gsLst>
                    <a:lin ang="5400000" scaled="0"/>
                  </a:gradFill>
                </a:rPr>
              </a:br>
              <a:r>
                <a:rPr lang="en-US" sz="2244" dirty="0">
                  <a:gradFill>
                    <a:gsLst>
                      <a:gs pos="1250">
                        <a:schemeClr val="bg2"/>
                      </a:gs>
                      <a:gs pos="100000">
                        <a:schemeClr val="bg2"/>
                      </a:gs>
                    </a:gsLst>
                    <a:lin ang="5400000" scaled="0"/>
                  </a:gradFill>
                </a:rPr>
                <a:t>all types of apps</a:t>
              </a:r>
              <a:endParaRPr lang="en-US" sz="2244" i="1" dirty="0">
                <a:gradFill>
                  <a:gsLst>
                    <a:gs pos="1250">
                      <a:schemeClr val="bg2"/>
                    </a:gs>
                    <a:gs pos="100000">
                      <a:schemeClr val="bg2"/>
                    </a:gs>
                  </a:gsLst>
                  <a:lin ang="5400000" scaled="0"/>
                </a:gradFill>
              </a:endParaRPr>
            </a:p>
          </p:txBody>
        </p:sp>
        <p:sp>
          <p:nvSpPr>
            <p:cNvPr id="8" name="Rectangle 7"/>
            <p:cNvSpPr/>
            <p:nvPr/>
          </p:nvSpPr>
          <p:spPr bwMode="auto">
            <a:xfrm>
              <a:off x="6255478" y="2181309"/>
              <a:ext cx="6024682" cy="93260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nSpc>
                  <a:spcPct val="90000"/>
                </a:lnSpc>
              </a:pPr>
              <a:r>
                <a:rPr lang="en-US" sz="2244" dirty="0">
                  <a:gradFill>
                    <a:gsLst>
                      <a:gs pos="1250">
                        <a:schemeClr val="bg2"/>
                      </a:gs>
                      <a:gs pos="100000">
                        <a:schemeClr val="bg2"/>
                      </a:gs>
                    </a:gsLst>
                    <a:lin ang="5400000" scaled="0"/>
                  </a:gradFill>
                </a:rPr>
                <a:t>Good for smaller apps and resource storage</a:t>
              </a:r>
              <a:endParaRPr lang="en-US" sz="2244" i="1" dirty="0">
                <a:gradFill>
                  <a:gsLst>
                    <a:gs pos="1250">
                      <a:schemeClr val="bg2"/>
                    </a:gs>
                    <a:gs pos="100000">
                      <a:schemeClr val="bg2"/>
                    </a:gs>
                  </a:gsLst>
                  <a:lin ang="5400000" scaled="0"/>
                </a:gradFill>
              </a:endParaRPr>
            </a:p>
          </p:txBody>
        </p:sp>
        <p:sp>
          <p:nvSpPr>
            <p:cNvPr id="12" name="Rectangle 11"/>
            <p:cNvSpPr/>
            <p:nvPr/>
          </p:nvSpPr>
          <p:spPr bwMode="auto">
            <a:xfrm>
              <a:off x="156317" y="3196865"/>
              <a:ext cx="6024682" cy="93260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nSpc>
                  <a:spcPct val="90000"/>
                </a:lnSpc>
              </a:pPr>
              <a:r>
                <a:rPr lang="en-US" sz="2244" dirty="0">
                  <a:gradFill>
                    <a:gsLst>
                      <a:gs pos="1250">
                        <a:schemeClr val="bg2"/>
                      </a:gs>
                      <a:gs pos="100000">
                        <a:schemeClr val="bg2"/>
                      </a:gs>
                    </a:gsLst>
                    <a:lin ang="5400000" scaled="0"/>
                  </a:gradFill>
                </a:rPr>
                <a:t>Full power of web—choose your infrastructure and technology</a:t>
              </a:r>
            </a:p>
          </p:txBody>
        </p:sp>
        <p:sp>
          <p:nvSpPr>
            <p:cNvPr id="13" name="Rectangle 12"/>
            <p:cNvSpPr/>
            <p:nvPr/>
          </p:nvSpPr>
          <p:spPr bwMode="auto">
            <a:xfrm>
              <a:off x="6255478" y="3196865"/>
              <a:ext cx="6024682" cy="93260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nSpc>
                  <a:spcPct val="90000"/>
                </a:lnSpc>
              </a:pPr>
              <a:r>
                <a:rPr lang="en-US" sz="2244">
                  <a:gradFill>
                    <a:gsLst>
                      <a:gs pos="1250">
                        <a:schemeClr val="bg2"/>
                      </a:gs>
                      <a:gs pos="100000">
                        <a:schemeClr val="bg2"/>
                      </a:gs>
                    </a:gsLst>
                    <a:lin ang="5400000" scaled="0"/>
                  </a:gradFill>
                </a:rPr>
                <a:t>SharePoint-based; no server-side code</a:t>
              </a:r>
              <a:endParaRPr lang="en-US" sz="2244" dirty="0">
                <a:gradFill>
                  <a:gsLst>
                    <a:gs pos="1250">
                      <a:schemeClr val="bg2"/>
                    </a:gs>
                    <a:gs pos="100000">
                      <a:schemeClr val="bg2"/>
                    </a:gs>
                  </a:gsLst>
                  <a:lin ang="5400000" scaled="0"/>
                </a:gradFill>
              </a:endParaRPr>
            </a:p>
          </p:txBody>
        </p:sp>
        <p:sp>
          <p:nvSpPr>
            <p:cNvPr id="14" name="Rectangle 13"/>
            <p:cNvSpPr/>
            <p:nvPr/>
          </p:nvSpPr>
          <p:spPr bwMode="auto">
            <a:xfrm>
              <a:off x="156317" y="4215425"/>
              <a:ext cx="6024682" cy="93260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nSpc>
                  <a:spcPct val="90000"/>
                </a:lnSpc>
              </a:pPr>
              <a:r>
                <a:rPr lang="en-US" sz="2244">
                  <a:gradFill>
                    <a:gsLst>
                      <a:gs pos="1250">
                        <a:schemeClr val="bg2"/>
                      </a:gs>
                      <a:gs pos="100000">
                        <a:schemeClr val="bg2"/>
                      </a:gs>
                    </a:gsLst>
                    <a:lin ang="5400000" scaled="0"/>
                  </a:gradFill>
                </a:rPr>
                <a:t>May require your own hosting</a:t>
              </a:r>
              <a:endParaRPr lang="en-US" sz="2244" dirty="0">
                <a:gradFill>
                  <a:gsLst>
                    <a:gs pos="1250">
                      <a:schemeClr val="bg2"/>
                    </a:gs>
                    <a:gs pos="100000">
                      <a:schemeClr val="bg2"/>
                    </a:gs>
                  </a:gsLst>
                  <a:lin ang="5400000" scaled="0"/>
                </a:gradFill>
              </a:endParaRPr>
            </a:p>
          </p:txBody>
        </p:sp>
        <p:sp>
          <p:nvSpPr>
            <p:cNvPr id="15" name="Rectangle 14"/>
            <p:cNvSpPr/>
            <p:nvPr/>
          </p:nvSpPr>
          <p:spPr bwMode="auto">
            <a:xfrm>
              <a:off x="6255478" y="4215425"/>
              <a:ext cx="6024682" cy="93260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nSpc>
                  <a:spcPct val="90000"/>
                </a:lnSpc>
              </a:pPr>
              <a:r>
                <a:rPr lang="en-US" sz="2244">
                  <a:gradFill>
                    <a:gsLst>
                      <a:gs pos="1250">
                        <a:schemeClr val="bg2"/>
                      </a:gs>
                      <a:gs pos="100000">
                        <a:schemeClr val="bg2"/>
                      </a:gs>
                    </a:gsLst>
                    <a:lin ang="5400000" scaled="0"/>
                  </a:gradFill>
                </a:rPr>
                <a:t>Automatically hosted in SharePoint</a:t>
              </a:r>
              <a:endParaRPr lang="en-US" sz="2244" dirty="0">
                <a:gradFill>
                  <a:gsLst>
                    <a:gs pos="1250">
                      <a:schemeClr val="bg2"/>
                    </a:gs>
                    <a:gs pos="100000">
                      <a:schemeClr val="bg2"/>
                    </a:gs>
                  </a:gsLst>
                  <a:lin ang="5400000" scaled="0"/>
                </a:gradFill>
              </a:endParaRPr>
            </a:p>
          </p:txBody>
        </p:sp>
        <p:sp>
          <p:nvSpPr>
            <p:cNvPr id="16" name="Rectangle 15"/>
            <p:cNvSpPr/>
            <p:nvPr/>
          </p:nvSpPr>
          <p:spPr bwMode="auto">
            <a:xfrm>
              <a:off x="156317" y="5233985"/>
              <a:ext cx="6024682" cy="93260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nSpc>
                  <a:spcPct val="90000"/>
                </a:lnSpc>
              </a:pPr>
              <a:r>
                <a:rPr lang="en-US" sz="2244" dirty="0">
                  <a:gradFill>
                    <a:gsLst>
                      <a:gs pos="1250">
                        <a:schemeClr val="bg2"/>
                      </a:gs>
                      <a:gs pos="100000">
                        <a:schemeClr val="bg2"/>
                      </a:gs>
                    </a:gsLst>
                    <a:lin ang="5400000" scaled="0"/>
                  </a:gradFill>
                </a:rPr>
                <a:t>May require you own handling of </a:t>
              </a:r>
              <a:br>
                <a:rPr lang="en-US" sz="2244" dirty="0">
                  <a:gradFill>
                    <a:gsLst>
                      <a:gs pos="1250">
                        <a:schemeClr val="bg2"/>
                      </a:gs>
                      <a:gs pos="100000">
                        <a:schemeClr val="bg2"/>
                      </a:gs>
                    </a:gsLst>
                    <a:lin ang="5400000" scaled="0"/>
                  </a:gradFill>
                </a:rPr>
              </a:br>
              <a:r>
                <a:rPr lang="en-US" sz="2244" dirty="0">
                  <a:gradFill>
                    <a:gsLst>
                      <a:gs pos="1250">
                        <a:schemeClr val="bg2"/>
                      </a:gs>
                      <a:gs pos="100000">
                        <a:schemeClr val="bg2"/>
                      </a:gs>
                    </a:gsLst>
                    <a:lin ang="5400000" scaled="0"/>
                  </a:gradFill>
                </a:rPr>
                <a:t>multitenancy and permission management</a:t>
              </a:r>
            </a:p>
          </p:txBody>
        </p:sp>
        <p:sp>
          <p:nvSpPr>
            <p:cNvPr id="17" name="Rectangle 16"/>
            <p:cNvSpPr/>
            <p:nvPr/>
          </p:nvSpPr>
          <p:spPr bwMode="auto">
            <a:xfrm>
              <a:off x="6255478" y="5233985"/>
              <a:ext cx="6024682" cy="93260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nSpc>
                  <a:spcPct val="90000"/>
                </a:lnSpc>
              </a:pPr>
              <a:r>
                <a:rPr lang="en-US" sz="2244" dirty="0">
                  <a:gradFill>
                    <a:gsLst>
                      <a:gs pos="1250">
                        <a:schemeClr val="bg2"/>
                      </a:gs>
                      <a:gs pos="100000">
                        <a:schemeClr val="bg2"/>
                      </a:gs>
                    </a:gsLst>
                    <a:lin ang="5400000" scaled="0"/>
                  </a:gradFill>
                </a:rPr>
                <a:t>Inherent multitenancy and isolation</a:t>
              </a:r>
            </a:p>
          </p:txBody>
        </p:sp>
      </p:grpSp>
    </p:spTree>
    <p:extLst>
      <p:ext uri="{BB962C8B-B14F-4D97-AF65-F5344CB8AC3E}">
        <p14:creationId xmlns:p14="http://schemas.microsoft.com/office/powerpoint/2010/main" val="288986020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Application isolation</a:t>
            </a:r>
            <a:endParaRPr lang="en-US" dirty="0"/>
          </a:p>
        </p:txBody>
      </p:sp>
      <p:sp>
        <p:nvSpPr>
          <p:cNvPr id="5" name="Content Placeholder 4"/>
          <p:cNvSpPr>
            <a:spLocks noGrp="1"/>
          </p:cNvSpPr>
          <p:nvPr>
            <p:ph type="body" sz="quarter" idx="10"/>
          </p:nvPr>
        </p:nvSpPr>
        <p:spPr>
          <a:xfrm>
            <a:off x="257448" y="1227305"/>
            <a:ext cx="11887200" cy="5484812"/>
          </a:xfrm>
        </p:spPr>
        <p:txBody>
          <a:bodyPr vert="horz" lIns="186521" tIns="149217" rIns="186521" bIns="149217" rtlCol="0">
            <a:noAutofit/>
          </a:bodyPr>
          <a:lstStyle/>
          <a:p>
            <a:pPr marL="0" indent="0">
              <a:spcBef>
                <a:spcPts val="1224"/>
              </a:spcBef>
              <a:buNone/>
            </a:pPr>
            <a:r>
              <a:rPr lang="en-US" sz="4080" dirty="0">
                <a:gradFill>
                  <a:gsLst>
                    <a:gs pos="1250">
                      <a:schemeClr val="tx2"/>
                    </a:gs>
                    <a:gs pos="100000">
                      <a:schemeClr val="tx2"/>
                    </a:gs>
                  </a:gsLst>
                  <a:lin ang="5400000" scaled="0"/>
                </a:gradFill>
              </a:rPr>
              <a:t>When apps are provisioned, new </a:t>
            </a:r>
            <a:r>
              <a:rPr lang="en-US" sz="4080" dirty="0" err="1">
                <a:gradFill>
                  <a:gsLst>
                    <a:gs pos="1250">
                      <a:schemeClr val="tx2"/>
                    </a:gs>
                    <a:gs pos="100000">
                      <a:schemeClr val="tx2"/>
                    </a:gs>
                  </a:gsLst>
                  <a:lin ang="5400000" scaled="0"/>
                </a:gradFill>
              </a:rPr>
              <a:t>SPWeb</a:t>
            </a:r>
            <a:r>
              <a:rPr lang="en-US" sz="4080" dirty="0">
                <a:gradFill>
                  <a:gsLst>
                    <a:gs pos="1250">
                      <a:schemeClr val="tx2"/>
                    </a:gs>
                    <a:gs pos="100000">
                      <a:schemeClr val="tx2"/>
                    </a:gs>
                  </a:gsLst>
                  <a:lin ang="5400000" scaled="0"/>
                </a:gradFill>
              </a:rPr>
              <a:t> (</a:t>
            </a:r>
            <a:r>
              <a:rPr lang="en-US" sz="4080" dirty="0" err="1">
                <a:gradFill>
                  <a:gsLst>
                    <a:gs pos="1250">
                      <a:schemeClr val="tx2"/>
                    </a:gs>
                    <a:gs pos="100000">
                      <a:schemeClr val="tx2"/>
                    </a:gs>
                  </a:gsLst>
                  <a:lin ang="5400000" scaled="0"/>
                </a:gradFill>
              </a:rPr>
              <a:t>AppWeb</a:t>
            </a:r>
            <a:r>
              <a:rPr lang="en-US" sz="4080" dirty="0">
                <a:gradFill>
                  <a:gsLst>
                    <a:gs pos="1250">
                      <a:schemeClr val="tx2"/>
                    </a:gs>
                    <a:gs pos="100000">
                      <a:schemeClr val="tx2"/>
                    </a:gs>
                  </a:gsLst>
                  <a:lin ang="5400000" scaled="0"/>
                </a:gradFill>
              </a:rPr>
              <a:t>) created within hosting </a:t>
            </a:r>
            <a:r>
              <a:rPr lang="en-US" sz="4080" dirty="0" err="1">
                <a:gradFill>
                  <a:gsLst>
                    <a:gs pos="1250">
                      <a:schemeClr val="tx2"/>
                    </a:gs>
                    <a:gs pos="100000">
                      <a:schemeClr val="tx2"/>
                    </a:gs>
                  </a:gsLst>
                  <a:lin ang="5400000" scaled="0"/>
                </a:gradFill>
              </a:rPr>
              <a:t>SPWeb</a:t>
            </a:r>
            <a:endParaRPr lang="en-US" sz="4080" dirty="0">
              <a:gradFill>
                <a:gsLst>
                  <a:gs pos="1250">
                    <a:schemeClr val="tx2"/>
                  </a:gs>
                  <a:gs pos="100000">
                    <a:schemeClr val="tx2"/>
                  </a:gs>
                </a:gsLst>
                <a:lin ang="5400000" scaled="0"/>
              </a:gradFill>
            </a:endParaRPr>
          </a:p>
          <a:p>
            <a:pPr marL="0" lvl="1" indent="0">
              <a:spcBef>
                <a:spcPts val="1224"/>
              </a:spcBef>
              <a:buNone/>
            </a:pPr>
            <a:r>
              <a:rPr lang="en-US" sz="2040" dirty="0"/>
              <a:t>Each app resides within it’s own </a:t>
            </a:r>
            <a:r>
              <a:rPr lang="en-US" sz="2040" dirty="0" err="1"/>
              <a:t>SPWeb</a:t>
            </a:r>
            <a:r>
              <a:rPr lang="en-US" sz="2040" dirty="0"/>
              <a:t> for isolation</a:t>
            </a:r>
          </a:p>
          <a:p>
            <a:pPr marL="0" lvl="1" indent="0">
              <a:spcBef>
                <a:spcPts val="1224"/>
              </a:spcBef>
              <a:buNone/>
            </a:pPr>
            <a:r>
              <a:rPr lang="en-US" sz="2040" dirty="0"/>
              <a:t>Special DNS address configured by administrators</a:t>
            </a:r>
          </a:p>
          <a:p>
            <a:pPr marL="0" lvl="1" indent="0">
              <a:spcBef>
                <a:spcPts val="1224"/>
              </a:spcBef>
              <a:buNone/>
            </a:pPr>
            <a:r>
              <a:rPr lang="en-US" sz="2040" dirty="0"/>
              <a:t>App </a:t>
            </a:r>
            <a:r>
              <a:rPr lang="en-US" sz="2040" dirty="0" err="1"/>
              <a:t>SPWeb’s</a:t>
            </a:r>
            <a:r>
              <a:rPr lang="en-US" sz="2040" dirty="0"/>
              <a:t> live in separate domain (DNS)</a:t>
            </a:r>
          </a:p>
          <a:p>
            <a:pPr marL="0" indent="0">
              <a:spcBef>
                <a:spcPts val="1224"/>
              </a:spcBef>
              <a:buNone/>
            </a:pPr>
            <a:r>
              <a:rPr lang="en-US" sz="4080" dirty="0">
                <a:gradFill>
                  <a:gsLst>
                    <a:gs pos="1250">
                      <a:schemeClr val="tx2"/>
                    </a:gs>
                    <a:gs pos="100000">
                      <a:schemeClr val="tx2"/>
                    </a:gs>
                  </a:gsLst>
                  <a:lin ang="5400000" scaled="0"/>
                </a:gradFill>
              </a:rPr>
              <a:t>Each app hosted on it’s own unique URL because</a:t>
            </a:r>
          </a:p>
          <a:p>
            <a:pPr marL="0" lvl="1" indent="0">
              <a:spcBef>
                <a:spcPts val="1224"/>
              </a:spcBef>
              <a:buNone/>
            </a:pPr>
            <a:r>
              <a:rPr lang="en-US" sz="2040" dirty="0"/>
              <a:t>Blocks XSS: isolation to special </a:t>
            </a:r>
            <a:r>
              <a:rPr lang="en-US" sz="2040" dirty="0" err="1"/>
              <a:t>SPWeb</a:t>
            </a:r>
            <a:r>
              <a:rPr lang="en-US" sz="2040" dirty="0"/>
              <a:t> under special domain blocks cross site scripting</a:t>
            </a:r>
          </a:p>
          <a:p>
            <a:pPr marL="0" lvl="1" indent="0">
              <a:spcBef>
                <a:spcPts val="1224"/>
              </a:spcBef>
              <a:buNone/>
            </a:pPr>
            <a:r>
              <a:rPr lang="en-US" sz="2040" dirty="0"/>
              <a:t>Enforces app permissions: apps communicate with sites via CSOM/API and must be granted to do so</a:t>
            </a:r>
          </a:p>
        </p:txBody>
      </p:sp>
    </p:spTree>
    <p:extLst>
      <p:ext uri="{BB962C8B-B14F-4D97-AF65-F5344CB8AC3E}">
        <p14:creationId xmlns:p14="http://schemas.microsoft.com/office/powerpoint/2010/main" val="3907308752"/>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2292350" y="3939696"/>
            <a:ext cx="1217517" cy="466114"/>
          </a:xfrm>
          <a:prstGeom prst="rect">
            <a:avLst/>
          </a:prstGeom>
          <a:solidFill>
            <a:schemeClr val="accent3">
              <a:alpha val="50196"/>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119493" tIns="59747" rIns="119493" bIns="59747" rtlCol="0" anchor="ctr"/>
          <a:lstStyle/>
          <a:p>
            <a:pPr algn="ctr"/>
            <a:endParaRPr lang="en-US" sz="1835"/>
          </a:p>
        </p:txBody>
      </p:sp>
      <p:sp>
        <p:nvSpPr>
          <p:cNvPr id="3" name="Title 2"/>
          <p:cNvSpPr>
            <a:spLocks noGrp="1"/>
          </p:cNvSpPr>
          <p:nvPr>
            <p:ph type="title"/>
          </p:nvPr>
        </p:nvSpPr>
        <p:spPr>
          <a:xfrm>
            <a:off x="260510" y="299914"/>
            <a:ext cx="11375536" cy="762786"/>
          </a:xfrm>
        </p:spPr>
        <p:txBody>
          <a:bodyPr/>
          <a:lstStyle/>
          <a:p>
            <a:r>
              <a:rPr lang="en-US" dirty="0" smtClean="0"/>
              <a:t>Understanding the app URL</a:t>
            </a:r>
            <a:endParaRPr lang="en-US" dirty="0"/>
          </a:p>
        </p:txBody>
      </p:sp>
      <p:sp>
        <p:nvSpPr>
          <p:cNvPr id="2" name="Text Placeholder 1"/>
          <p:cNvSpPr>
            <a:spLocks noGrp="1"/>
          </p:cNvSpPr>
          <p:nvPr>
            <p:ph type="body" sz="quarter" idx="10"/>
          </p:nvPr>
        </p:nvSpPr>
        <p:spPr>
          <a:xfrm>
            <a:off x="234496" y="1178639"/>
            <a:ext cx="11882419" cy="5484812"/>
          </a:xfrm>
        </p:spPr>
        <p:txBody>
          <a:bodyPr vert="horz" lIns="186521" tIns="149217" rIns="186521" bIns="149217" rtlCol="0">
            <a:noAutofit/>
          </a:bodyPr>
          <a:lstStyle/>
          <a:p>
            <a:pPr marL="0" indent="0">
              <a:lnSpc>
                <a:spcPct val="100000"/>
              </a:lnSpc>
              <a:buNone/>
            </a:pPr>
            <a:r>
              <a:rPr lang="en-US" sz="4080" dirty="0" smtClean="0">
                <a:gradFill>
                  <a:gsLst>
                    <a:gs pos="1250">
                      <a:schemeClr val="tx2"/>
                    </a:gs>
                    <a:gs pos="100000">
                      <a:schemeClr val="tx2"/>
                    </a:gs>
                  </a:gsLst>
                  <a:lin ang="5400000" scaled="0"/>
                </a:gradFill>
              </a:rPr>
              <a:t>Scenario: </a:t>
            </a:r>
          </a:p>
          <a:p>
            <a:pPr marL="0" indent="0">
              <a:lnSpc>
                <a:spcPct val="100000"/>
              </a:lnSpc>
              <a:buNone/>
            </a:pPr>
            <a:r>
              <a:rPr lang="en-US" sz="2448" dirty="0" smtClean="0">
                <a:latin typeface="+mn-lt"/>
              </a:rPr>
              <a:t>App installed in </a:t>
            </a:r>
            <a:r>
              <a:rPr lang="en-US" sz="2448" b="1" dirty="0" smtClean="0">
                <a:latin typeface="+mn-lt"/>
              </a:rPr>
              <a:t>https://intranet.contoso.com </a:t>
            </a:r>
          </a:p>
          <a:p>
            <a:pPr marL="0" indent="0">
              <a:lnSpc>
                <a:spcPct val="100000"/>
              </a:lnSpc>
              <a:buNone/>
            </a:pPr>
            <a:endParaRPr lang="en-US" sz="4080" dirty="0" smtClean="0"/>
          </a:p>
          <a:p>
            <a:pPr marL="0" indent="0">
              <a:lnSpc>
                <a:spcPct val="100000"/>
              </a:lnSpc>
              <a:buNone/>
            </a:pPr>
            <a:r>
              <a:rPr lang="en-US" sz="4080" dirty="0" smtClean="0">
                <a:gradFill>
                  <a:gsLst>
                    <a:gs pos="0">
                      <a:schemeClr val="tx2"/>
                    </a:gs>
                    <a:gs pos="100000">
                      <a:schemeClr val="tx2"/>
                    </a:gs>
                  </a:gsLst>
                  <a:lin ang="5400000" scaled="0"/>
                </a:gradFill>
              </a:rPr>
              <a:t>Dissecting the app URL:</a:t>
            </a:r>
            <a:r>
              <a:rPr lang="en-US" sz="2040" dirty="0" smtClean="0">
                <a:gradFill>
                  <a:gsLst>
                    <a:gs pos="0">
                      <a:schemeClr val="tx2"/>
                    </a:gs>
                    <a:gs pos="100000">
                      <a:schemeClr val="tx2"/>
                    </a:gs>
                  </a:gsLst>
                  <a:lin ang="5400000" scaled="0"/>
                </a:gradFill>
              </a:rPr>
              <a:t> </a:t>
            </a:r>
          </a:p>
          <a:p>
            <a:pPr marL="0" lvl="1" indent="0">
              <a:lnSpc>
                <a:spcPct val="100000"/>
              </a:lnSpc>
              <a:buNone/>
            </a:pPr>
            <a:r>
              <a:rPr lang="en-US" dirty="0" smtClean="0"/>
              <a:t>https://tenant-APPUID.domain.com/APPNAME</a:t>
            </a:r>
          </a:p>
          <a:p>
            <a:endParaRPr lang="en-US" sz="2040" dirty="0"/>
          </a:p>
        </p:txBody>
      </p:sp>
      <p:sp>
        <p:nvSpPr>
          <p:cNvPr id="7" name="Rounded Rectangle 6"/>
          <p:cNvSpPr/>
          <p:nvPr/>
        </p:nvSpPr>
        <p:spPr>
          <a:xfrm>
            <a:off x="593168" y="2610379"/>
            <a:ext cx="11287380" cy="4661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19493" tIns="59747" rIns="119493" bIns="59747" rtlCol="0" anchor="ctr"/>
          <a:lstStyle/>
          <a:p>
            <a:pPr algn="ctr"/>
            <a:r>
              <a:rPr lang="en-US" sz="1733" b="1" dirty="0">
                <a:latin typeface="Courier New" pitchFamily="49" charset="0"/>
                <a:cs typeface="Courier New" pitchFamily="49" charset="0"/>
              </a:rPr>
              <a:t>https://app-bf473b5225nn0f.contoso.com/SharePointAppTitle</a:t>
            </a:r>
          </a:p>
        </p:txBody>
      </p:sp>
      <p:sp>
        <p:nvSpPr>
          <p:cNvPr id="19" name="Text Placeholder 8"/>
          <p:cNvSpPr txBox="1">
            <a:spLocks/>
          </p:cNvSpPr>
          <p:nvPr/>
        </p:nvSpPr>
        <p:spPr>
          <a:xfrm>
            <a:off x="265884" y="4640822"/>
            <a:ext cx="5281251" cy="652237"/>
          </a:xfrm>
          <a:prstGeom prst="rect">
            <a:avLst/>
          </a:prstGeom>
        </p:spPr>
        <p:txBody>
          <a:bodyPr vert="horz" lIns="186521" tIns="149217" rIns="186521" bIns="149217" rtlCol="0">
            <a:noAutofit/>
          </a:bodyPr>
          <a:lstStyle>
            <a:lvl1pPr marL="0" indent="0" algn="l" defTabSz="914400" rtl="0" eaLnBrk="1" latinLnBrk="0" hangingPunct="1">
              <a:lnSpc>
                <a:spcPct val="85000"/>
              </a:lnSpc>
              <a:spcBef>
                <a:spcPts val="2400"/>
              </a:spcBef>
              <a:spcAft>
                <a:spcPts val="0"/>
              </a:spcAft>
              <a:buClr>
                <a:srgbClr val="00B0F0"/>
              </a:buClr>
              <a:buSzPct val="100000"/>
              <a:buFont typeface="Wingdings" pitchFamily="2" charset="2"/>
              <a:buNone/>
              <a:defRPr sz="3200" kern="1200" spc="-70" baseline="0">
                <a:solidFill>
                  <a:srgbClr val="666666"/>
                </a:solidFill>
                <a:latin typeface="Segoe UI" pitchFamily="34" charset="0"/>
                <a:ea typeface="Segoe UI" pitchFamily="34" charset="0"/>
                <a:cs typeface="Segoe UI" pitchFamily="34" charset="0"/>
              </a:defRPr>
            </a:lvl1pPr>
            <a:lvl2pPr marL="457200" indent="0" algn="l" defTabSz="914400" rtl="0" eaLnBrk="1" latinLnBrk="0" hangingPunct="1">
              <a:lnSpc>
                <a:spcPct val="85000"/>
              </a:lnSpc>
              <a:spcBef>
                <a:spcPts val="600"/>
              </a:spcBef>
              <a:spcAft>
                <a:spcPts val="0"/>
              </a:spcAft>
              <a:buClr>
                <a:srgbClr val="00B0F0"/>
              </a:buClr>
              <a:buSzPct val="100000"/>
              <a:buFont typeface="Wingdings" pitchFamily="2" charset="2"/>
              <a:buNone/>
              <a:defRPr sz="2800" kern="1200" spc="-70" baseline="0">
                <a:solidFill>
                  <a:srgbClr val="666666"/>
                </a:solidFill>
                <a:latin typeface="Segoe UI" pitchFamily="34" charset="0"/>
                <a:ea typeface="Segoe UI" pitchFamily="34" charset="0"/>
                <a:cs typeface="Segoe UI" pitchFamily="34" charset="0"/>
              </a:defRPr>
            </a:lvl2pPr>
            <a:lvl3pPr marL="914400" indent="0" algn="l" defTabSz="914400" rtl="0" eaLnBrk="1" latinLnBrk="0" hangingPunct="1">
              <a:lnSpc>
                <a:spcPct val="85000"/>
              </a:lnSpc>
              <a:spcBef>
                <a:spcPts val="600"/>
              </a:spcBef>
              <a:spcAft>
                <a:spcPts val="0"/>
              </a:spcAft>
              <a:buClr>
                <a:srgbClr val="00B0F0"/>
              </a:buClr>
              <a:buFont typeface="Wingdings" pitchFamily="2" charset="2"/>
              <a:buNone/>
              <a:defRPr sz="2400" kern="1200" spc="-70" baseline="0">
                <a:solidFill>
                  <a:srgbClr val="666666"/>
                </a:solidFill>
                <a:latin typeface="Segoe UI" pitchFamily="34" charset="0"/>
                <a:ea typeface="Segoe UI" pitchFamily="34" charset="0"/>
                <a:cs typeface="Segoe UI" pitchFamily="34" charset="0"/>
              </a:defRPr>
            </a:lvl3pPr>
            <a:lvl4pPr marL="1371600" indent="0" algn="l" defTabSz="914400" rtl="0" eaLnBrk="1" latinLnBrk="0" hangingPunct="1">
              <a:lnSpc>
                <a:spcPct val="85000"/>
              </a:lnSpc>
              <a:spcBef>
                <a:spcPts val="600"/>
              </a:spcBef>
              <a:spcAft>
                <a:spcPts val="0"/>
              </a:spcAft>
              <a:buClr>
                <a:srgbClr val="00B0F0"/>
              </a:buClr>
              <a:buFont typeface="Wingdings" pitchFamily="2" charset="2"/>
              <a:buNone/>
              <a:defRPr sz="2000" kern="1200" spc="-70" baseline="0">
                <a:solidFill>
                  <a:srgbClr val="666666"/>
                </a:solidFill>
                <a:latin typeface="Segoe UI" pitchFamily="34" charset="0"/>
                <a:ea typeface="Segoe UI" pitchFamily="34" charset="0"/>
                <a:cs typeface="Segoe UI" pitchFamily="34" charset="0"/>
              </a:defRPr>
            </a:lvl4pPr>
            <a:lvl5pPr marL="1828800" indent="0" algn="l" defTabSz="914400" rtl="0" eaLnBrk="1" latinLnBrk="0" hangingPunct="1">
              <a:lnSpc>
                <a:spcPct val="85000"/>
              </a:lnSpc>
              <a:spcBef>
                <a:spcPts val="600"/>
              </a:spcBef>
              <a:spcAft>
                <a:spcPts val="0"/>
              </a:spcAft>
              <a:buClr>
                <a:srgbClr val="00B0F0"/>
              </a:buClr>
              <a:buFont typeface="Wingdings" pitchFamily="2" charset="2"/>
              <a:buNone/>
              <a:defRPr sz="2000" kern="1200" spc="-70" baseline="0">
                <a:solidFill>
                  <a:srgbClr val="666666"/>
                </a:solidFill>
                <a:latin typeface="Segoe UI" pitchFamily="34" charset="0"/>
                <a:ea typeface="Segoe UI" pitchFamily="34" charset="0"/>
                <a:cs typeface="Segoe UI" pitchFamily="34" charset="0"/>
              </a:defRPr>
            </a:lvl5pPr>
            <a:lvl6pPr marL="22860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9pPr>
          </a:lstStyle>
          <a:p>
            <a:r>
              <a:rPr lang="en-US" sz="2040" b="1" spc="0" dirty="0">
                <a:gradFill>
                  <a:gsLst>
                    <a:gs pos="1250">
                      <a:schemeClr val="bg2"/>
                    </a:gs>
                    <a:gs pos="100000">
                      <a:schemeClr val="bg2"/>
                    </a:gs>
                  </a:gsLst>
                  <a:lin ang="5400000" scaled="0"/>
                </a:gradFill>
              </a:rPr>
              <a:t>APPUID</a:t>
            </a:r>
          </a:p>
        </p:txBody>
      </p:sp>
      <p:sp>
        <p:nvSpPr>
          <p:cNvPr id="20" name="Content Placeholder 1"/>
          <p:cNvSpPr txBox="1">
            <a:spLocks/>
          </p:cNvSpPr>
          <p:nvPr/>
        </p:nvSpPr>
        <p:spPr>
          <a:xfrm>
            <a:off x="265884" y="5023757"/>
            <a:ext cx="5281251" cy="1591585"/>
          </a:xfrm>
          <a:prstGeom prst="rect">
            <a:avLst/>
          </a:prstGeom>
        </p:spPr>
        <p:txBody>
          <a:bodyPr lIns="186521" tIns="149217" rIns="186521" bIns="149217"/>
          <a:lstStyle>
            <a:lvl1pPr marL="342900" indent="-342900" algn="l" defTabSz="914400" rtl="0" eaLnBrk="1" latinLnBrk="0" hangingPunct="1">
              <a:lnSpc>
                <a:spcPct val="85000"/>
              </a:lnSpc>
              <a:spcBef>
                <a:spcPts val="2400"/>
              </a:spcBef>
              <a:spcAft>
                <a:spcPts val="0"/>
              </a:spcAft>
              <a:buClr>
                <a:srgbClr val="00B0F0"/>
              </a:buClr>
              <a:buSzPct val="100000"/>
              <a:buFont typeface="Wingdings" pitchFamily="2" charset="2"/>
              <a:buChar char="§"/>
              <a:defRPr sz="2400" kern="1200" spc="-70" baseline="0">
                <a:solidFill>
                  <a:srgbClr val="666666"/>
                </a:solidFill>
                <a:latin typeface="Segoe UI" pitchFamily="34" charset="0"/>
                <a:ea typeface="Segoe UI" pitchFamily="34" charset="0"/>
                <a:cs typeface="Segoe UI" pitchFamily="34" charset="0"/>
              </a:defRPr>
            </a:lvl1pPr>
            <a:lvl2pPr marL="742950" indent="-285750" algn="l" defTabSz="914400" rtl="0" eaLnBrk="1" latinLnBrk="0" hangingPunct="1">
              <a:lnSpc>
                <a:spcPct val="85000"/>
              </a:lnSpc>
              <a:spcBef>
                <a:spcPts val="600"/>
              </a:spcBef>
              <a:spcAft>
                <a:spcPts val="0"/>
              </a:spcAft>
              <a:buClr>
                <a:srgbClr val="00B0F0"/>
              </a:buClr>
              <a:buSzPct val="100000"/>
              <a:buFont typeface="Wingdings" pitchFamily="2" charset="2"/>
              <a:buChar char="§"/>
              <a:defRPr sz="2000" kern="1200" spc="-70" baseline="0">
                <a:solidFill>
                  <a:srgbClr val="666666"/>
                </a:solidFill>
                <a:latin typeface="Segoe UI" pitchFamily="34" charset="0"/>
                <a:ea typeface="Segoe UI" pitchFamily="34" charset="0"/>
                <a:cs typeface="Segoe UI" pitchFamily="34" charset="0"/>
              </a:defRPr>
            </a:lvl2pPr>
            <a:lvl3pPr marL="1143000" indent="-228600" algn="l" defTabSz="914400" rtl="0" eaLnBrk="1" latinLnBrk="0" hangingPunct="1">
              <a:lnSpc>
                <a:spcPct val="85000"/>
              </a:lnSpc>
              <a:spcBef>
                <a:spcPts val="600"/>
              </a:spcBef>
              <a:spcAft>
                <a:spcPts val="0"/>
              </a:spcAft>
              <a:buClr>
                <a:srgbClr val="00B0F0"/>
              </a:buClr>
              <a:buFont typeface="Wingdings" pitchFamily="2" charset="2"/>
              <a:buChar char="§"/>
              <a:defRPr sz="1800" kern="1200" spc="-70" baseline="0">
                <a:solidFill>
                  <a:srgbClr val="666666"/>
                </a:solidFill>
                <a:latin typeface="Segoe UI" pitchFamily="34" charset="0"/>
                <a:ea typeface="Segoe UI" pitchFamily="34" charset="0"/>
                <a:cs typeface="Segoe UI" pitchFamily="34" charset="0"/>
              </a:defRPr>
            </a:lvl3pPr>
            <a:lvl4pPr marL="1600200" indent="-228600" algn="l" defTabSz="914400" rtl="0" eaLnBrk="1" latinLnBrk="0" hangingPunct="1">
              <a:lnSpc>
                <a:spcPct val="85000"/>
              </a:lnSpc>
              <a:spcBef>
                <a:spcPts val="600"/>
              </a:spcBef>
              <a:spcAft>
                <a:spcPts val="0"/>
              </a:spcAft>
              <a:buClr>
                <a:srgbClr val="00B0F0"/>
              </a:buClr>
              <a:buFont typeface="Wingdings" pitchFamily="2" charset="2"/>
              <a:buChar char="§"/>
              <a:defRPr sz="1800" kern="1200" spc="-70" baseline="0">
                <a:solidFill>
                  <a:srgbClr val="666666"/>
                </a:solidFill>
                <a:latin typeface="Segoe UI" pitchFamily="34" charset="0"/>
                <a:ea typeface="Segoe UI" pitchFamily="34" charset="0"/>
                <a:cs typeface="Segoe UI" pitchFamily="34" charset="0"/>
              </a:defRPr>
            </a:lvl4pPr>
            <a:lvl5pPr marL="2057400" indent="-228600" algn="l" defTabSz="914400" rtl="0" eaLnBrk="1" latinLnBrk="0" hangingPunct="1">
              <a:lnSpc>
                <a:spcPct val="85000"/>
              </a:lnSpc>
              <a:spcBef>
                <a:spcPts val="600"/>
              </a:spcBef>
              <a:spcAft>
                <a:spcPts val="0"/>
              </a:spcAft>
              <a:buClr>
                <a:srgbClr val="00B0F0"/>
              </a:buClr>
              <a:buFont typeface="Wingdings" pitchFamily="2" charset="2"/>
              <a:buChar char="§"/>
              <a:defRPr sz="1800" kern="1200" spc="-70" baseline="0">
                <a:solidFill>
                  <a:srgbClr val="666666"/>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1224"/>
              </a:spcBef>
              <a:buNone/>
            </a:pPr>
            <a:r>
              <a:rPr lang="en-US" sz="2040" dirty="0">
                <a:gradFill>
                  <a:gsLst>
                    <a:gs pos="1250">
                      <a:schemeClr val="bg2"/>
                    </a:gs>
                    <a:gs pos="100000">
                      <a:schemeClr val="bg2"/>
                    </a:gs>
                  </a:gsLst>
                  <a:lin ang="5400000" scaled="0"/>
                </a:gradFill>
              </a:rPr>
              <a:t>Unique ID given to each </a:t>
            </a:r>
            <a:br>
              <a:rPr lang="en-US" sz="2040" dirty="0">
                <a:gradFill>
                  <a:gsLst>
                    <a:gs pos="1250">
                      <a:schemeClr val="bg2"/>
                    </a:gs>
                    <a:gs pos="100000">
                      <a:schemeClr val="bg2"/>
                    </a:gs>
                  </a:gsLst>
                  <a:lin ang="5400000" scaled="0"/>
                </a:gradFill>
              </a:rPr>
            </a:br>
            <a:r>
              <a:rPr lang="en-US" sz="2040" dirty="0">
                <a:gradFill>
                  <a:gsLst>
                    <a:gs pos="1250">
                      <a:schemeClr val="bg2"/>
                    </a:gs>
                    <a:gs pos="100000">
                      <a:schemeClr val="bg2"/>
                    </a:gs>
                  </a:gsLst>
                  <a:lin ang="5400000" scaled="0"/>
                </a:gradFill>
              </a:rPr>
              <a:t>app installation in tenancy</a:t>
            </a:r>
          </a:p>
          <a:p>
            <a:pPr marL="0" indent="0">
              <a:lnSpc>
                <a:spcPct val="90000"/>
              </a:lnSpc>
              <a:spcBef>
                <a:spcPts val="1224"/>
              </a:spcBef>
              <a:buNone/>
            </a:pPr>
            <a:r>
              <a:rPr lang="en-US" sz="2040" dirty="0">
                <a:gradFill>
                  <a:gsLst>
                    <a:gs pos="1250">
                      <a:schemeClr val="bg2"/>
                    </a:gs>
                    <a:gs pos="100000">
                      <a:schemeClr val="bg2"/>
                    </a:gs>
                  </a:gsLst>
                  <a:lin ang="5400000" scaled="0"/>
                </a:gradFill>
              </a:rPr>
              <a:t>Makes each app domain unique</a:t>
            </a:r>
          </a:p>
        </p:txBody>
      </p:sp>
      <p:sp>
        <p:nvSpPr>
          <p:cNvPr id="21" name="Text Placeholder 9"/>
          <p:cNvSpPr txBox="1">
            <a:spLocks/>
          </p:cNvSpPr>
          <p:nvPr/>
        </p:nvSpPr>
        <p:spPr>
          <a:xfrm>
            <a:off x="5583370" y="4640822"/>
            <a:ext cx="5285566" cy="652237"/>
          </a:xfrm>
          <a:prstGeom prst="rect">
            <a:avLst/>
          </a:prstGeom>
        </p:spPr>
        <p:txBody>
          <a:bodyPr lIns="186521" tIns="149217" rIns="186521" bIns="149217"/>
          <a:lstStyle>
            <a:lvl1pPr marL="342900" indent="-342900" algn="l" defTabSz="914400" rtl="0" eaLnBrk="1" latinLnBrk="0" hangingPunct="1">
              <a:lnSpc>
                <a:spcPct val="85000"/>
              </a:lnSpc>
              <a:spcBef>
                <a:spcPts val="2400"/>
              </a:spcBef>
              <a:spcAft>
                <a:spcPts val="0"/>
              </a:spcAft>
              <a:buClr>
                <a:srgbClr val="00B0F0"/>
              </a:buClr>
              <a:buSzPct val="100000"/>
              <a:buFont typeface="Wingdings" pitchFamily="2" charset="2"/>
              <a:buChar char="§"/>
              <a:defRPr sz="2400" kern="1200" spc="-70" baseline="0">
                <a:solidFill>
                  <a:srgbClr val="666666"/>
                </a:solidFill>
                <a:latin typeface="Segoe UI" pitchFamily="34" charset="0"/>
                <a:ea typeface="Segoe UI" pitchFamily="34" charset="0"/>
                <a:cs typeface="Segoe UI" pitchFamily="34" charset="0"/>
              </a:defRPr>
            </a:lvl1pPr>
            <a:lvl2pPr marL="742950" indent="-285750" algn="l" defTabSz="914400" rtl="0" eaLnBrk="1" latinLnBrk="0" hangingPunct="1">
              <a:lnSpc>
                <a:spcPct val="85000"/>
              </a:lnSpc>
              <a:spcBef>
                <a:spcPts val="600"/>
              </a:spcBef>
              <a:spcAft>
                <a:spcPts val="0"/>
              </a:spcAft>
              <a:buClr>
                <a:srgbClr val="00B0F0"/>
              </a:buClr>
              <a:buSzPct val="100000"/>
              <a:buFont typeface="Wingdings" pitchFamily="2" charset="2"/>
              <a:buChar char="§"/>
              <a:defRPr sz="2000" kern="1200" spc="-70" baseline="0">
                <a:solidFill>
                  <a:srgbClr val="666666"/>
                </a:solidFill>
                <a:latin typeface="Segoe UI" pitchFamily="34" charset="0"/>
                <a:ea typeface="Segoe UI" pitchFamily="34" charset="0"/>
                <a:cs typeface="Segoe UI" pitchFamily="34" charset="0"/>
              </a:defRPr>
            </a:lvl2pPr>
            <a:lvl3pPr marL="1143000" indent="-228600" algn="l" defTabSz="914400" rtl="0" eaLnBrk="1" latinLnBrk="0" hangingPunct="1">
              <a:lnSpc>
                <a:spcPct val="85000"/>
              </a:lnSpc>
              <a:spcBef>
                <a:spcPts val="600"/>
              </a:spcBef>
              <a:spcAft>
                <a:spcPts val="0"/>
              </a:spcAft>
              <a:buClr>
                <a:srgbClr val="00B0F0"/>
              </a:buClr>
              <a:buFont typeface="Wingdings" pitchFamily="2" charset="2"/>
              <a:buChar char="§"/>
              <a:defRPr sz="1800" kern="1200" spc="-70" baseline="0">
                <a:solidFill>
                  <a:srgbClr val="666666"/>
                </a:solidFill>
                <a:latin typeface="Segoe UI" pitchFamily="34" charset="0"/>
                <a:ea typeface="Segoe UI" pitchFamily="34" charset="0"/>
                <a:cs typeface="Segoe UI" pitchFamily="34" charset="0"/>
              </a:defRPr>
            </a:lvl3pPr>
            <a:lvl4pPr marL="1600200" indent="-228600" algn="l" defTabSz="914400" rtl="0" eaLnBrk="1" latinLnBrk="0" hangingPunct="1">
              <a:lnSpc>
                <a:spcPct val="85000"/>
              </a:lnSpc>
              <a:spcBef>
                <a:spcPts val="600"/>
              </a:spcBef>
              <a:spcAft>
                <a:spcPts val="0"/>
              </a:spcAft>
              <a:buClr>
                <a:srgbClr val="00B0F0"/>
              </a:buClr>
              <a:buFont typeface="Wingdings" pitchFamily="2" charset="2"/>
              <a:buChar char="§"/>
              <a:defRPr sz="1800" kern="1200" spc="-70" baseline="0">
                <a:solidFill>
                  <a:srgbClr val="666666"/>
                </a:solidFill>
                <a:latin typeface="Segoe UI" pitchFamily="34" charset="0"/>
                <a:ea typeface="Segoe UI" pitchFamily="34" charset="0"/>
                <a:cs typeface="Segoe UI" pitchFamily="34" charset="0"/>
              </a:defRPr>
            </a:lvl4pPr>
            <a:lvl5pPr marL="2057400" indent="-228600" algn="l" defTabSz="914400" rtl="0" eaLnBrk="1" latinLnBrk="0" hangingPunct="1">
              <a:lnSpc>
                <a:spcPct val="85000"/>
              </a:lnSpc>
              <a:spcBef>
                <a:spcPts val="600"/>
              </a:spcBef>
              <a:spcAft>
                <a:spcPts val="0"/>
              </a:spcAft>
              <a:buClr>
                <a:srgbClr val="00B0F0"/>
              </a:buClr>
              <a:buFont typeface="Wingdings" pitchFamily="2" charset="2"/>
              <a:buChar char="§"/>
              <a:defRPr sz="1800" kern="1200" spc="-70" baseline="0">
                <a:solidFill>
                  <a:srgbClr val="666666"/>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40" b="1" spc="0" dirty="0">
                <a:gradFill>
                  <a:gsLst>
                    <a:gs pos="1250">
                      <a:schemeClr val="bg2"/>
                    </a:gs>
                    <a:gs pos="100000">
                      <a:schemeClr val="bg2"/>
                    </a:gs>
                  </a:gsLst>
                  <a:lin ang="5400000" scaled="0"/>
                </a:gradFill>
              </a:rPr>
              <a:t>APPNAME</a:t>
            </a:r>
          </a:p>
        </p:txBody>
      </p:sp>
      <p:sp>
        <p:nvSpPr>
          <p:cNvPr id="22" name="Content Placeholder 2"/>
          <p:cNvSpPr txBox="1">
            <a:spLocks/>
          </p:cNvSpPr>
          <p:nvPr/>
        </p:nvSpPr>
        <p:spPr>
          <a:xfrm>
            <a:off x="5583370" y="5023757"/>
            <a:ext cx="5285566" cy="1591585"/>
          </a:xfrm>
          <a:prstGeom prst="rect">
            <a:avLst/>
          </a:prstGeom>
        </p:spPr>
        <p:txBody>
          <a:bodyPr lIns="186521" tIns="149217" rIns="186521" bIns="149217"/>
          <a:lstStyle>
            <a:lvl1pPr marL="342900" indent="-342900" algn="l" defTabSz="914400" rtl="0" eaLnBrk="1" latinLnBrk="0" hangingPunct="1">
              <a:lnSpc>
                <a:spcPct val="85000"/>
              </a:lnSpc>
              <a:spcBef>
                <a:spcPts val="2400"/>
              </a:spcBef>
              <a:spcAft>
                <a:spcPts val="0"/>
              </a:spcAft>
              <a:buClr>
                <a:srgbClr val="00B0F0"/>
              </a:buClr>
              <a:buSzPct val="100000"/>
              <a:buFont typeface="Wingdings" pitchFamily="2" charset="2"/>
              <a:buChar char="§"/>
              <a:defRPr sz="2400" kern="1200" spc="-70" baseline="0">
                <a:solidFill>
                  <a:srgbClr val="666666"/>
                </a:solidFill>
                <a:latin typeface="Segoe UI" pitchFamily="34" charset="0"/>
                <a:ea typeface="Segoe UI" pitchFamily="34" charset="0"/>
                <a:cs typeface="Segoe UI" pitchFamily="34" charset="0"/>
              </a:defRPr>
            </a:lvl1pPr>
            <a:lvl2pPr marL="742950" indent="-285750" algn="l" defTabSz="914400" rtl="0" eaLnBrk="1" latinLnBrk="0" hangingPunct="1">
              <a:lnSpc>
                <a:spcPct val="85000"/>
              </a:lnSpc>
              <a:spcBef>
                <a:spcPts val="600"/>
              </a:spcBef>
              <a:spcAft>
                <a:spcPts val="0"/>
              </a:spcAft>
              <a:buClr>
                <a:srgbClr val="00B0F0"/>
              </a:buClr>
              <a:buSzPct val="100000"/>
              <a:buFont typeface="Wingdings" pitchFamily="2" charset="2"/>
              <a:buChar char="§"/>
              <a:defRPr sz="2000" kern="1200" spc="-70" baseline="0">
                <a:solidFill>
                  <a:srgbClr val="666666"/>
                </a:solidFill>
                <a:latin typeface="Segoe UI" pitchFamily="34" charset="0"/>
                <a:ea typeface="Segoe UI" pitchFamily="34" charset="0"/>
                <a:cs typeface="Segoe UI" pitchFamily="34" charset="0"/>
              </a:defRPr>
            </a:lvl2pPr>
            <a:lvl3pPr marL="1143000" indent="-228600" algn="l" defTabSz="914400" rtl="0" eaLnBrk="1" latinLnBrk="0" hangingPunct="1">
              <a:lnSpc>
                <a:spcPct val="85000"/>
              </a:lnSpc>
              <a:spcBef>
                <a:spcPts val="600"/>
              </a:spcBef>
              <a:spcAft>
                <a:spcPts val="0"/>
              </a:spcAft>
              <a:buClr>
                <a:srgbClr val="00B0F0"/>
              </a:buClr>
              <a:buFont typeface="Wingdings" pitchFamily="2" charset="2"/>
              <a:buChar char="§"/>
              <a:defRPr sz="1800" kern="1200" spc="-70" baseline="0">
                <a:solidFill>
                  <a:srgbClr val="666666"/>
                </a:solidFill>
                <a:latin typeface="Segoe UI" pitchFamily="34" charset="0"/>
                <a:ea typeface="Segoe UI" pitchFamily="34" charset="0"/>
                <a:cs typeface="Segoe UI" pitchFamily="34" charset="0"/>
              </a:defRPr>
            </a:lvl3pPr>
            <a:lvl4pPr marL="1600200" indent="-228600" algn="l" defTabSz="914400" rtl="0" eaLnBrk="1" latinLnBrk="0" hangingPunct="1">
              <a:lnSpc>
                <a:spcPct val="85000"/>
              </a:lnSpc>
              <a:spcBef>
                <a:spcPts val="600"/>
              </a:spcBef>
              <a:spcAft>
                <a:spcPts val="0"/>
              </a:spcAft>
              <a:buClr>
                <a:srgbClr val="00B0F0"/>
              </a:buClr>
              <a:buFont typeface="Wingdings" pitchFamily="2" charset="2"/>
              <a:buChar char="§"/>
              <a:defRPr sz="1800" kern="1200" spc="-70" baseline="0">
                <a:solidFill>
                  <a:srgbClr val="666666"/>
                </a:solidFill>
                <a:latin typeface="Segoe UI" pitchFamily="34" charset="0"/>
                <a:ea typeface="Segoe UI" pitchFamily="34" charset="0"/>
                <a:cs typeface="Segoe UI" pitchFamily="34" charset="0"/>
              </a:defRPr>
            </a:lvl4pPr>
            <a:lvl5pPr marL="2057400" indent="-228600" algn="l" defTabSz="914400" rtl="0" eaLnBrk="1" latinLnBrk="0" hangingPunct="1">
              <a:lnSpc>
                <a:spcPct val="85000"/>
              </a:lnSpc>
              <a:spcBef>
                <a:spcPts val="600"/>
              </a:spcBef>
              <a:spcAft>
                <a:spcPts val="0"/>
              </a:spcAft>
              <a:buClr>
                <a:srgbClr val="00B0F0"/>
              </a:buClr>
              <a:buFont typeface="Wingdings" pitchFamily="2" charset="2"/>
              <a:buChar char="§"/>
              <a:defRPr sz="1800" kern="1200" spc="-70" baseline="0">
                <a:solidFill>
                  <a:srgbClr val="666666"/>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1224"/>
              </a:spcBef>
              <a:buNone/>
            </a:pPr>
            <a:r>
              <a:rPr lang="en-US" sz="2040" dirty="0">
                <a:gradFill>
                  <a:gsLst>
                    <a:gs pos="1250">
                      <a:schemeClr val="bg2"/>
                    </a:gs>
                    <a:gs pos="100000">
                      <a:schemeClr val="bg2"/>
                    </a:gs>
                  </a:gsLst>
                  <a:lin ang="5400000" scaled="0"/>
                </a:gradFill>
              </a:rPr>
              <a:t>Name of </a:t>
            </a:r>
            <a:r>
              <a:rPr lang="en-US" sz="2040" dirty="0" err="1">
                <a:gradFill>
                  <a:gsLst>
                    <a:gs pos="1250">
                      <a:schemeClr val="bg2"/>
                    </a:gs>
                    <a:gs pos="100000">
                      <a:schemeClr val="bg2"/>
                    </a:gs>
                  </a:gsLst>
                  <a:lin ang="5400000" scaled="0"/>
                </a:gradFill>
              </a:rPr>
              <a:t>SPWeb</a:t>
            </a:r>
            <a:r>
              <a:rPr lang="en-US" sz="2040" dirty="0">
                <a:gradFill>
                  <a:gsLst>
                    <a:gs pos="1250">
                      <a:schemeClr val="bg2"/>
                    </a:gs>
                    <a:gs pos="100000">
                      <a:schemeClr val="bg2"/>
                    </a:gs>
                  </a:gsLst>
                  <a:lin ang="5400000" scaled="0"/>
                </a:gradFill>
              </a:rPr>
              <a:t> under where app is installed</a:t>
            </a:r>
          </a:p>
          <a:p>
            <a:pPr marL="0" indent="0">
              <a:lnSpc>
                <a:spcPct val="90000"/>
              </a:lnSpc>
              <a:spcBef>
                <a:spcPts val="1224"/>
              </a:spcBef>
              <a:buNone/>
            </a:pPr>
            <a:r>
              <a:rPr lang="en-US" sz="2040" dirty="0">
                <a:gradFill>
                  <a:gsLst>
                    <a:gs pos="1250">
                      <a:schemeClr val="bg2"/>
                    </a:gs>
                    <a:gs pos="100000">
                      <a:schemeClr val="bg2"/>
                    </a:gs>
                  </a:gsLst>
                  <a:lin ang="5400000" scaled="0"/>
                </a:gradFill>
              </a:rPr>
              <a:t>Developers have control</a:t>
            </a:r>
          </a:p>
        </p:txBody>
      </p:sp>
      <p:sp>
        <p:nvSpPr>
          <p:cNvPr id="15" name="Rectangle 14"/>
          <p:cNvSpPr/>
          <p:nvPr/>
        </p:nvSpPr>
        <p:spPr>
          <a:xfrm>
            <a:off x="5304380" y="3939696"/>
            <a:ext cx="1525554" cy="466114"/>
          </a:xfrm>
          <a:prstGeom prst="rect">
            <a:avLst/>
          </a:prstGeom>
          <a:solidFill>
            <a:schemeClr val="accent2">
              <a:alpha val="50196"/>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119493" tIns="59747" rIns="119493" bIns="59747" rtlCol="0" anchor="ctr"/>
          <a:lstStyle/>
          <a:p>
            <a:pPr algn="ctr"/>
            <a:endParaRPr lang="en-US" sz="1835"/>
          </a:p>
        </p:txBody>
      </p:sp>
      <p:sp>
        <p:nvSpPr>
          <p:cNvPr id="16" name="Right Arrow 15"/>
          <p:cNvSpPr/>
          <p:nvPr/>
        </p:nvSpPr>
        <p:spPr bwMode="auto">
          <a:xfrm rot="2981525">
            <a:off x="7257329" y="2154507"/>
            <a:ext cx="1024587" cy="328178"/>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97095100"/>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851" y="273020"/>
            <a:ext cx="11375536" cy="762786"/>
          </a:xfrm>
        </p:spPr>
        <p:txBody>
          <a:bodyPr/>
          <a:lstStyle/>
          <a:p>
            <a:r>
              <a:rPr lang="en-US" dirty="0" smtClean="0"/>
              <a:t>App entry points</a:t>
            </a:r>
            <a:endParaRPr lang="en-US" dirty="0"/>
          </a:p>
        </p:txBody>
      </p:sp>
      <p:sp>
        <p:nvSpPr>
          <p:cNvPr id="3" name="Content Placeholder 2"/>
          <p:cNvSpPr>
            <a:spLocks noGrp="1"/>
          </p:cNvSpPr>
          <p:nvPr>
            <p:ph type="body" sz="quarter" idx="10"/>
          </p:nvPr>
        </p:nvSpPr>
        <p:spPr>
          <a:xfrm>
            <a:off x="260208" y="1175956"/>
            <a:ext cx="11882419" cy="5484812"/>
          </a:xfrm>
        </p:spPr>
        <p:txBody>
          <a:bodyPr vert="horz" lIns="186521" tIns="149217" rIns="186521" bIns="149217" rtlCol="0">
            <a:noAutofit/>
          </a:bodyPr>
          <a:lstStyle/>
          <a:p>
            <a:pPr marL="0" indent="0">
              <a:spcBef>
                <a:spcPts val="1224"/>
              </a:spcBef>
              <a:buNone/>
            </a:pPr>
            <a:r>
              <a:rPr lang="en-US" sz="4080" dirty="0" smtClean="0">
                <a:gradFill>
                  <a:gsLst>
                    <a:gs pos="1250">
                      <a:schemeClr val="tx2"/>
                    </a:gs>
                    <a:gs pos="100000">
                      <a:schemeClr val="tx2"/>
                    </a:gs>
                  </a:gsLst>
                  <a:lin ang="5400000" scaled="0"/>
                </a:gradFill>
              </a:rPr>
              <a:t>App entry points</a:t>
            </a:r>
          </a:p>
          <a:p>
            <a:pPr marL="0" lvl="1" indent="0">
              <a:spcBef>
                <a:spcPts val="1224"/>
              </a:spcBef>
              <a:buNone/>
            </a:pPr>
            <a:r>
              <a:rPr lang="en-US" sz="2040" dirty="0" smtClean="0"/>
              <a:t>Start page</a:t>
            </a:r>
          </a:p>
          <a:p>
            <a:pPr marL="0" lvl="1" indent="0">
              <a:spcBef>
                <a:spcPts val="1224"/>
              </a:spcBef>
              <a:buNone/>
            </a:pPr>
            <a:r>
              <a:rPr lang="en-US" sz="2040" dirty="0" smtClean="0"/>
              <a:t>App parts</a:t>
            </a:r>
          </a:p>
          <a:p>
            <a:pPr marL="0" lvl="1" indent="0">
              <a:spcBef>
                <a:spcPts val="1224"/>
              </a:spcBef>
              <a:buNone/>
            </a:pPr>
            <a:r>
              <a:rPr lang="en-US" sz="2040" dirty="0" smtClean="0"/>
              <a:t>UI custom commands</a:t>
            </a:r>
          </a:p>
          <a:p>
            <a:pPr marL="0" indent="0">
              <a:spcBef>
                <a:spcPts val="1224"/>
              </a:spcBef>
              <a:buNone/>
            </a:pPr>
            <a:r>
              <a:rPr lang="en-US" dirty="0" smtClean="0">
                <a:gradFill>
                  <a:gsLst>
                    <a:gs pos="1250">
                      <a:schemeClr val="tx2"/>
                    </a:gs>
                    <a:gs pos="100000">
                      <a:schemeClr val="tx2"/>
                    </a:gs>
                  </a:gsLst>
                  <a:lin ang="5400000" scaled="0"/>
                </a:gradFill>
              </a:rPr>
              <a:t>The Chrome Control</a:t>
            </a:r>
          </a:p>
          <a:p>
            <a:pPr marL="0" lvl="1" indent="0">
              <a:spcBef>
                <a:spcPts val="1224"/>
              </a:spcBef>
              <a:buNone/>
            </a:pPr>
            <a:r>
              <a:rPr lang="en-US" sz="2040" dirty="0" smtClean="0"/>
              <a:t>Use the Chrome Control to inherit style and links from the host web in a cloud app</a:t>
            </a:r>
            <a:endParaRPr lang="en-US" sz="2040" dirty="0"/>
          </a:p>
        </p:txBody>
      </p:sp>
    </p:spTree>
    <p:extLst>
      <p:ext uri="{BB962C8B-B14F-4D97-AF65-F5344CB8AC3E}">
        <p14:creationId xmlns:p14="http://schemas.microsoft.com/office/powerpoint/2010/main" val="89896935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Getting started with Apps for </a:t>
            </a:r>
            <a:r>
              <a:rPr lang="en-US" dirty="0" smtClean="0"/>
              <a:t>SharePoint</a:t>
            </a:r>
            <a:endParaRPr lang="en-US" dirty="0"/>
          </a:p>
        </p:txBody>
      </p:sp>
      <p:sp>
        <p:nvSpPr>
          <p:cNvPr id="5" name="Subtitle 4"/>
          <p:cNvSpPr>
            <a:spLocks noGrp="1"/>
          </p:cNvSpPr>
          <p:nvPr>
            <p:ph type="subTitle" idx="1"/>
          </p:nvPr>
        </p:nvSpPr>
        <p:spPr>
          <a:xfrm>
            <a:off x="543079" y="4830051"/>
            <a:ext cx="7795851" cy="1916182"/>
          </a:xfrm>
        </p:spPr>
        <p:txBody>
          <a:bodyPr/>
          <a:lstStyle/>
          <a:p>
            <a:endParaRPr lang="en-US" dirty="0" smtClean="0"/>
          </a:p>
        </p:txBody>
      </p:sp>
    </p:spTree>
    <p:extLst>
      <p:ext uri="{BB962C8B-B14F-4D97-AF65-F5344CB8AC3E}">
        <p14:creationId xmlns:p14="http://schemas.microsoft.com/office/powerpoint/2010/main" val="131956167"/>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286826" y="5676757"/>
            <a:ext cx="11875012" cy="837982"/>
          </a:xfrm>
          <a:prstGeom prst="rect">
            <a:avLst/>
          </a:prstGeom>
          <a:solidFill>
            <a:schemeClr val="accent1">
              <a:lumMod val="50000"/>
            </a:schemeClr>
          </a:solidFill>
          <a:ln w="10795" cap="flat" cmpd="sng" algn="ctr">
            <a:noFill/>
            <a:prstDash val="solid"/>
          </a:ln>
          <a:effectLst/>
        </p:spPr>
        <p:txBody>
          <a:bodyPr lIns="182880" tIns="146304" rIns="182880" bIns="146304" rtlCol="0" anchor="t" anchorCtr="0"/>
          <a:lstStyle/>
          <a:p>
            <a:pPr marR="0" lvl="0" indent="0" defTabSz="914181" fontAlgn="auto">
              <a:lnSpc>
                <a:spcPct val="100000"/>
              </a:lnSpc>
              <a:spcBef>
                <a:spcPts val="0"/>
              </a:spcBef>
              <a:spcAft>
                <a:spcPts val="0"/>
              </a:spcAft>
              <a:buClrTx/>
              <a:buSzTx/>
              <a:buFontTx/>
              <a:buNone/>
              <a:tabLst/>
              <a:defRPr/>
            </a:pPr>
            <a:r>
              <a:rPr lang="en-US" dirty="0">
                <a:gradFill>
                  <a:gsLst>
                    <a:gs pos="0">
                      <a:schemeClr val="bg1"/>
                    </a:gs>
                    <a:gs pos="53000">
                      <a:schemeClr val="bg1"/>
                    </a:gs>
                  </a:gsLst>
                  <a:lin ang="5400000" scaled="0"/>
                </a:gradFill>
                <a:ea typeface="Segoe UI" pitchFamily="34" charset="0"/>
                <a:cs typeface="Segoe UI" pitchFamily="34" charset="0"/>
              </a:rPr>
              <a:t>Custom client code</a:t>
            </a:r>
          </a:p>
        </p:txBody>
      </p:sp>
      <p:sp>
        <p:nvSpPr>
          <p:cNvPr id="38" name="Rectangle 37"/>
          <p:cNvSpPr/>
          <p:nvPr/>
        </p:nvSpPr>
        <p:spPr>
          <a:xfrm>
            <a:off x="286826" y="2278864"/>
            <a:ext cx="11875012" cy="837982"/>
          </a:xfrm>
          <a:prstGeom prst="rect">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46304" rIns="182880" bIns="146304" numCol="1" spcCol="1270" anchor="t" anchorCtr="0">
            <a:noAutofit/>
          </a:bodyPr>
          <a:lstStyle/>
          <a:p>
            <a:pPr defTabSz="1644650">
              <a:lnSpc>
                <a:spcPct val="90000"/>
              </a:lnSpc>
              <a:spcBef>
                <a:spcPct val="0"/>
              </a:spcBef>
              <a:spcAft>
                <a:spcPct val="35000"/>
              </a:spcAft>
            </a:pPr>
            <a:r>
              <a:rPr lang="en-US" sz="4000" dirty="0">
                <a:gradFill>
                  <a:gsLst>
                    <a:gs pos="0">
                      <a:schemeClr val="tx1"/>
                    </a:gs>
                    <a:gs pos="53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_</a:t>
            </a:r>
            <a:r>
              <a:rPr lang="en-US" sz="4000" dirty="0" err="1">
                <a:gradFill>
                  <a:gsLst>
                    <a:gs pos="0">
                      <a:schemeClr val="tx1"/>
                    </a:gs>
                    <a:gs pos="53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api</a:t>
            </a:r>
            <a:endParaRPr lang="en-US" sz="4000" dirty="0">
              <a:gradFill>
                <a:gsLst>
                  <a:gs pos="0">
                    <a:schemeClr val="tx1"/>
                  </a:gs>
                  <a:gs pos="53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4" name="Group 13"/>
          <p:cNvGrpSpPr/>
          <p:nvPr/>
        </p:nvGrpSpPr>
        <p:grpSpPr>
          <a:xfrm>
            <a:off x="286829" y="3177517"/>
            <a:ext cx="9131812" cy="2438568"/>
            <a:chOff x="286829" y="3177517"/>
            <a:chExt cx="9131812" cy="2089097"/>
          </a:xfrm>
        </p:grpSpPr>
        <p:sp>
          <p:nvSpPr>
            <p:cNvPr id="33" name="Right Arrow Callout 32"/>
            <p:cNvSpPr/>
            <p:nvPr/>
          </p:nvSpPr>
          <p:spPr>
            <a:xfrm rot="16200000">
              <a:off x="3808186" y="-343840"/>
              <a:ext cx="2089097" cy="9131812"/>
            </a:xfrm>
            <a:prstGeom prst="rightArrowCallout">
              <a:avLst>
                <a:gd name="adj1" fmla="val 58233"/>
                <a:gd name="adj2" fmla="val 40323"/>
                <a:gd name="adj3" fmla="val 23999"/>
                <a:gd name="adj4" fmla="val 62622"/>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46304" rIns="182880" bIns="146304" numCol="1" spcCol="1270" anchor="t" anchorCtr="0">
              <a:noAutofit/>
            </a:bodyPr>
            <a:lstStyle/>
            <a:p>
              <a:pPr defTabSz="1644650">
                <a:lnSpc>
                  <a:spcPct val="90000"/>
                </a:lnSpc>
                <a:spcBef>
                  <a:spcPct val="0"/>
                </a:spcBef>
                <a:spcAft>
                  <a:spcPct val="35000"/>
                </a:spcAft>
              </a:pPr>
              <a:endParaRPr lang="en-US" sz="3000">
                <a:gradFill>
                  <a:gsLst>
                    <a:gs pos="0">
                      <a:schemeClr val="tx1">
                        <a:lumMod val="75000"/>
                        <a:lumOff val="25000"/>
                      </a:schemeClr>
                    </a:gs>
                    <a:gs pos="53000">
                      <a:schemeClr val="tx1">
                        <a:lumMod val="75000"/>
                        <a:lumOff val="25000"/>
                      </a:schemeClr>
                    </a:gs>
                  </a:gsLst>
                  <a:lin ang="5400000" scaled="0"/>
                </a:gradFill>
              </a:endParaRPr>
            </a:p>
          </p:txBody>
        </p:sp>
        <p:sp>
          <p:nvSpPr>
            <p:cNvPr id="34" name="Rectangle 33"/>
            <p:cNvSpPr/>
            <p:nvPr/>
          </p:nvSpPr>
          <p:spPr>
            <a:xfrm>
              <a:off x="472914" y="4195599"/>
              <a:ext cx="2852928"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2880" tIns="146304" rIns="182880" bIns="146304" numCol="1" spcCol="1270" anchor="t" anchorCtr="0">
              <a:noAutofit/>
            </a:bodyPr>
            <a:lstStyle/>
            <a:p>
              <a:pPr defTabSz="1511300">
                <a:lnSpc>
                  <a:spcPct val="90000"/>
                </a:lnSpc>
                <a:spcBef>
                  <a:spcPct val="0"/>
                </a:spcBef>
                <a:spcAft>
                  <a:spcPct val="35000"/>
                </a:spcAft>
              </a:pPr>
              <a:r>
                <a:rPr lang="en-US" dirty="0">
                  <a:gradFill>
                    <a:gsLst>
                      <a:gs pos="0">
                        <a:schemeClr val="bg1"/>
                      </a:gs>
                      <a:gs pos="53000">
                        <a:schemeClr val="bg1"/>
                      </a:gs>
                    </a:gsLst>
                    <a:lin ang="5400000" scaled="0"/>
                  </a:gradFill>
                </a:rPr>
                <a:t>JavaScript library</a:t>
              </a:r>
            </a:p>
          </p:txBody>
        </p:sp>
        <p:sp>
          <p:nvSpPr>
            <p:cNvPr id="35" name="Rectangle 34"/>
            <p:cNvSpPr/>
            <p:nvPr/>
          </p:nvSpPr>
          <p:spPr>
            <a:xfrm>
              <a:off x="3428257" y="4195599"/>
              <a:ext cx="2852928"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2880" tIns="146304" rIns="182880" bIns="146304" numCol="1" spcCol="1270" anchor="t" anchorCtr="0">
              <a:noAutofit/>
            </a:bodyPr>
            <a:lstStyle/>
            <a:p>
              <a:pPr defTabSz="1511300">
                <a:lnSpc>
                  <a:spcPct val="90000"/>
                </a:lnSpc>
                <a:spcBef>
                  <a:spcPct val="0"/>
                </a:spcBef>
                <a:spcAft>
                  <a:spcPct val="35000"/>
                </a:spcAft>
              </a:pPr>
              <a:r>
                <a:rPr lang="en-US" dirty="0">
                  <a:gradFill>
                    <a:gsLst>
                      <a:gs pos="0">
                        <a:schemeClr val="bg1"/>
                      </a:gs>
                      <a:gs pos="53000">
                        <a:schemeClr val="bg1"/>
                      </a:gs>
                    </a:gsLst>
                    <a:lin ang="5400000" scaled="0"/>
                  </a:gradFill>
                </a:rPr>
                <a:t>Silverlight library</a:t>
              </a:r>
            </a:p>
          </p:txBody>
        </p:sp>
        <p:sp>
          <p:nvSpPr>
            <p:cNvPr id="36" name="Rectangle 35"/>
            <p:cNvSpPr/>
            <p:nvPr/>
          </p:nvSpPr>
          <p:spPr>
            <a:xfrm>
              <a:off x="6383601" y="4195599"/>
              <a:ext cx="2834640"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2880" tIns="146304" rIns="182880" bIns="146304" numCol="1" spcCol="1270" anchor="t" anchorCtr="0">
              <a:noAutofit/>
            </a:bodyPr>
            <a:lstStyle/>
            <a:p>
              <a:pPr defTabSz="1511300">
                <a:lnSpc>
                  <a:spcPct val="90000"/>
                </a:lnSpc>
                <a:spcBef>
                  <a:spcPct val="0"/>
                </a:spcBef>
                <a:spcAft>
                  <a:spcPct val="35000"/>
                </a:spcAft>
              </a:pPr>
              <a:r>
                <a:rPr lang="en-US" dirty="0" err="1">
                  <a:gradFill>
                    <a:gsLst>
                      <a:gs pos="0">
                        <a:schemeClr val="bg1"/>
                      </a:gs>
                      <a:gs pos="53000">
                        <a:schemeClr val="bg1"/>
                      </a:gs>
                    </a:gsLst>
                    <a:lin ang="5400000" scaled="0"/>
                  </a:gradFill>
                </a:rPr>
                <a:t>.Net</a:t>
              </a:r>
              <a:r>
                <a:rPr lang="en-US" dirty="0">
                  <a:gradFill>
                    <a:gsLst>
                      <a:gs pos="0">
                        <a:schemeClr val="bg1"/>
                      </a:gs>
                      <a:gs pos="53000">
                        <a:schemeClr val="bg1"/>
                      </a:gs>
                    </a:gsLst>
                    <a:lin ang="5400000" scaled="0"/>
                  </a:gradFill>
                </a:rPr>
                <a:t> CLR library</a:t>
              </a:r>
            </a:p>
          </p:txBody>
        </p:sp>
        <p:sp>
          <p:nvSpPr>
            <p:cNvPr id="40" name="TextBox 39"/>
            <p:cNvSpPr txBox="1"/>
            <p:nvPr/>
          </p:nvSpPr>
          <p:spPr>
            <a:xfrm>
              <a:off x="3683814" y="3388851"/>
              <a:ext cx="2337837" cy="621660"/>
            </a:xfrm>
            <a:prstGeom prst="rect">
              <a:avLst/>
            </a:prstGeom>
            <a:noFill/>
            <a:ln>
              <a:noFill/>
            </a:ln>
          </p:spPr>
          <p:txBody>
            <a:bodyPr wrap="square" lIns="121872" tIns="60936" rIns="121872" bIns="60936" rtlCol="0">
              <a:spAutoFit/>
            </a:bodyPr>
            <a:lstStyle/>
            <a:p>
              <a:pPr algn="ctr" defTabSz="1644650">
                <a:lnSpc>
                  <a:spcPct val="90000"/>
                </a:lnSpc>
                <a:spcBef>
                  <a:spcPct val="0"/>
                </a:spcBef>
                <a:spcAft>
                  <a:spcPct val="35000"/>
                </a:spcAft>
              </a:pPr>
              <a:r>
                <a:rPr lang="en-US" dirty="0">
                  <a:gradFill>
                    <a:gsLst>
                      <a:gs pos="0">
                        <a:schemeClr val="tx1"/>
                      </a:gs>
                      <a:gs pos="53000">
                        <a:schemeClr val="tx1"/>
                      </a:gs>
                    </a:gsLst>
                    <a:lin ang="5400000" scaled="0"/>
                  </a:gradFill>
                </a:rPr>
                <a:t>Execute </a:t>
              </a:r>
              <a:br>
                <a:rPr lang="en-US" dirty="0">
                  <a:gradFill>
                    <a:gsLst>
                      <a:gs pos="0">
                        <a:schemeClr val="tx1"/>
                      </a:gs>
                      <a:gs pos="53000">
                        <a:schemeClr val="tx1"/>
                      </a:gs>
                    </a:gsLst>
                    <a:lin ang="5400000" scaled="0"/>
                  </a:gradFill>
                </a:rPr>
              </a:br>
              <a:r>
                <a:rPr lang="en-US" dirty="0">
                  <a:gradFill>
                    <a:gsLst>
                      <a:gs pos="0">
                        <a:schemeClr val="tx1"/>
                      </a:gs>
                      <a:gs pos="53000">
                        <a:schemeClr val="tx1"/>
                      </a:gs>
                    </a:gsLst>
                    <a:lin ang="5400000" scaled="0"/>
                  </a:gradFill>
                </a:rPr>
                <a:t>query</a:t>
              </a:r>
            </a:p>
          </p:txBody>
        </p:sp>
      </p:grpSp>
      <p:grpSp>
        <p:nvGrpSpPr>
          <p:cNvPr id="5" name="Group 4"/>
          <p:cNvGrpSpPr/>
          <p:nvPr/>
        </p:nvGrpSpPr>
        <p:grpSpPr>
          <a:xfrm>
            <a:off x="10333038" y="3281697"/>
            <a:ext cx="1859550" cy="2316962"/>
            <a:chOff x="10333038" y="3281697"/>
            <a:chExt cx="1859550" cy="1984918"/>
          </a:xfrm>
        </p:grpSpPr>
        <p:sp>
          <p:nvSpPr>
            <p:cNvPr id="41" name="Down Arrow 40"/>
            <p:cNvSpPr/>
            <p:nvPr/>
          </p:nvSpPr>
          <p:spPr>
            <a:xfrm rot="10800000">
              <a:off x="10333038" y="3281697"/>
              <a:ext cx="1859550" cy="1984918"/>
            </a:xfrm>
            <a:prstGeom prst="downArrow">
              <a:avLst>
                <a:gd name="adj1" fmla="val 50000"/>
                <a:gd name="adj2" fmla="val 53108"/>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46304" rIns="182880" bIns="146304" numCol="1" spcCol="1270" anchor="t" anchorCtr="0">
              <a:noAutofit/>
            </a:bodyPr>
            <a:lstStyle/>
            <a:p>
              <a:pPr defTabSz="1644650">
                <a:lnSpc>
                  <a:spcPct val="90000"/>
                </a:lnSpc>
                <a:spcBef>
                  <a:spcPct val="0"/>
                </a:spcBef>
                <a:spcAft>
                  <a:spcPct val="35000"/>
                </a:spcAft>
              </a:pPr>
              <a:endParaRPr lang="en-US" sz="3200" dirty="0">
                <a:gradFill>
                  <a:gsLst>
                    <a:gs pos="0">
                      <a:schemeClr val="tx1">
                        <a:lumMod val="75000"/>
                        <a:lumOff val="25000"/>
                      </a:schemeClr>
                    </a:gs>
                    <a:gs pos="53000">
                      <a:schemeClr val="tx1">
                        <a:lumMod val="75000"/>
                        <a:lumOff val="25000"/>
                      </a:schemeClr>
                    </a:gs>
                  </a:gsLst>
                  <a:lin ang="5400000" scaled="0"/>
                </a:gradFill>
              </a:endParaRPr>
            </a:p>
          </p:txBody>
        </p:sp>
        <p:sp>
          <p:nvSpPr>
            <p:cNvPr id="42" name="TextBox 41"/>
            <p:cNvSpPr txBox="1"/>
            <p:nvPr/>
          </p:nvSpPr>
          <p:spPr>
            <a:xfrm>
              <a:off x="10602585" y="3674149"/>
              <a:ext cx="1320456" cy="621660"/>
            </a:xfrm>
            <a:prstGeom prst="rect">
              <a:avLst/>
            </a:prstGeom>
            <a:noFill/>
            <a:ln>
              <a:noFill/>
            </a:ln>
          </p:spPr>
          <p:txBody>
            <a:bodyPr wrap="square" lIns="121872" tIns="60936" rIns="121872" bIns="60936" rtlCol="0">
              <a:spAutoFit/>
            </a:bodyPr>
            <a:lstStyle/>
            <a:p>
              <a:pPr marR="0" lvl="0" indent="0" algn="ctr" defTabSz="1644650" fontAlgn="auto">
                <a:lnSpc>
                  <a:spcPct val="90000"/>
                </a:lnSpc>
                <a:spcBef>
                  <a:spcPct val="0"/>
                </a:spcBef>
                <a:spcAft>
                  <a:spcPct val="35000"/>
                </a:spcAft>
                <a:buClrTx/>
                <a:buSzTx/>
                <a:buFontTx/>
                <a:buNone/>
                <a:tabLst/>
                <a:defRPr/>
              </a:pPr>
              <a:r>
                <a:rPr lang="en-US" dirty="0">
                  <a:gradFill>
                    <a:gsLst>
                      <a:gs pos="0">
                        <a:schemeClr val="tx1"/>
                      </a:gs>
                      <a:gs pos="53000">
                        <a:schemeClr val="tx1"/>
                      </a:gs>
                    </a:gsLst>
                    <a:lin ang="5400000" scaled="0"/>
                  </a:gradFill>
                </a:rPr>
                <a:t>REST/ OData</a:t>
              </a:r>
            </a:p>
          </p:txBody>
        </p:sp>
      </p:grpSp>
      <p:sp>
        <p:nvSpPr>
          <p:cNvPr id="47" name="Rectangle 46"/>
          <p:cNvSpPr/>
          <p:nvPr/>
        </p:nvSpPr>
        <p:spPr>
          <a:xfrm>
            <a:off x="10247650"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914181"/>
            <a:r>
              <a:rPr lang="en-US" sz="4400" dirty="0">
                <a:gradFill>
                  <a:gsLst>
                    <a:gs pos="0">
                      <a:schemeClr val="bg1"/>
                    </a:gs>
                    <a:gs pos="53000">
                      <a:schemeClr val="bg1"/>
                    </a:gs>
                  </a:gsLst>
                  <a:lin ang="5400000" scaled="0"/>
                </a:gradFill>
                <a:ea typeface="Segoe UI" pitchFamily="34" charset="0"/>
                <a:cs typeface="Segoe UI" pitchFamily="34" charset="0"/>
              </a:rPr>
              <a:t>…</a:t>
            </a:r>
          </a:p>
        </p:txBody>
      </p:sp>
      <p:grpSp>
        <p:nvGrpSpPr>
          <p:cNvPr id="10" name="Group 9"/>
          <p:cNvGrpSpPr/>
          <p:nvPr/>
        </p:nvGrpSpPr>
        <p:grpSpPr>
          <a:xfrm>
            <a:off x="4271157" y="1212341"/>
            <a:ext cx="1920240" cy="1005851"/>
            <a:chOff x="4271157" y="1212341"/>
            <a:chExt cx="1920240" cy="1005851"/>
          </a:xfrm>
        </p:grpSpPr>
        <p:sp>
          <p:nvSpPr>
            <p:cNvPr id="44" name="Rectangle 43"/>
            <p:cNvSpPr/>
            <p:nvPr/>
          </p:nvSpPr>
          <p:spPr>
            <a:xfrm>
              <a:off x="4271157"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914181"/>
              <a:r>
                <a:rPr lang="en-US" sz="1600" dirty="0">
                  <a:gradFill>
                    <a:gsLst>
                      <a:gs pos="0">
                        <a:schemeClr val="bg1"/>
                      </a:gs>
                      <a:gs pos="53000">
                        <a:schemeClr val="bg1"/>
                      </a:gs>
                    </a:gsLst>
                    <a:lin ang="5400000" scaled="0"/>
                  </a:gradFill>
                  <a:ea typeface="Segoe UI" pitchFamily="34" charset="0"/>
                  <a:cs typeface="Segoe UI" pitchFamily="34" charset="0"/>
                </a:rPr>
                <a:t>Search</a:t>
              </a:r>
            </a:p>
          </p:txBody>
        </p:sp>
        <p:grpSp>
          <p:nvGrpSpPr>
            <p:cNvPr id="23" name="Group 53"/>
            <p:cNvGrpSpPr>
              <a:grpSpLocks noChangeAspect="1"/>
            </p:cNvGrpSpPr>
            <p:nvPr/>
          </p:nvGrpSpPr>
          <p:grpSpPr bwMode="auto">
            <a:xfrm>
              <a:off x="5029676" y="1654260"/>
              <a:ext cx="465565" cy="447436"/>
              <a:chOff x="5627" y="2725"/>
              <a:chExt cx="1284" cy="1234"/>
            </a:xfrm>
            <a:solidFill>
              <a:schemeClr val="bg1"/>
            </a:solidFill>
          </p:grpSpPr>
          <p:sp>
            <p:nvSpPr>
              <p:cNvPr id="24" name="Freeform 54"/>
              <p:cNvSpPr>
                <a:spLocks noEditPoints="1"/>
              </p:cNvSpPr>
              <p:nvPr/>
            </p:nvSpPr>
            <p:spPr bwMode="auto">
              <a:xfrm>
                <a:off x="5851" y="2725"/>
                <a:ext cx="1060" cy="1010"/>
              </a:xfrm>
              <a:custGeom>
                <a:avLst/>
                <a:gdLst>
                  <a:gd name="T0" fmla="*/ 153 w 320"/>
                  <a:gd name="T1" fmla="*/ 305 h 305"/>
                  <a:gd name="T2" fmla="*/ 45 w 320"/>
                  <a:gd name="T3" fmla="*/ 260 h 305"/>
                  <a:gd name="T4" fmla="*/ 0 w 320"/>
                  <a:gd name="T5" fmla="*/ 152 h 305"/>
                  <a:gd name="T6" fmla="*/ 45 w 320"/>
                  <a:gd name="T7" fmla="*/ 45 h 305"/>
                  <a:gd name="T8" fmla="*/ 153 w 320"/>
                  <a:gd name="T9" fmla="*/ 0 h 305"/>
                  <a:gd name="T10" fmla="*/ 260 w 320"/>
                  <a:gd name="T11" fmla="*/ 45 h 305"/>
                  <a:gd name="T12" fmla="*/ 260 w 320"/>
                  <a:gd name="T13" fmla="*/ 260 h 305"/>
                  <a:gd name="T14" fmla="*/ 153 w 320"/>
                  <a:gd name="T15" fmla="*/ 305 h 305"/>
                  <a:gd name="T16" fmla="*/ 153 w 320"/>
                  <a:gd name="T17" fmla="*/ 26 h 305"/>
                  <a:gd name="T18" fmla="*/ 63 w 320"/>
                  <a:gd name="T19" fmla="*/ 63 h 305"/>
                  <a:gd name="T20" fmla="*/ 63 w 320"/>
                  <a:gd name="T21" fmla="*/ 242 h 305"/>
                  <a:gd name="T22" fmla="*/ 153 w 320"/>
                  <a:gd name="T23" fmla="*/ 279 h 305"/>
                  <a:gd name="T24" fmla="*/ 242 w 320"/>
                  <a:gd name="T25" fmla="*/ 242 h 305"/>
                  <a:gd name="T26" fmla="*/ 279 w 320"/>
                  <a:gd name="T27" fmla="*/ 152 h 305"/>
                  <a:gd name="T28" fmla="*/ 242 w 320"/>
                  <a:gd name="T29" fmla="*/ 63 h 305"/>
                  <a:gd name="T30" fmla="*/ 153 w 320"/>
                  <a:gd name="T31" fmla="*/ 2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0" h="305">
                    <a:moveTo>
                      <a:pt x="153" y="305"/>
                    </a:moveTo>
                    <a:cubicBezTo>
                      <a:pt x="112" y="305"/>
                      <a:pt x="74" y="289"/>
                      <a:pt x="45" y="260"/>
                    </a:cubicBezTo>
                    <a:cubicBezTo>
                      <a:pt x="16" y="231"/>
                      <a:pt x="0" y="193"/>
                      <a:pt x="0" y="152"/>
                    </a:cubicBezTo>
                    <a:cubicBezTo>
                      <a:pt x="0" y="112"/>
                      <a:pt x="16" y="73"/>
                      <a:pt x="45" y="45"/>
                    </a:cubicBezTo>
                    <a:cubicBezTo>
                      <a:pt x="74" y="16"/>
                      <a:pt x="112" y="0"/>
                      <a:pt x="153" y="0"/>
                    </a:cubicBezTo>
                    <a:cubicBezTo>
                      <a:pt x="193" y="0"/>
                      <a:pt x="232" y="16"/>
                      <a:pt x="260" y="45"/>
                    </a:cubicBezTo>
                    <a:cubicBezTo>
                      <a:pt x="320" y="104"/>
                      <a:pt x="320" y="201"/>
                      <a:pt x="260" y="260"/>
                    </a:cubicBezTo>
                    <a:cubicBezTo>
                      <a:pt x="232" y="289"/>
                      <a:pt x="193" y="305"/>
                      <a:pt x="153" y="305"/>
                    </a:cubicBezTo>
                    <a:close/>
                    <a:moveTo>
                      <a:pt x="153" y="26"/>
                    </a:moveTo>
                    <a:cubicBezTo>
                      <a:pt x="119" y="26"/>
                      <a:pt x="87" y="39"/>
                      <a:pt x="63" y="63"/>
                    </a:cubicBezTo>
                    <a:cubicBezTo>
                      <a:pt x="14" y="112"/>
                      <a:pt x="14" y="192"/>
                      <a:pt x="63" y="242"/>
                    </a:cubicBezTo>
                    <a:cubicBezTo>
                      <a:pt x="87" y="265"/>
                      <a:pt x="119" y="279"/>
                      <a:pt x="153" y="279"/>
                    </a:cubicBezTo>
                    <a:cubicBezTo>
                      <a:pt x="186" y="279"/>
                      <a:pt x="218" y="265"/>
                      <a:pt x="242" y="242"/>
                    </a:cubicBezTo>
                    <a:cubicBezTo>
                      <a:pt x="266" y="218"/>
                      <a:pt x="279" y="186"/>
                      <a:pt x="279" y="152"/>
                    </a:cubicBezTo>
                    <a:cubicBezTo>
                      <a:pt x="279" y="119"/>
                      <a:pt x="266" y="87"/>
                      <a:pt x="242" y="63"/>
                    </a:cubicBezTo>
                    <a:cubicBezTo>
                      <a:pt x="218" y="39"/>
                      <a:pt x="186" y="26"/>
                      <a:pt x="15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sp>
            <p:nvSpPr>
              <p:cNvPr id="25" name="Freeform 55"/>
              <p:cNvSpPr>
                <a:spLocks/>
              </p:cNvSpPr>
              <p:nvPr/>
            </p:nvSpPr>
            <p:spPr bwMode="auto">
              <a:xfrm>
                <a:off x="5627" y="3486"/>
                <a:ext cx="473" cy="473"/>
              </a:xfrm>
              <a:custGeom>
                <a:avLst/>
                <a:gdLst>
                  <a:gd name="T0" fmla="*/ 73 w 337"/>
                  <a:gd name="T1" fmla="*/ 337 h 337"/>
                  <a:gd name="T2" fmla="*/ 0 w 337"/>
                  <a:gd name="T3" fmla="*/ 264 h 337"/>
                  <a:gd name="T4" fmla="*/ 264 w 337"/>
                  <a:gd name="T5" fmla="*/ 0 h 337"/>
                  <a:gd name="T6" fmla="*/ 337 w 337"/>
                  <a:gd name="T7" fmla="*/ 73 h 337"/>
                  <a:gd name="T8" fmla="*/ 73 w 337"/>
                  <a:gd name="T9" fmla="*/ 337 h 337"/>
                </a:gdLst>
                <a:ahLst/>
                <a:cxnLst>
                  <a:cxn ang="0">
                    <a:pos x="T0" y="T1"/>
                  </a:cxn>
                  <a:cxn ang="0">
                    <a:pos x="T2" y="T3"/>
                  </a:cxn>
                  <a:cxn ang="0">
                    <a:pos x="T4" y="T5"/>
                  </a:cxn>
                  <a:cxn ang="0">
                    <a:pos x="T6" y="T7"/>
                  </a:cxn>
                  <a:cxn ang="0">
                    <a:pos x="T8" y="T9"/>
                  </a:cxn>
                </a:cxnLst>
                <a:rect l="0" t="0" r="r" b="b"/>
                <a:pathLst>
                  <a:path w="337" h="337">
                    <a:moveTo>
                      <a:pt x="73" y="337"/>
                    </a:moveTo>
                    <a:lnTo>
                      <a:pt x="0" y="264"/>
                    </a:lnTo>
                    <a:lnTo>
                      <a:pt x="264" y="0"/>
                    </a:lnTo>
                    <a:lnTo>
                      <a:pt x="337" y="73"/>
                    </a:lnTo>
                    <a:lnTo>
                      <a:pt x="73" y="3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grpSp>
      </p:grpSp>
      <p:grpSp>
        <p:nvGrpSpPr>
          <p:cNvPr id="8" name="Group 7"/>
          <p:cNvGrpSpPr/>
          <p:nvPr/>
        </p:nvGrpSpPr>
        <p:grpSpPr>
          <a:xfrm>
            <a:off x="286829" y="1212341"/>
            <a:ext cx="1920240" cy="1005851"/>
            <a:chOff x="286829" y="1212341"/>
            <a:chExt cx="1920240" cy="1005851"/>
          </a:xfrm>
        </p:grpSpPr>
        <p:sp>
          <p:nvSpPr>
            <p:cNvPr id="39" name="Rectangle 38"/>
            <p:cNvSpPr/>
            <p:nvPr/>
          </p:nvSpPr>
          <p:spPr>
            <a:xfrm>
              <a:off x="286829"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914181">
                <a:defRPr/>
              </a:pPr>
              <a:r>
                <a:rPr lang="en-US" sz="1600" dirty="0">
                  <a:gradFill>
                    <a:gsLst>
                      <a:gs pos="0">
                        <a:schemeClr val="bg1"/>
                      </a:gs>
                      <a:gs pos="53000">
                        <a:schemeClr val="bg1"/>
                      </a:gs>
                    </a:gsLst>
                    <a:lin ang="5400000" scaled="0"/>
                  </a:gradFill>
                  <a:ea typeface="Segoe UI" pitchFamily="34" charset="0"/>
                  <a:cs typeface="Segoe UI" pitchFamily="34" charset="0"/>
                </a:rPr>
                <a:t>Lists and libraries</a:t>
              </a:r>
            </a:p>
          </p:txBody>
        </p:sp>
        <p:sp>
          <p:nvSpPr>
            <p:cNvPr id="26" name="Freeform 18"/>
            <p:cNvSpPr>
              <a:spLocks noEditPoints="1"/>
            </p:cNvSpPr>
            <p:nvPr/>
          </p:nvSpPr>
          <p:spPr bwMode="black">
            <a:xfrm>
              <a:off x="1017042" y="1582354"/>
              <a:ext cx="459814" cy="560968"/>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chemeClr val="bg1"/>
            </a:solidFill>
            <a:ln>
              <a:noFill/>
            </a:ln>
          </p:spPr>
          <p:txBody>
            <a:bodyPr vert="horz" wrap="square" lIns="0" tIns="41153" rIns="82305" bIns="41153"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grpSp>
      <p:grpSp>
        <p:nvGrpSpPr>
          <p:cNvPr id="11" name="Group 10"/>
          <p:cNvGrpSpPr/>
          <p:nvPr/>
        </p:nvGrpSpPr>
        <p:grpSpPr>
          <a:xfrm>
            <a:off x="6263321" y="1212341"/>
            <a:ext cx="1920240" cy="1005851"/>
            <a:chOff x="6263321" y="1212341"/>
            <a:chExt cx="1920240" cy="1005851"/>
          </a:xfrm>
        </p:grpSpPr>
        <p:sp>
          <p:nvSpPr>
            <p:cNvPr id="45" name="Rectangle 44"/>
            <p:cNvSpPr/>
            <p:nvPr/>
          </p:nvSpPr>
          <p:spPr>
            <a:xfrm>
              <a:off x="6263321"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914181"/>
              <a:r>
                <a:rPr lang="en-US" sz="1600" dirty="0">
                  <a:gradFill>
                    <a:gsLst>
                      <a:gs pos="0">
                        <a:schemeClr val="bg1"/>
                      </a:gs>
                      <a:gs pos="53000">
                        <a:schemeClr val="bg1"/>
                      </a:gs>
                    </a:gsLst>
                    <a:lin ang="5400000" scaled="0"/>
                  </a:gradFill>
                  <a:ea typeface="Segoe UI" pitchFamily="34" charset="0"/>
                  <a:cs typeface="Segoe UI" pitchFamily="34" charset="0"/>
                </a:rPr>
                <a:t>Taxonomy</a:t>
              </a:r>
            </a:p>
          </p:txBody>
        </p:sp>
        <p:sp>
          <p:nvSpPr>
            <p:cNvPr id="27" name="Freeform 7"/>
            <p:cNvSpPr>
              <a:spLocks noEditPoints="1"/>
            </p:cNvSpPr>
            <p:nvPr/>
          </p:nvSpPr>
          <p:spPr bwMode="black">
            <a:xfrm>
              <a:off x="6943533" y="1553551"/>
              <a:ext cx="559817" cy="560462"/>
            </a:xfrm>
            <a:custGeom>
              <a:avLst/>
              <a:gdLst>
                <a:gd name="T0" fmla="*/ 52 w 300"/>
                <a:gd name="T1" fmla="*/ 268 h 300"/>
                <a:gd name="T2" fmla="*/ 62 w 300"/>
                <a:gd name="T3" fmla="*/ 255 h 300"/>
                <a:gd name="T4" fmla="*/ 77 w 300"/>
                <a:gd name="T5" fmla="*/ 230 h 300"/>
                <a:gd name="T6" fmla="*/ 46 w 300"/>
                <a:gd name="T7" fmla="*/ 204 h 300"/>
                <a:gd name="T8" fmla="*/ 15 w 300"/>
                <a:gd name="T9" fmla="*/ 233 h 300"/>
                <a:gd name="T10" fmla="*/ 33 w 300"/>
                <a:gd name="T11" fmla="*/ 219 h 300"/>
                <a:gd name="T12" fmla="*/ 60 w 300"/>
                <a:gd name="T13" fmla="*/ 219 h 300"/>
                <a:gd name="T14" fmla="*/ 63 w 300"/>
                <a:gd name="T15" fmla="*/ 238 h 300"/>
                <a:gd name="T16" fmla="*/ 46 w 300"/>
                <a:gd name="T17" fmla="*/ 255 h 300"/>
                <a:gd name="T18" fmla="*/ 39 w 300"/>
                <a:gd name="T19" fmla="*/ 275 h 300"/>
                <a:gd name="T20" fmla="*/ 51 w 300"/>
                <a:gd name="T21" fmla="*/ 279 h 300"/>
                <a:gd name="T22" fmla="*/ 51 w 300"/>
                <a:gd name="T23" fmla="*/ 288 h 300"/>
                <a:gd name="T24" fmla="*/ 39 w 300"/>
                <a:gd name="T25" fmla="*/ 300 h 300"/>
                <a:gd name="T26" fmla="*/ 300 w 300"/>
                <a:gd name="T27" fmla="*/ 216 h 300"/>
                <a:gd name="T28" fmla="*/ 218 w 300"/>
                <a:gd name="T29" fmla="*/ 300 h 300"/>
                <a:gd name="T30" fmla="*/ 220 w 300"/>
                <a:gd name="T31" fmla="*/ 263 h 300"/>
                <a:gd name="T32" fmla="*/ 277 w 300"/>
                <a:gd name="T33" fmla="*/ 216 h 300"/>
                <a:gd name="T34" fmla="*/ 149 w 300"/>
                <a:gd name="T35" fmla="*/ 228 h 300"/>
                <a:gd name="T36" fmla="*/ 119 w 300"/>
                <a:gd name="T37" fmla="*/ 242 h 300"/>
                <a:gd name="T38" fmla="*/ 149 w 300"/>
                <a:gd name="T39" fmla="*/ 262 h 300"/>
                <a:gd name="T40" fmla="*/ 177 w 300"/>
                <a:gd name="T41" fmla="*/ 252 h 300"/>
                <a:gd name="T42" fmla="*/ 255 w 300"/>
                <a:gd name="T43" fmla="*/ 75 h 300"/>
                <a:gd name="T44" fmla="*/ 259 w 300"/>
                <a:gd name="T45" fmla="*/ 59 h 300"/>
                <a:gd name="T46" fmla="*/ 278 w 300"/>
                <a:gd name="T47" fmla="*/ 38 h 300"/>
                <a:gd name="T48" fmla="*/ 272 w 300"/>
                <a:gd name="T49" fmla="*/ 8 h 300"/>
                <a:gd name="T50" fmla="*/ 228 w 300"/>
                <a:gd name="T51" fmla="*/ 7 h 300"/>
                <a:gd name="T52" fmla="*/ 231 w 300"/>
                <a:gd name="T53" fmla="*/ 29 h 300"/>
                <a:gd name="T54" fmla="*/ 250 w 300"/>
                <a:gd name="T55" fmla="*/ 10 h 300"/>
                <a:gd name="T56" fmla="*/ 269 w 300"/>
                <a:gd name="T57" fmla="*/ 26 h 300"/>
                <a:gd name="T58" fmla="*/ 259 w 300"/>
                <a:gd name="T59" fmla="*/ 43 h 300"/>
                <a:gd name="T60" fmla="*/ 245 w 300"/>
                <a:gd name="T61" fmla="*/ 59 h 300"/>
                <a:gd name="T62" fmla="*/ 243 w 300"/>
                <a:gd name="T63" fmla="*/ 75 h 300"/>
                <a:gd name="T64" fmla="*/ 255 w 300"/>
                <a:gd name="T65" fmla="*/ 96 h 300"/>
                <a:gd name="T66" fmla="*/ 243 w 300"/>
                <a:gd name="T67" fmla="*/ 84 h 300"/>
                <a:gd name="T68" fmla="*/ 255 w 300"/>
                <a:gd name="T69" fmla="*/ 96 h 300"/>
                <a:gd name="T70" fmla="*/ 49 w 300"/>
                <a:gd name="T71" fmla="*/ 84 h 300"/>
                <a:gd name="T72" fmla="*/ 0 w 300"/>
                <a:gd name="T73" fmla="*/ 47 h 300"/>
                <a:gd name="T74" fmla="*/ 35 w 300"/>
                <a:gd name="T75" fmla="*/ 68 h 300"/>
                <a:gd name="T76" fmla="*/ 102 w 300"/>
                <a:gd name="T77" fmla="*/ 0 h 300"/>
                <a:gd name="T78" fmla="*/ 147 w 300"/>
                <a:gd name="T79" fmla="*/ 58 h 300"/>
                <a:gd name="T80" fmla="*/ 177 w 300"/>
                <a:gd name="T81" fmla="*/ 38 h 300"/>
                <a:gd name="T82" fmla="*/ 147 w 300"/>
                <a:gd name="T83" fmla="*/ 24 h 300"/>
                <a:gd name="T84" fmla="*/ 147 w 300"/>
                <a:gd name="T85" fmla="*/ 72 h 300"/>
                <a:gd name="T86" fmla="*/ 56 w 300"/>
                <a:gd name="T87" fmla="*/ 151 h 300"/>
                <a:gd name="T88" fmla="*/ 36 w 300"/>
                <a:gd name="T89" fmla="*/ 121 h 300"/>
                <a:gd name="T90" fmla="*/ 22 w 300"/>
                <a:gd name="T91" fmla="*/ 151 h 300"/>
                <a:gd name="T92" fmla="*/ 70 w 300"/>
                <a:gd name="T93" fmla="*/ 151 h 300"/>
                <a:gd name="T94" fmla="*/ 240 w 300"/>
                <a:gd name="T95" fmla="*/ 149 h 300"/>
                <a:gd name="T96" fmla="*/ 260 w 300"/>
                <a:gd name="T97" fmla="*/ 179 h 300"/>
                <a:gd name="T98" fmla="*/ 274 w 300"/>
                <a:gd name="T99" fmla="*/ 149 h 300"/>
                <a:gd name="T100" fmla="*/ 226 w 300"/>
                <a:gd name="T101" fmla="*/ 14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0" h="300">
                  <a:moveTo>
                    <a:pt x="51" y="279"/>
                  </a:moveTo>
                  <a:cubicBezTo>
                    <a:pt x="51" y="274"/>
                    <a:pt x="51" y="270"/>
                    <a:pt x="52" y="268"/>
                  </a:cubicBezTo>
                  <a:cubicBezTo>
                    <a:pt x="52" y="266"/>
                    <a:pt x="53" y="264"/>
                    <a:pt x="55" y="263"/>
                  </a:cubicBezTo>
                  <a:cubicBezTo>
                    <a:pt x="56" y="261"/>
                    <a:pt x="58" y="259"/>
                    <a:pt x="62" y="255"/>
                  </a:cubicBezTo>
                  <a:cubicBezTo>
                    <a:pt x="68" y="250"/>
                    <a:pt x="72" y="246"/>
                    <a:pt x="74" y="242"/>
                  </a:cubicBezTo>
                  <a:cubicBezTo>
                    <a:pt x="76" y="239"/>
                    <a:pt x="77" y="235"/>
                    <a:pt x="77" y="230"/>
                  </a:cubicBezTo>
                  <a:cubicBezTo>
                    <a:pt x="77" y="223"/>
                    <a:pt x="74" y="217"/>
                    <a:pt x="68" y="212"/>
                  </a:cubicBezTo>
                  <a:cubicBezTo>
                    <a:pt x="63" y="207"/>
                    <a:pt x="55" y="204"/>
                    <a:pt x="46" y="204"/>
                  </a:cubicBezTo>
                  <a:cubicBezTo>
                    <a:pt x="37" y="204"/>
                    <a:pt x="30" y="206"/>
                    <a:pt x="24" y="211"/>
                  </a:cubicBezTo>
                  <a:cubicBezTo>
                    <a:pt x="18" y="217"/>
                    <a:pt x="15" y="225"/>
                    <a:pt x="15" y="233"/>
                  </a:cubicBezTo>
                  <a:cubicBezTo>
                    <a:pt x="27" y="233"/>
                    <a:pt x="27" y="233"/>
                    <a:pt x="27" y="233"/>
                  </a:cubicBezTo>
                  <a:cubicBezTo>
                    <a:pt x="28" y="227"/>
                    <a:pt x="28" y="223"/>
                    <a:pt x="33" y="219"/>
                  </a:cubicBezTo>
                  <a:cubicBezTo>
                    <a:pt x="37" y="216"/>
                    <a:pt x="41" y="214"/>
                    <a:pt x="46" y="214"/>
                  </a:cubicBezTo>
                  <a:cubicBezTo>
                    <a:pt x="51" y="214"/>
                    <a:pt x="57" y="216"/>
                    <a:pt x="60" y="219"/>
                  </a:cubicBezTo>
                  <a:cubicBezTo>
                    <a:pt x="64" y="223"/>
                    <a:pt x="65" y="226"/>
                    <a:pt x="65" y="230"/>
                  </a:cubicBezTo>
                  <a:cubicBezTo>
                    <a:pt x="65" y="233"/>
                    <a:pt x="64" y="236"/>
                    <a:pt x="63" y="238"/>
                  </a:cubicBezTo>
                  <a:cubicBezTo>
                    <a:pt x="61" y="240"/>
                    <a:pt x="59" y="243"/>
                    <a:pt x="55" y="247"/>
                  </a:cubicBezTo>
                  <a:cubicBezTo>
                    <a:pt x="51" y="251"/>
                    <a:pt x="48" y="253"/>
                    <a:pt x="46" y="255"/>
                  </a:cubicBezTo>
                  <a:cubicBezTo>
                    <a:pt x="44" y="258"/>
                    <a:pt x="42" y="260"/>
                    <a:pt x="41" y="263"/>
                  </a:cubicBezTo>
                  <a:cubicBezTo>
                    <a:pt x="40" y="266"/>
                    <a:pt x="39" y="270"/>
                    <a:pt x="39" y="275"/>
                  </a:cubicBezTo>
                  <a:cubicBezTo>
                    <a:pt x="39" y="276"/>
                    <a:pt x="39" y="277"/>
                    <a:pt x="39" y="279"/>
                  </a:cubicBezTo>
                  <a:lnTo>
                    <a:pt x="51" y="279"/>
                  </a:lnTo>
                  <a:close/>
                  <a:moveTo>
                    <a:pt x="51" y="300"/>
                  </a:moveTo>
                  <a:cubicBezTo>
                    <a:pt x="51" y="288"/>
                    <a:pt x="51" y="288"/>
                    <a:pt x="51" y="288"/>
                  </a:cubicBezTo>
                  <a:cubicBezTo>
                    <a:pt x="39" y="288"/>
                    <a:pt x="39" y="288"/>
                    <a:pt x="39" y="288"/>
                  </a:cubicBezTo>
                  <a:cubicBezTo>
                    <a:pt x="39" y="300"/>
                    <a:pt x="39" y="300"/>
                    <a:pt x="39" y="300"/>
                  </a:cubicBezTo>
                  <a:lnTo>
                    <a:pt x="51" y="300"/>
                  </a:lnTo>
                  <a:close/>
                  <a:moveTo>
                    <a:pt x="300" y="216"/>
                  </a:moveTo>
                  <a:cubicBezTo>
                    <a:pt x="247" y="300"/>
                    <a:pt x="247" y="300"/>
                    <a:pt x="247" y="300"/>
                  </a:cubicBezTo>
                  <a:cubicBezTo>
                    <a:pt x="218" y="300"/>
                    <a:pt x="218" y="300"/>
                    <a:pt x="218" y="300"/>
                  </a:cubicBezTo>
                  <a:cubicBezTo>
                    <a:pt x="198" y="263"/>
                    <a:pt x="198" y="263"/>
                    <a:pt x="198" y="263"/>
                  </a:cubicBezTo>
                  <a:cubicBezTo>
                    <a:pt x="220" y="263"/>
                    <a:pt x="220" y="263"/>
                    <a:pt x="220" y="263"/>
                  </a:cubicBezTo>
                  <a:cubicBezTo>
                    <a:pt x="233" y="285"/>
                    <a:pt x="233" y="285"/>
                    <a:pt x="233" y="285"/>
                  </a:cubicBezTo>
                  <a:cubicBezTo>
                    <a:pt x="277" y="216"/>
                    <a:pt x="277" y="216"/>
                    <a:pt x="277" y="216"/>
                  </a:cubicBezTo>
                  <a:lnTo>
                    <a:pt x="300" y="216"/>
                  </a:lnTo>
                  <a:close/>
                  <a:moveTo>
                    <a:pt x="149" y="228"/>
                  </a:moveTo>
                  <a:cubicBezTo>
                    <a:pt x="149" y="242"/>
                    <a:pt x="149" y="242"/>
                    <a:pt x="149" y="242"/>
                  </a:cubicBezTo>
                  <a:cubicBezTo>
                    <a:pt x="119" y="242"/>
                    <a:pt x="119" y="242"/>
                    <a:pt x="119" y="242"/>
                  </a:cubicBezTo>
                  <a:cubicBezTo>
                    <a:pt x="119" y="262"/>
                    <a:pt x="119" y="262"/>
                    <a:pt x="119" y="262"/>
                  </a:cubicBezTo>
                  <a:cubicBezTo>
                    <a:pt x="149" y="262"/>
                    <a:pt x="149" y="262"/>
                    <a:pt x="149" y="262"/>
                  </a:cubicBezTo>
                  <a:cubicBezTo>
                    <a:pt x="149" y="276"/>
                    <a:pt x="149" y="276"/>
                    <a:pt x="149" y="276"/>
                  </a:cubicBezTo>
                  <a:cubicBezTo>
                    <a:pt x="177" y="252"/>
                    <a:pt x="177" y="252"/>
                    <a:pt x="177" y="252"/>
                  </a:cubicBezTo>
                  <a:lnTo>
                    <a:pt x="149" y="228"/>
                  </a:lnTo>
                  <a:close/>
                  <a:moveTo>
                    <a:pt x="255" y="75"/>
                  </a:moveTo>
                  <a:cubicBezTo>
                    <a:pt x="255" y="70"/>
                    <a:pt x="255" y="66"/>
                    <a:pt x="256" y="64"/>
                  </a:cubicBezTo>
                  <a:cubicBezTo>
                    <a:pt x="256" y="62"/>
                    <a:pt x="257" y="60"/>
                    <a:pt x="259" y="59"/>
                  </a:cubicBezTo>
                  <a:cubicBezTo>
                    <a:pt x="260" y="57"/>
                    <a:pt x="262" y="55"/>
                    <a:pt x="266" y="51"/>
                  </a:cubicBezTo>
                  <a:cubicBezTo>
                    <a:pt x="272" y="46"/>
                    <a:pt x="276" y="42"/>
                    <a:pt x="278" y="38"/>
                  </a:cubicBezTo>
                  <a:cubicBezTo>
                    <a:pt x="280" y="35"/>
                    <a:pt x="281" y="31"/>
                    <a:pt x="281" y="26"/>
                  </a:cubicBezTo>
                  <a:cubicBezTo>
                    <a:pt x="281" y="19"/>
                    <a:pt x="278" y="13"/>
                    <a:pt x="272" y="8"/>
                  </a:cubicBezTo>
                  <a:cubicBezTo>
                    <a:pt x="267" y="3"/>
                    <a:pt x="259" y="0"/>
                    <a:pt x="250" y="0"/>
                  </a:cubicBezTo>
                  <a:cubicBezTo>
                    <a:pt x="241" y="0"/>
                    <a:pt x="234" y="2"/>
                    <a:pt x="228" y="7"/>
                  </a:cubicBezTo>
                  <a:cubicBezTo>
                    <a:pt x="222" y="13"/>
                    <a:pt x="219" y="21"/>
                    <a:pt x="219" y="29"/>
                  </a:cubicBezTo>
                  <a:cubicBezTo>
                    <a:pt x="231" y="29"/>
                    <a:pt x="231" y="29"/>
                    <a:pt x="231" y="29"/>
                  </a:cubicBezTo>
                  <a:cubicBezTo>
                    <a:pt x="232" y="23"/>
                    <a:pt x="232" y="19"/>
                    <a:pt x="237" y="15"/>
                  </a:cubicBezTo>
                  <a:cubicBezTo>
                    <a:pt x="241" y="12"/>
                    <a:pt x="245" y="10"/>
                    <a:pt x="250" y="10"/>
                  </a:cubicBezTo>
                  <a:cubicBezTo>
                    <a:pt x="255" y="10"/>
                    <a:pt x="261" y="12"/>
                    <a:pt x="264" y="15"/>
                  </a:cubicBezTo>
                  <a:cubicBezTo>
                    <a:pt x="268" y="19"/>
                    <a:pt x="269" y="22"/>
                    <a:pt x="269" y="26"/>
                  </a:cubicBezTo>
                  <a:cubicBezTo>
                    <a:pt x="269" y="29"/>
                    <a:pt x="268" y="32"/>
                    <a:pt x="267" y="34"/>
                  </a:cubicBezTo>
                  <a:cubicBezTo>
                    <a:pt x="265" y="36"/>
                    <a:pt x="263" y="39"/>
                    <a:pt x="259" y="43"/>
                  </a:cubicBezTo>
                  <a:cubicBezTo>
                    <a:pt x="255" y="47"/>
                    <a:pt x="252" y="49"/>
                    <a:pt x="250" y="51"/>
                  </a:cubicBezTo>
                  <a:cubicBezTo>
                    <a:pt x="248" y="54"/>
                    <a:pt x="246" y="56"/>
                    <a:pt x="245" y="59"/>
                  </a:cubicBezTo>
                  <a:cubicBezTo>
                    <a:pt x="244" y="62"/>
                    <a:pt x="243" y="66"/>
                    <a:pt x="243" y="71"/>
                  </a:cubicBezTo>
                  <a:cubicBezTo>
                    <a:pt x="243" y="72"/>
                    <a:pt x="243" y="73"/>
                    <a:pt x="243" y="75"/>
                  </a:cubicBezTo>
                  <a:lnTo>
                    <a:pt x="255" y="75"/>
                  </a:lnTo>
                  <a:close/>
                  <a:moveTo>
                    <a:pt x="255" y="96"/>
                  </a:moveTo>
                  <a:cubicBezTo>
                    <a:pt x="255" y="84"/>
                    <a:pt x="255" y="84"/>
                    <a:pt x="255" y="84"/>
                  </a:cubicBezTo>
                  <a:cubicBezTo>
                    <a:pt x="243" y="84"/>
                    <a:pt x="243" y="84"/>
                    <a:pt x="243" y="84"/>
                  </a:cubicBezTo>
                  <a:cubicBezTo>
                    <a:pt x="243" y="96"/>
                    <a:pt x="243" y="96"/>
                    <a:pt x="243" y="96"/>
                  </a:cubicBezTo>
                  <a:lnTo>
                    <a:pt x="255" y="96"/>
                  </a:lnTo>
                  <a:close/>
                  <a:moveTo>
                    <a:pt x="102" y="0"/>
                  </a:moveTo>
                  <a:cubicBezTo>
                    <a:pt x="49" y="84"/>
                    <a:pt x="49" y="84"/>
                    <a:pt x="49" y="84"/>
                  </a:cubicBezTo>
                  <a:cubicBezTo>
                    <a:pt x="20" y="84"/>
                    <a:pt x="20" y="84"/>
                    <a:pt x="20" y="84"/>
                  </a:cubicBezTo>
                  <a:cubicBezTo>
                    <a:pt x="0" y="47"/>
                    <a:pt x="0" y="47"/>
                    <a:pt x="0" y="47"/>
                  </a:cubicBezTo>
                  <a:cubicBezTo>
                    <a:pt x="22" y="47"/>
                    <a:pt x="22" y="47"/>
                    <a:pt x="22" y="47"/>
                  </a:cubicBezTo>
                  <a:cubicBezTo>
                    <a:pt x="35" y="68"/>
                    <a:pt x="35" y="68"/>
                    <a:pt x="35" y="68"/>
                  </a:cubicBezTo>
                  <a:cubicBezTo>
                    <a:pt x="79" y="0"/>
                    <a:pt x="79" y="0"/>
                    <a:pt x="79" y="0"/>
                  </a:cubicBezTo>
                  <a:lnTo>
                    <a:pt x="102" y="0"/>
                  </a:lnTo>
                  <a:close/>
                  <a:moveTo>
                    <a:pt x="147" y="72"/>
                  </a:moveTo>
                  <a:cubicBezTo>
                    <a:pt x="147" y="58"/>
                    <a:pt x="147" y="58"/>
                    <a:pt x="147" y="58"/>
                  </a:cubicBezTo>
                  <a:cubicBezTo>
                    <a:pt x="177" y="58"/>
                    <a:pt x="177" y="58"/>
                    <a:pt x="177" y="58"/>
                  </a:cubicBezTo>
                  <a:cubicBezTo>
                    <a:pt x="177" y="38"/>
                    <a:pt x="177" y="38"/>
                    <a:pt x="177" y="38"/>
                  </a:cubicBezTo>
                  <a:cubicBezTo>
                    <a:pt x="147" y="38"/>
                    <a:pt x="147" y="38"/>
                    <a:pt x="147" y="38"/>
                  </a:cubicBezTo>
                  <a:cubicBezTo>
                    <a:pt x="147" y="24"/>
                    <a:pt x="147" y="24"/>
                    <a:pt x="147" y="24"/>
                  </a:cubicBezTo>
                  <a:cubicBezTo>
                    <a:pt x="119" y="48"/>
                    <a:pt x="119" y="48"/>
                    <a:pt x="119" y="48"/>
                  </a:cubicBezTo>
                  <a:lnTo>
                    <a:pt x="147" y="72"/>
                  </a:lnTo>
                  <a:close/>
                  <a:moveTo>
                    <a:pt x="70" y="151"/>
                  </a:moveTo>
                  <a:cubicBezTo>
                    <a:pt x="56" y="151"/>
                    <a:pt x="56" y="151"/>
                    <a:pt x="56" y="151"/>
                  </a:cubicBezTo>
                  <a:cubicBezTo>
                    <a:pt x="56" y="121"/>
                    <a:pt x="56" y="121"/>
                    <a:pt x="56" y="121"/>
                  </a:cubicBezTo>
                  <a:cubicBezTo>
                    <a:pt x="36" y="121"/>
                    <a:pt x="36" y="121"/>
                    <a:pt x="36" y="121"/>
                  </a:cubicBezTo>
                  <a:cubicBezTo>
                    <a:pt x="36" y="151"/>
                    <a:pt x="36" y="151"/>
                    <a:pt x="36" y="151"/>
                  </a:cubicBezTo>
                  <a:cubicBezTo>
                    <a:pt x="22" y="151"/>
                    <a:pt x="22" y="151"/>
                    <a:pt x="22" y="151"/>
                  </a:cubicBezTo>
                  <a:cubicBezTo>
                    <a:pt x="46" y="179"/>
                    <a:pt x="46" y="179"/>
                    <a:pt x="46" y="179"/>
                  </a:cubicBezTo>
                  <a:lnTo>
                    <a:pt x="70" y="151"/>
                  </a:lnTo>
                  <a:close/>
                  <a:moveTo>
                    <a:pt x="226" y="149"/>
                  </a:moveTo>
                  <a:cubicBezTo>
                    <a:pt x="240" y="149"/>
                    <a:pt x="240" y="149"/>
                    <a:pt x="240" y="149"/>
                  </a:cubicBezTo>
                  <a:cubicBezTo>
                    <a:pt x="240" y="179"/>
                    <a:pt x="240" y="179"/>
                    <a:pt x="240" y="179"/>
                  </a:cubicBezTo>
                  <a:cubicBezTo>
                    <a:pt x="260" y="179"/>
                    <a:pt x="260" y="179"/>
                    <a:pt x="260" y="179"/>
                  </a:cubicBezTo>
                  <a:cubicBezTo>
                    <a:pt x="260" y="149"/>
                    <a:pt x="260" y="149"/>
                    <a:pt x="260" y="149"/>
                  </a:cubicBezTo>
                  <a:cubicBezTo>
                    <a:pt x="274" y="149"/>
                    <a:pt x="274" y="149"/>
                    <a:pt x="274" y="149"/>
                  </a:cubicBezTo>
                  <a:cubicBezTo>
                    <a:pt x="250" y="121"/>
                    <a:pt x="250" y="121"/>
                    <a:pt x="250" y="121"/>
                  </a:cubicBezTo>
                  <a:lnTo>
                    <a:pt x="226" y="149"/>
                  </a:lnTo>
                  <a:close/>
                </a:path>
              </a:pathLst>
            </a:custGeom>
            <a:solidFill>
              <a:srgbClr val="FFFFFF"/>
            </a:solidFill>
            <a:ln>
              <a:noFill/>
            </a:ln>
          </p:spPr>
          <p:txBody>
            <a:bodyPr vert="horz" wrap="square" lIns="0" tIns="41153" rIns="82305" bIns="41153"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grpSp>
      <p:grpSp>
        <p:nvGrpSpPr>
          <p:cNvPr id="12" name="Group 11"/>
          <p:cNvGrpSpPr/>
          <p:nvPr/>
        </p:nvGrpSpPr>
        <p:grpSpPr>
          <a:xfrm>
            <a:off x="8255485" y="1212341"/>
            <a:ext cx="1920240" cy="1005851"/>
            <a:chOff x="8255485" y="1212341"/>
            <a:chExt cx="1920240" cy="1005851"/>
          </a:xfrm>
        </p:grpSpPr>
        <p:sp>
          <p:nvSpPr>
            <p:cNvPr id="46" name="Rectangle 45"/>
            <p:cNvSpPr/>
            <p:nvPr/>
          </p:nvSpPr>
          <p:spPr>
            <a:xfrm>
              <a:off x="8255485"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914181"/>
              <a:r>
                <a:rPr lang="en-US" sz="1600" dirty="0">
                  <a:gradFill>
                    <a:gsLst>
                      <a:gs pos="0">
                        <a:schemeClr val="bg1"/>
                      </a:gs>
                      <a:gs pos="53000">
                        <a:schemeClr val="bg1"/>
                      </a:gs>
                    </a:gsLst>
                    <a:lin ang="5400000" scaled="0"/>
                  </a:gradFill>
                  <a:ea typeface="Segoe UI" pitchFamily="34" charset="0"/>
                  <a:cs typeface="Segoe UI" pitchFamily="34" charset="0"/>
                </a:rPr>
                <a:t>Feeds</a:t>
              </a:r>
            </a:p>
          </p:txBody>
        </p:sp>
        <p:sp>
          <p:nvSpPr>
            <p:cNvPr id="28" name="Freeform 89"/>
            <p:cNvSpPr>
              <a:spLocks noEditPoints="1"/>
            </p:cNvSpPr>
            <p:nvPr/>
          </p:nvSpPr>
          <p:spPr bwMode="black">
            <a:xfrm>
              <a:off x="8856060" y="1647255"/>
              <a:ext cx="719091" cy="462897"/>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chemeClr val="bg1"/>
            </a:solidFill>
            <a:ln>
              <a:noFill/>
            </a:ln>
          </p:spPr>
          <p:txBody>
            <a:bodyPr vert="horz" wrap="square" lIns="0" tIns="41153" rIns="82305" bIns="41153"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grpSp>
      <p:grpSp>
        <p:nvGrpSpPr>
          <p:cNvPr id="9" name="Group 8"/>
          <p:cNvGrpSpPr/>
          <p:nvPr/>
        </p:nvGrpSpPr>
        <p:grpSpPr>
          <a:xfrm>
            <a:off x="2278993" y="1212341"/>
            <a:ext cx="1920240" cy="1005851"/>
            <a:chOff x="2278993" y="1212341"/>
            <a:chExt cx="1920240" cy="1005851"/>
          </a:xfrm>
        </p:grpSpPr>
        <p:sp>
          <p:nvSpPr>
            <p:cNvPr id="43" name="Rectangle 42"/>
            <p:cNvSpPr/>
            <p:nvPr/>
          </p:nvSpPr>
          <p:spPr>
            <a:xfrm>
              <a:off x="2278993"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914181"/>
              <a:r>
                <a:rPr lang="en-US" sz="1600" dirty="0">
                  <a:gradFill>
                    <a:gsLst>
                      <a:gs pos="0">
                        <a:schemeClr val="bg1"/>
                      </a:gs>
                      <a:gs pos="53000">
                        <a:schemeClr val="bg1"/>
                      </a:gs>
                    </a:gsLst>
                    <a:lin ang="5400000" scaled="0"/>
                  </a:gradFill>
                  <a:ea typeface="Segoe UI" pitchFamily="34" charset="0"/>
                  <a:cs typeface="Segoe UI" pitchFamily="34" charset="0"/>
                </a:rPr>
                <a:t>User profile</a:t>
              </a:r>
            </a:p>
          </p:txBody>
        </p:sp>
        <p:grpSp>
          <p:nvGrpSpPr>
            <p:cNvPr id="29" name="Group 28"/>
            <p:cNvGrpSpPr/>
            <p:nvPr/>
          </p:nvGrpSpPr>
          <p:grpSpPr bwMode="black">
            <a:xfrm>
              <a:off x="3083269" y="1535182"/>
              <a:ext cx="311688" cy="601337"/>
              <a:chOff x="3360738" y="989012"/>
              <a:chExt cx="746125" cy="1439864"/>
            </a:xfrm>
          </p:grpSpPr>
          <p:sp>
            <p:nvSpPr>
              <p:cNvPr id="30" name="Freeform 36"/>
              <p:cNvSpPr>
                <a:spLocks/>
              </p:cNvSpPr>
              <p:nvPr/>
            </p:nvSpPr>
            <p:spPr bwMode="black">
              <a:xfrm>
                <a:off x="3360738" y="1255713"/>
                <a:ext cx="525463" cy="1173163"/>
              </a:xfrm>
              <a:custGeom>
                <a:avLst/>
                <a:gdLst>
                  <a:gd name="T0" fmla="*/ 252 w 562"/>
                  <a:gd name="T1" fmla="*/ 272 h 1256"/>
                  <a:gd name="T2" fmla="*/ 234 w 562"/>
                  <a:gd name="T3" fmla="*/ 192 h 1256"/>
                  <a:gd name="T4" fmla="*/ 407 w 562"/>
                  <a:gd name="T5" fmla="*/ 20 h 1256"/>
                  <a:gd name="T6" fmla="*/ 534 w 562"/>
                  <a:gd name="T7" fmla="*/ 76 h 1256"/>
                  <a:gd name="T8" fmla="*/ 562 w 562"/>
                  <a:gd name="T9" fmla="*/ 51 h 1256"/>
                  <a:gd name="T10" fmla="*/ 443 w 562"/>
                  <a:gd name="T11" fmla="*/ 0 h 1256"/>
                  <a:gd name="T12" fmla="*/ 164 w 562"/>
                  <a:gd name="T13" fmla="*/ 0 h 1256"/>
                  <a:gd name="T14" fmla="*/ 0 w 562"/>
                  <a:gd name="T15" fmla="*/ 163 h 1256"/>
                  <a:gd name="T16" fmla="*/ 0 w 562"/>
                  <a:gd name="T17" fmla="*/ 556 h 1256"/>
                  <a:gd name="T18" fmla="*/ 55 w 562"/>
                  <a:gd name="T19" fmla="*/ 612 h 1256"/>
                  <a:gd name="T20" fmla="*/ 110 w 562"/>
                  <a:gd name="T21" fmla="*/ 556 h 1256"/>
                  <a:gd name="T22" fmla="*/ 110 w 562"/>
                  <a:gd name="T23" fmla="*/ 201 h 1256"/>
                  <a:gd name="T24" fmla="*/ 139 w 562"/>
                  <a:gd name="T25" fmla="*/ 201 h 1256"/>
                  <a:gd name="T26" fmla="*/ 139 w 562"/>
                  <a:gd name="T27" fmla="*/ 1182 h 1256"/>
                  <a:gd name="T28" fmla="*/ 214 w 562"/>
                  <a:gd name="T29" fmla="*/ 1256 h 1256"/>
                  <a:gd name="T30" fmla="*/ 288 w 562"/>
                  <a:gd name="T31" fmla="*/ 1182 h 1256"/>
                  <a:gd name="T32" fmla="*/ 288 w 562"/>
                  <a:gd name="T33" fmla="*/ 615 h 1256"/>
                  <a:gd name="T34" fmla="*/ 317 w 562"/>
                  <a:gd name="T35" fmla="*/ 615 h 1256"/>
                  <a:gd name="T36" fmla="*/ 317 w 562"/>
                  <a:gd name="T37" fmla="*/ 1182 h 1256"/>
                  <a:gd name="T38" fmla="*/ 392 w 562"/>
                  <a:gd name="T39" fmla="*/ 1256 h 1256"/>
                  <a:gd name="T40" fmla="*/ 467 w 562"/>
                  <a:gd name="T41" fmla="*/ 1182 h 1256"/>
                  <a:gd name="T42" fmla="*/ 467 w 562"/>
                  <a:gd name="T43" fmla="*/ 516 h 1256"/>
                  <a:gd name="T44" fmla="*/ 252 w 562"/>
                  <a:gd name="T45" fmla="*/ 27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2" h="1256">
                    <a:moveTo>
                      <a:pt x="252" y="272"/>
                    </a:moveTo>
                    <a:cubicBezTo>
                      <a:pt x="248" y="262"/>
                      <a:pt x="234" y="225"/>
                      <a:pt x="234" y="192"/>
                    </a:cubicBezTo>
                    <a:cubicBezTo>
                      <a:pt x="234" y="97"/>
                      <a:pt x="312" y="20"/>
                      <a:pt x="407" y="20"/>
                    </a:cubicBezTo>
                    <a:cubicBezTo>
                      <a:pt x="456" y="20"/>
                      <a:pt x="501" y="41"/>
                      <a:pt x="534" y="76"/>
                    </a:cubicBezTo>
                    <a:cubicBezTo>
                      <a:pt x="542" y="66"/>
                      <a:pt x="551" y="58"/>
                      <a:pt x="562" y="51"/>
                    </a:cubicBezTo>
                    <a:cubicBezTo>
                      <a:pt x="532" y="20"/>
                      <a:pt x="490" y="0"/>
                      <a:pt x="443" y="0"/>
                    </a:cubicBezTo>
                    <a:cubicBezTo>
                      <a:pt x="164" y="0"/>
                      <a:pt x="164" y="0"/>
                      <a:pt x="164" y="0"/>
                    </a:cubicBezTo>
                    <a:cubicBezTo>
                      <a:pt x="73" y="0"/>
                      <a:pt x="0" y="73"/>
                      <a:pt x="0" y="163"/>
                    </a:cubicBezTo>
                    <a:cubicBezTo>
                      <a:pt x="0" y="556"/>
                      <a:pt x="0" y="556"/>
                      <a:pt x="0" y="556"/>
                    </a:cubicBezTo>
                    <a:cubicBezTo>
                      <a:pt x="0" y="587"/>
                      <a:pt x="25" y="612"/>
                      <a:pt x="55" y="612"/>
                    </a:cubicBezTo>
                    <a:cubicBezTo>
                      <a:pt x="86" y="612"/>
                      <a:pt x="110" y="587"/>
                      <a:pt x="110" y="556"/>
                    </a:cubicBezTo>
                    <a:cubicBezTo>
                      <a:pt x="110" y="201"/>
                      <a:pt x="110" y="201"/>
                      <a:pt x="110" y="201"/>
                    </a:cubicBezTo>
                    <a:cubicBezTo>
                      <a:pt x="139" y="201"/>
                      <a:pt x="139" y="201"/>
                      <a:pt x="139" y="201"/>
                    </a:cubicBezTo>
                    <a:cubicBezTo>
                      <a:pt x="139" y="1182"/>
                      <a:pt x="139" y="1182"/>
                      <a:pt x="139" y="1182"/>
                    </a:cubicBezTo>
                    <a:cubicBezTo>
                      <a:pt x="139" y="1223"/>
                      <a:pt x="173" y="1256"/>
                      <a:pt x="214" y="1256"/>
                    </a:cubicBezTo>
                    <a:cubicBezTo>
                      <a:pt x="255" y="1256"/>
                      <a:pt x="288" y="1223"/>
                      <a:pt x="288" y="1182"/>
                    </a:cubicBezTo>
                    <a:cubicBezTo>
                      <a:pt x="288" y="615"/>
                      <a:pt x="288" y="615"/>
                      <a:pt x="288" y="615"/>
                    </a:cubicBezTo>
                    <a:cubicBezTo>
                      <a:pt x="317" y="615"/>
                      <a:pt x="317" y="615"/>
                      <a:pt x="317" y="615"/>
                    </a:cubicBezTo>
                    <a:cubicBezTo>
                      <a:pt x="317" y="1182"/>
                      <a:pt x="317" y="1182"/>
                      <a:pt x="317" y="1182"/>
                    </a:cubicBezTo>
                    <a:cubicBezTo>
                      <a:pt x="317" y="1223"/>
                      <a:pt x="351" y="1256"/>
                      <a:pt x="392" y="1256"/>
                    </a:cubicBezTo>
                    <a:cubicBezTo>
                      <a:pt x="433" y="1256"/>
                      <a:pt x="467" y="1223"/>
                      <a:pt x="467" y="1182"/>
                    </a:cubicBezTo>
                    <a:cubicBezTo>
                      <a:pt x="467" y="516"/>
                      <a:pt x="467" y="516"/>
                      <a:pt x="467" y="516"/>
                    </a:cubicBezTo>
                    <a:cubicBezTo>
                      <a:pt x="398" y="459"/>
                      <a:pt x="284" y="354"/>
                      <a:pt x="252" y="2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31" name="Freeform 37"/>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32" name="Oval 38"/>
              <p:cNvSpPr>
                <a:spLocks noChangeArrowheads="1"/>
              </p:cNvSpPr>
              <p:nvPr/>
            </p:nvSpPr>
            <p:spPr bwMode="black">
              <a:xfrm>
                <a:off x="3525838" y="989012"/>
                <a:ext cx="234950" cy="238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48" name="Freeform 39"/>
              <p:cNvSpPr>
                <a:spLocks/>
              </p:cNvSpPr>
              <p:nvPr/>
            </p:nvSpPr>
            <p:spPr bwMode="black">
              <a:xfrm>
                <a:off x="3606800" y="1304925"/>
                <a:ext cx="500063" cy="444500"/>
              </a:xfrm>
              <a:custGeom>
                <a:avLst/>
                <a:gdLst>
                  <a:gd name="T0" fmla="*/ 267 w 535"/>
                  <a:gd name="T1" fmla="*/ 476 h 477"/>
                  <a:gd name="T2" fmla="*/ 15 w 535"/>
                  <a:gd name="T3" fmla="*/ 208 h 477"/>
                  <a:gd name="T4" fmla="*/ 0 w 535"/>
                  <a:gd name="T5" fmla="*/ 140 h 477"/>
                  <a:gd name="T6" fmla="*/ 141 w 535"/>
                  <a:gd name="T7" fmla="*/ 0 h 477"/>
                  <a:gd name="T8" fmla="*/ 268 w 535"/>
                  <a:gd name="T9" fmla="*/ 80 h 477"/>
                  <a:gd name="T10" fmla="*/ 394 w 535"/>
                  <a:gd name="T11" fmla="*/ 0 h 477"/>
                  <a:gd name="T12" fmla="*/ 535 w 535"/>
                  <a:gd name="T13" fmla="*/ 140 h 477"/>
                  <a:gd name="T14" fmla="*/ 520 w 535"/>
                  <a:gd name="T15" fmla="*/ 208 h 477"/>
                  <a:gd name="T16" fmla="*/ 269 w 535"/>
                  <a:gd name="T17" fmla="*/ 476 h 477"/>
                  <a:gd name="T18" fmla="*/ 268 w 535"/>
                  <a:gd name="T19" fmla="*/ 477 h 477"/>
                  <a:gd name="T20" fmla="*/ 267 w 535"/>
                  <a:gd name="T21" fmla="*/ 476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5" h="477">
                    <a:moveTo>
                      <a:pt x="267" y="476"/>
                    </a:moveTo>
                    <a:cubicBezTo>
                      <a:pt x="247" y="461"/>
                      <a:pt x="55" y="310"/>
                      <a:pt x="15" y="208"/>
                    </a:cubicBezTo>
                    <a:cubicBezTo>
                      <a:pt x="8" y="189"/>
                      <a:pt x="0" y="162"/>
                      <a:pt x="0" y="140"/>
                    </a:cubicBezTo>
                    <a:cubicBezTo>
                      <a:pt x="0" y="63"/>
                      <a:pt x="63" y="0"/>
                      <a:pt x="141" y="0"/>
                    </a:cubicBezTo>
                    <a:cubicBezTo>
                      <a:pt x="197" y="0"/>
                      <a:pt x="245" y="33"/>
                      <a:pt x="268" y="80"/>
                    </a:cubicBezTo>
                    <a:cubicBezTo>
                      <a:pt x="290" y="33"/>
                      <a:pt x="339" y="0"/>
                      <a:pt x="394" y="0"/>
                    </a:cubicBezTo>
                    <a:cubicBezTo>
                      <a:pt x="472" y="0"/>
                      <a:pt x="535" y="63"/>
                      <a:pt x="535" y="140"/>
                    </a:cubicBezTo>
                    <a:cubicBezTo>
                      <a:pt x="535" y="162"/>
                      <a:pt x="527" y="189"/>
                      <a:pt x="520" y="208"/>
                    </a:cubicBezTo>
                    <a:cubicBezTo>
                      <a:pt x="480" y="310"/>
                      <a:pt x="288" y="461"/>
                      <a:pt x="269" y="476"/>
                    </a:cubicBezTo>
                    <a:cubicBezTo>
                      <a:pt x="268" y="477"/>
                      <a:pt x="268" y="477"/>
                      <a:pt x="268" y="477"/>
                    </a:cubicBezTo>
                    <a:lnTo>
                      <a:pt x="267" y="4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grpSp>
      </p:grpSp>
      <p:sp>
        <p:nvSpPr>
          <p:cNvPr id="15" name="Rectangle 14"/>
          <p:cNvSpPr/>
          <p:nvPr/>
        </p:nvSpPr>
        <p:spPr bwMode="auto">
          <a:xfrm>
            <a:off x="375" y="6514739"/>
            <a:ext cx="12436100" cy="914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idx="4294967295"/>
          </p:nvPr>
        </p:nvSpPr>
        <p:spPr>
          <a:xfrm>
            <a:off x="286826" y="296863"/>
            <a:ext cx="11374438" cy="763587"/>
          </a:xfrm>
        </p:spPr>
        <p:txBody>
          <a:bodyPr/>
          <a:lstStyle/>
          <a:p>
            <a:r>
              <a:rPr lang="en-US" sz="5400" dirty="0" smtClean="0"/>
              <a:t>The SharePoint client APIs</a:t>
            </a:r>
            <a:endParaRPr lang="en-US" sz="5400" dirty="0"/>
          </a:p>
        </p:txBody>
      </p:sp>
      <p:sp>
        <p:nvSpPr>
          <p:cNvPr id="13" name="Rectangle 12"/>
          <p:cNvSpPr/>
          <p:nvPr/>
        </p:nvSpPr>
        <p:spPr bwMode="auto">
          <a:xfrm>
            <a:off x="4572335" y="-2263395"/>
            <a:ext cx="914400" cy="914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08519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
                                        <p:tgtEl>
                                          <p:spTgt spid="8"/>
                                        </p:tgtEl>
                                      </p:cBhvr>
                                    </p:animEffect>
                                  </p:childTnLst>
                                </p:cTn>
                              </p:par>
                              <p:par>
                                <p:cTn id="8" presetID="63" presetClass="path" presetSubtype="0" decel="100000" fill="hold" nodeType="withEffect">
                                  <p:stCondLst>
                                    <p:cond delay="700"/>
                                  </p:stCondLst>
                                  <p:childTnLst>
                                    <p:animMotion origin="layout" path="M -0.02412 4.2079E-6 L -2.20832E-6 4.2079E-6 " pathEditMode="relative" rAng="0" ptsTypes="AA">
                                      <p:cBhvr>
                                        <p:cTn id="9" dur="200" fill="hold"/>
                                        <p:tgtEl>
                                          <p:spTgt spid="8"/>
                                        </p:tgtEl>
                                        <p:attrNameLst>
                                          <p:attrName>ppt_x</p:attrName>
                                          <p:attrName>ppt_y</p:attrName>
                                        </p:attrNameLst>
                                      </p:cBhvr>
                                      <p:rCtr x="1200" y="0"/>
                                    </p:animMotion>
                                  </p:childTnLst>
                                </p:cTn>
                              </p:par>
                              <p:par>
                                <p:cTn id="10" presetID="6" presetClass="emph" presetSubtype="0" accel="100000" autoRev="1" fill="hold" nodeType="withEffect">
                                  <p:stCondLst>
                                    <p:cond delay="200"/>
                                  </p:stCondLst>
                                  <p:childTnLst>
                                    <p:animScale>
                                      <p:cBhvr>
                                        <p:cTn id="11" dur="400" fill="hold"/>
                                        <p:tgtEl>
                                          <p:spTgt spid="8"/>
                                        </p:tgtEl>
                                      </p:cBhvr>
                                      <p:by x="80000" y="80000"/>
                                    </p:animScale>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nodeType="withEffect">
                                  <p:stCondLst>
                                    <p:cond delay="7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00"/>
                                        <p:tgtEl>
                                          <p:spTgt spid="9"/>
                                        </p:tgtEl>
                                      </p:cBhvr>
                                    </p:animEffect>
                                  </p:childTnLst>
                                </p:cTn>
                              </p:par>
                              <p:par>
                                <p:cTn id="18" presetID="63" presetClass="path" presetSubtype="0" decel="100000" fill="hold" nodeType="withEffect">
                                  <p:stCondLst>
                                    <p:cond delay="700"/>
                                  </p:stCondLst>
                                  <p:childTnLst>
                                    <p:animMotion origin="layout" path="M -0.02412 4.2079E-6 L -2.20832E-6 4.2079E-6 " pathEditMode="relative" rAng="0" ptsTypes="AA">
                                      <p:cBhvr>
                                        <p:cTn id="19" dur="200" fill="hold"/>
                                        <p:tgtEl>
                                          <p:spTgt spid="9"/>
                                        </p:tgtEl>
                                        <p:attrNameLst>
                                          <p:attrName>ppt_x</p:attrName>
                                          <p:attrName>ppt_y</p:attrName>
                                        </p:attrNameLst>
                                      </p:cBhvr>
                                      <p:rCtr x="1200" y="0"/>
                                    </p:animMotion>
                                  </p:childTnLst>
                                </p:cTn>
                              </p:par>
                              <p:par>
                                <p:cTn id="20" presetID="6" presetClass="emph" presetSubtype="0" accel="100000" autoRev="1" fill="hold" nodeType="withEffect">
                                  <p:stCondLst>
                                    <p:cond delay="200"/>
                                  </p:stCondLst>
                                  <p:childTnLst>
                                    <p:animScale>
                                      <p:cBhvr>
                                        <p:cTn id="21" dur="400" fill="hold"/>
                                        <p:tgtEl>
                                          <p:spTgt spid="9"/>
                                        </p:tgtEl>
                                      </p:cBhvr>
                                      <p:by x="80000" y="80000"/>
                                    </p:animScale>
                                  </p:childTnLst>
                                </p:cTn>
                              </p:par>
                            </p:childTnLst>
                          </p:cTn>
                        </p:par>
                        <p:par>
                          <p:cTn id="22" fill="hold">
                            <p:stCondLst>
                              <p:cond delay="2000"/>
                            </p:stCondLst>
                            <p:childTnLst>
                              <p:par>
                                <p:cTn id="23" presetID="1" presetClass="entr" presetSubtype="0" fill="hold" grpId="1" nodeType="after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0" presetClass="entr" presetSubtype="0" fill="hold" nodeType="withEffect">
                                  <p:stCondLst>
                                    <p:cond delay="7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200"/>
                                        <p:tgtEl>
                                          <p:spTgt spid="10"/>
                                        </p:tgtEl>
                                      </p:cBhvr>
                                    </p:animEffect>
                                  </p:childTnLst>
                                </p:cTn>
                              </p:par>
                              <p:par>
                                <p:cTn id="28" presetID="63" presetClass="path" presetSubtype="0" decel="100000" fill="hold" nodeType="withEffect">
                                  <p:stCondLst>
                                    <p:cond delay="700"/>
                                  </p:stCondLst>
                                  <p:childTnLst>
                                    <p:animMotion origin="layout" path="M -0.02412 4.2079E-6 L -2.20832E-6 4.2079E-6 " pathEditMode="relative" rAng="0" ptsTypes="AA">
                                      <p:cBhvr>
                                        <p:cTn id="29" dur="200" fill="hold"/>
                                        <p:tgtEl>
                                          <p:spTgt spid="10"/>
                                        </p:tgtEl>
                                        <p:attrNameLst>
                                          <p:attrName>ppt_x</p:attrName>
                                          <p:attrName>ppt_y</p:attrName>
                                        </p:attrNameLst>
                                      </p:cBhvr>
                                      <p:rCtr x="1200" y="0"/>
                                    </p:animMotion>
                                  </p:childTnLst>
                                </p:cTn>
                              </p:par>
                              <p:par>
                                <p:cTn id="30" presetID="6" presetClass="emph" presetSubtype="0" accel="100000" autoRev="1" fill="hold" nodeType="withEffect">
                                  <p:stCondLst>
                                    <p:cond delay="200"/>
                                  </p:stCondLst>
                                  <p:childTnLst>
                                    <p:animScale>
                                      <p:cBhvr>
                                        <p:cTn id="31" dur="400" fill="hold"/>
                                        <p:tgtEl>
                                          <p:spTgt spid="10"/>
                                        </p:tgtEl>
                                      </p:cBhvr>
                                      <p:by x="80000" y="80000"/>
                                    </p:animScale>
                                  </p:childTnLst>
                                </p:cTn>
                              </p:par>
                            </p:childTnLst>
                          </p:cTn>
                        </p:par>
                        <p:par>
                          <p:cTn id="32" fill="hold">
                            <p:stCondLst>
                              <p:cond delay="3000"/>
                            </p:stCondLst>
                            <p:childTnLst>
                              <p:par>
                                <p:cTn id="33" presetID="1" presetClass="entr" presetSubtype="0" fill="hold" grpId="2" nodeType="after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0" presetClass="entr" presetSubtype="0" fill="hold" nodeType="withEffect">
                                  <p:stCondLst>
                                    <p:cond delay="7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200"/>
                                        <p:tgtEl>
                                          <p:spTgt spid="11"/>
                                        </p:tgtEl>
                                      </p:cBhvr>
                                    </p:animEffect>
                                  </p:childTnLst>
                                </p:cTn>
                              </p:par>
                              <p:par>
                                <p:cTn id="38" presetID="63" presetClass="path" presetSubtype="0" decel="100000" fill="hold" nodeType="withEffect">
                                  <p:stCondLst>
                                    <p:cond delay="700"/>
                                  </p:stCondLst>
                                  <p:childTnLst>
                                    <p:animMotion origin="layout" path="M -0.02412 4.2079E-6 L -2.20832E-6 4.2079E-6 " pathEditMode="relative" rAng="0" ptsTypes="AA">
                                      <p:cBhvr>
                                        <p:cTn id="39" dur="200" fill="hold"/>
                                        <p:tgtEl>
                                          <p:spTgt spid="11"/>
                                        </p:tgtEl>
                                        <p:attrNameLst>
                                          <p:attrName>ppt_x</p:attrName>
                                          <p:attrName>ppt_y</p:attrName>
                                        </p:attrNameLst>
                                      </p:cBhvr>
                                      <p:rCtr x="1200" y="0"/>
                                    </p:animMotion>
                                  </p:childTnLst>
                                </p:cTn>
                              </p:par>
                              <p:par>
                                <p:cTn id="40" presetID="6" presetClass="emph" presetSubtype="0" accel="100000" autoRev="1" fill="hold" nodeType="withEffect">
                                  <p:stCondLst>
                                    <p:cond delay="200"/>
                                  </p:stCondLst>
                                  <p:childTnLst>
                                    <p:animScale>
                                      <p:cBhvr>
                                        <p:cTn id="41" dur="400" fill="hold"/>
                                        <p:tgtEl>
                                          <p:spTgt spid="11"/>
                                        </p:tgtEl>
                                      </p:cBhvr>
                                      <p:by x="80000" y="80000"/>
                                    </p:animScale>
                                  </p:childTnLst>
                                </p:cTn>
                              </p:par>
                            </p:childTnLst>
                          </p:cTn>
                        </p:par>
                        <p:par>
                          <p:cTn id="42" fill="hold">
                            <p:stCondLst>
                              <p:cond delay="4000"/>
                            </p:stCondLst>
                            <p:childTnLst>
                              <p:par>
                                <p:cTn id="43" presetID="1" presetClass="entr" presetSubtype="0" fill="hold" grpId="3" nodeType="after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0" presetClass="entr" presetSubtype="0" fill="hold" nodeType="withEffect">
                                  <p:stCondLst>
                                    <p:cond delay="7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200"/>
                                        <p:tgtEl>
                                          <p:spTgt spid="12"/>
                                        </p:tgtEl>
                                      </p:cBhvr>
                                    </p:animEffect>
                                  </p:childTnLst>
                                </p:cTn>
                              </p:par>
                              <p:par>
                                <p:cTn id="48" presetID="63" presetClass="path" presetSubtype="0" decel="100000" fill="hold" nodeType="withEffect">
                                  <p:stCondLst>
                                    <p:cond delay="700"/>
                                  </p:stCondLst>
                                  <p:childTnLst>
                                    <p:animMotion origin="layout" path="M -0.02412 4.2079E-6 L -2.20832E-6 4.2079E-6 " pathEditMode="relative" rAng="0" ptsTypes="AA">
                                      <p:cBhvr>
                                        <p:cTn id="49" dur="200" fill="hold"/>
                                        <p:tgtEl>
                                          <p:spTgt spid="12"/>
                                        </p:tgtEl>
                                        <p:attrNameLst>
                                          <p:attrName>ppt_x</p:attrName>
                                          <p:attrName>ppt_y</p:attrName>
                                        </p:attrNameLst>
                                      </p:cBhvr>
                                      <p:rCtr x="1200" y="0"/>
                                    </p:animMotion>
                                  </p:childTnLst>
                                </p:cTn>
                              </p:par>
                              <p:par>
                                <p:cTn id="50" presetID="6" presetClass="emph" presetSubtype="0" accel="100000" autoRev="1" fill="hold" nodeType="withEffect">
                                  <p:stCondLst>
                                    <p:cond delay="200"/>
                                  </p:stCondLst>
                                  <p:childTnLst>
                                    <p:animScale>
                                      <p:cBhvr>
                                        <p:cTn id="51" dur="400" fill="hold"/>
                                        <p:tgtEl>
                                          <p:spTgt spid="12"/>
                                        </p:tgtEl>
                                      </p:cBhvr>
                                      <p:by x="80000" y="80000"/>
                                    </p:animScale>
                                  </p:childTnLst>
                                </p:cTn>
                              </p:par>
                            </p:childTnLst>
                          </p:cTn>
                        </p:par>
                        <p:par>
                          <p:cTn id="52" fill="hold">
                            <p:stCondLst>
                              <p:cond delay="5000"/>
                            </p:stCondLst>
                            <p:childTnLst>
                              <p:par>
                                <p:cTn id="53" presetID="1" presetClass="entr" presetSubtype="0" fill="hold" grpId="4" nodeType="after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0" presetClass="entr" presetSubtype="0" fill="hold" grpId="0" nodeType="withEffect">
                                  <p:stCondLst>
                                    <p:cond delay="70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200"/>
                                        <p:tgtEl>
                                          <p:spTgt spid="47"/>
                                        </p:tgtEl>
                                      </p:cBhvr>
                                    </p:animEffect>
                                  </p:childTnLst>
                                </p:cTn>
                              </p:par>
                              <p:par>
                                <p:cTn id="58" presetID="63" presetClass="path" presetSubtype="0" decel="100000" fill="hold" grpId="1" nodeType="withEffect">
                                  <p:stCondLst>
                                    <p:cond delay="700"/>
                                  </p:stCondLst>
                                  <p:childTnLst>
                                    <p:animMotion origin="layout" path="M -0.02412 4.2079E-6 L -2.20832E-6 4.2079E-6 " pathEditMode="relative" rAng="0" ptsTypes="AA">
                                      <p:cBhvr>
                                        <p:cTn id="59" dur="200" fill="hold"/>
                                        <p:tgtEl>
                                          <p:spTgt spid="47"/>
                                        </p:tgtEl>
                                        <p:attrNameLst>
                                          <p:attrName>ppt_x</p:attrName>
                                          <p:attrName>ppt_y</p:attrName>
                                        </p:attrNameLst>
                                      </p:cBhvr>
                                      <p:rCtr x="1200" y="0"/>
                                    </p:animMotion>
                                  </p:childTnLst>
                                </p:cTn>
                              </p:par>
                              <p:par>
                                <p:cTn id="60" presetID="6" presetClass="emph" presetSubtype="0" accel="100000" autoRev="1" fill="hold" grpId="2" nodeType="withEffect">
                                  <p:stCondLst>
                                    <p:cond delay="200"/>
                                  </p:stCondLst>
                                  <p:childTnLst>
                                    <p:animScale>
                                      <p:cBhvr>
                                        <p:cTn id="61" dur="400" fill="hold"/>
                                        <p:tgtEl>
                                          <p:spTgt spid="47"/>
                                        </p:tgtEl>
                                      </p:cBhvr>
                                      <p:by x="80000" y="80000"/>
                                    </p:animScale>
                                  </p:childTnLst>
                                </p:cTn>
                              </p:par>
                              <p:par>
                                <p:cTn id="62" presetID="2" presetClass="entr" presetSubtype="4" decel="100000" fill="hold" grpId="0" nodeType="withEffect">
                                  <p:stCondLst>
                                    <p:cond delay="1250"/>
                                  </p:stCondLst>
                                  <p:childTnLst>
                                    <p:set>
                                      <p:cBhvr>
                                        <p:cTn id="63" dur="1" fill="hold">
                                          <p:stCondLst>
                                            <p:cond delay="0"/>
                                          </p:stCondLst>
                                        </p:cTn>
                                        <p:tgtEl>
                                          <p:spTgt spid="38"/>
                                        </p:tgtEl>
                                        <p:attrNameLst>
                                          <p:attrName>style.visibility</p:attrName>
                                        </p:attrNameLst>
                                      </p:cBhvr>
                                      <p:to>
                                        <p:strVal val="visible"/>
                                      </p:to>
                                    </p:set>
                                    <p:anim calcmode="lin" valueType="num">
                                      <p:cBhvr additive="base">
                                        <p:cTn id="64" dur="1500" fill="hold"/>
                                        <p:tgtEl>
                                          <p:spTgt spid="38"/>
                                        </p:tgtEl>
                                        <p:attrNameLst>
                                          <p:attrName>ppt_x</p:attrName>
                                        </p:attrNameLst>
                                      </p:cBhvr>
                                      <p:tavLst>
                                        <p:tav tm="0">
                                          <p:val>
                                            <p:strVal val="#ppt_x"/>
                                          </p:val>
                                        </p:tav>
                                        <p:tav tm="100000">
                                          <p:val>
                                            <p:strVal val="#ppt_x"/>
                                          </p:val>
                                        </p:tav>
                                      </p:tavLst>
                                    </p:anim>
                                    <p:anim calcmode="lin" valueType="num">
                                      <p:cBhvr additive="base">
                                        <p:cTn id="65" dur="1500" fill="hold"/>
                                        <p:tgtEl>
                                          <p:spTgt spid="38"/>
                                        </p:tgtEl>
                                        <p:attrNameLst>
                                          <p:attrName>ppt_y</p:attrName>
                                        </p:attrNameLst>
                                      </p:cBhvr>
                                      <p:tavLst>
                                        <p:tav tm="0">
                                          <p:val>
                                            <p:strVal val="1+#ppt_h/2"/>
                                          </p:val>
                                        </p:tav>
                                        <p:tav tm="100000">
                                          <p:val>
                                            <p:strVal val="#ppt_y"/>
                                          </p:val>
                                        </p:tav>
                                      </p:tavLst>
                                    </p:anim>
                                  </p:childTnLst>
                                </p:cTn>
                              </p:par>
                            </p:childTnLst>
                          </p:cTn>
                        </p:par>
                        <p:par>
                          <p:cTn id="66" fill="hold">
                            <p:stCondLst>
                              <p:cond delay="7750"/>
                            </p:stCondLst>
                            <p:childTnLst>
                              <p:par>
                                <p:cTn id="67" presetID="2" presetClass="entr" presetSubtype="4" decel="100000" fill="hold" nodeType="afterEffect">
                                  <p:stCondLst>
                                    <p:cond delay="0"/>
                                  </p:stCondLst>
                                  <p:childTnLst>
                                    <p:set>
                                      <p:cBhvr>
                                        <p:cTn id="68" dur="1" fill="hold">
                                          <p:stCondLst>
                                            <p:cond delay="0"/>
                                          </p:stCondLst>
                                        </p:cTn>
                                        <p:tgtEl>
                                          <p:spTgt spid="14"/>
                                        </p:tgtEl>
                                        <p:attrNameLst>
                                          <p:attrName>style.visibility</p:attrName>
                                        </p:attrNameLst>
                                      </p:cBhvr>
                                      <p:to>
                                        <p:strVal val="visible"/>
                                      </p:to>
                                    </p:set>
                                    <p:anim calcmode="lin" valueType="num">
                                      <p:cBhvr additive="base">
                                        <p:cTn id="69" dur="1000" fill="hold"/>
                                        <p:tgtEl>
                                          <p:spTgt spid="14"/>
                                        </p:tgtEl>
                                        <p:attrNameLst>
                                          <p:attrName>ppt_x</p:attrName>
                                        </p:attrNameLst>
                                      </p:cBhvr>
                                      <p:tavLst>
                                        <p:tav tm="0">
                                          <p:val>
                                            <p:strVal val="#ppt_x"/>
                                          </p:val>
                                        </p:tav>
                                        <p:tav tm="100000">
                                          <p:val>
                                            <p:strVal val="#ppt_x"/>
                                          </p:val>
                                        </p:tav>
                                      </p:tavLst>
                                    </p:anim>
                                    <p:anim calcmode="lin" valueType="num">
                                      <p:cBhvr additive="base">
                                        <p:cTn id="70" dur="1000" fill="hold"/>
                                        <p:tgtEl>
                                          <p:spTgt spid="14"/>
                                        </p:tgtEl>
                                        <p:attrNameLst>
                                          <p:attrName>ppt_y</p:attrName>
                                        </p:attrNameLst>
                                      </p:cBhvr>
                                      <p:tavLst>
                                        <p:tav tm="0">
                                          <p:val>
                                            <p:strVal val="1+#ppt_h/2"/>
                                          </p:val>
                                        </p:tav>
                                        <p:tav tm="100000">
                                          <p:val>
                                            <p:strVal val="#ppt_y"/>
                                          </p:val>
                                        </p:tav>
                                      </p:tavLst>
                                    </p:anim>
                                  </p:childTnLst>
                                </p:cTn>
                              </p:par>
                              <p:par>
                                <p:cTn id="71" presetID="2" presetClass="entr" presetSubtype="4" decel="100000" fill="hold" nodeType="withEffect">
                                  <p:stCondLst>
                                    <p:cond delay="250"/>
                                  </p:stCondLst>
                                  <p:childTnLst>
                                    <p:set>
                                      <p:cBhvr>
                                        <p:cTn id="72" dur="1" fill="hold">
                                          <p:stCondLst>
                                            <p:cond delay="0"/>
                                          </p:stCondLst>
                                        </p:cTn>
                                        <p:tgtEl>
                                          <p:spTgt spid="5"/>
                                        </p:tgtEl>
                                        <p:attrNameLst>
                                          <p:attrName>style.visibility</p:attrName>
                                        </p:attrNameLst>
                                      </p:cBhvr>
                                      <p:to>
                                        <p:strVal val="visible"/>
                                      </p:to>
                                    </p:set>
                                    <p:anim calcmode="lin" valueType="num">
                                      <p:cBhvr additive="base">
                                        <p:cTn id="73" dur="1000" fill="hold"/>
                                        <p:tgtEl>
                                          <p:spTgt spid="5"/>
                                        </p:tgtEl>
                                        <p:attrNameLst>
                                          <p:attrName>ppt_x</p:attrName>
                                        </p:attrNameLst>
                                      </p:cBhvr>
                                      <p:tavLst>
                                        <p:tav tm="0">
                                          <p:val>
                                            <p:strVal val="#ppt_x"/>
                                          </p:val>
                                        </p:tav>
                                        <p:tav tm="100000">
                                          <p:val>
                                            <p:strVal val="#ppt_x"/>
                                          </p:val>
                                        </p:tav>
                                      </p:tavLst>
                                    </p:anim>
                                    <p:anim calcmode="lin" valueType="num">
                                      <p:cBhvr additive="base">
                                        <p:cTn id="74" dur="1000" fill="hold"/>
                                        <p:tgtEl>
                                          <p:spTgt spid="5"/>
                                        </p:tgtEl>
                                        <p:attrNameLst>
                                          <p:attrName>ppt_y</p:attrName>
                                        </p:attrNameLst>
                                      </p:cBhvr>
                                      <p:tavLst>
                                        <p:tav tm="0">
                                          <p:val>
                                            <p:strVal val="1+#ppt_h/2"/>
                                          </p:val>
                                        </p:tav>
                                        <p:tav tm="100000">
                                          <p:val>
                                            <p:strVal val="#ppt_y"/>
                                          </p:val>
                                        </p:tav>
                                      </p:tavLst>
                                    </p:anim>
                                  </p:childTnLst>
                                </p:cTn>
                              </p:par>
                            </p:childTnLst>
                          </p:cTn>
                        </p:par>
                        <p:par>
                          <p:cTn id="75" fill="hold">
                            <p:stCondLst>
                              <p:cond delay="9000"/>
                            </p:stCondLst>
                            <p:childTnLst>
                              <p:par>
                                <p:cTn id="76" presetID="2" presetClass="entr" presetSubtype="4" decel="100000" fill="hold" grpId="0" nodeType="afterEffect">
                                  <p:stCondLst>
                                    <p:cond delay="0"/>
                                  </p:stCondLst>
                                  <p:childTnLst>
                                    <p:set>
                                      <p:cBhvr>
                                        <p:cTn id="77" dur="1" fill="hold">
                                          <p:stCondLst>
                                            <p:cond delay="0"/>
                                          </p:stCondLst>
                                        </p:cTn>
                                        <p:tgtEl>
                                          <p:spTgt spid="37"/>
                                        </p:tgtEl>
                                        <p:attrNameLst>
                                          <p:attrName>style.visibility</p:attrName>
                                        </p:attrNameLst>
                                      </p:cBhvr>
                                      <p:to>
                                        <p:strVal val="visible"/>
                                      </p:to>
                                    </p:set>
                                    <p:anim calcmode="lin" valueType="num">
                                      <p:cBhvr additive="base">
                                        <p:cTn id="78" dur="1000" fill="hold"/>
                                        <p:tgtEl>
                                          <p:spTgt spid="37"/>
                                        </p:tgtEl>
                                        <p:attrNameLst>
                                          <p:attrName>ppt_x</p:attrName>
                                        </p:attrNameLst>
                                      </p:cBhvr>
                                      <p:tavLst>
                                        <p:tav tm="0">
                                          <p:val>
                                            <p:strVal val="#ppt_x"/>
                                          </p:val>
                                        </p:tav>
                                        <p:tav tm="100000">
                                          <p:val>
                                            <p:strVal val="#ppt_x"/>
                                          </p:val>
                                        </p:tav>
                                      </p:tavLst>
                                    </p:anim>
                                    <p:anim calcmode="lin" valueType="num">
                                      <p:cBhvr additive="base">
                                        <p:cTn id="79" dur="10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7" grpId="0" animBg="1"/>
      <p:bldP spid="47" grpId="1" animBg="1"/>
      <p:bldP spid="47" grpId="2" animBg="1"/>
      <p:bldP spid="13" grpId="0" animBg="1"/>
      <p:bldP spid="13" grpId="1" animBg="1"/>
      <p:bldP spid="13" grpId="2" animBg="1"/>
      <p:bldP spid="13" grpId="3" animBg="1"/>
      <p:bldP spid="13" grpId="4"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24"/>
          <p:cNvSpPr>
            <a:spLocks noGrp="1"/>
          </p:cNvSpPr>
          <p:nvPr>
            <p:ph type="body" sz="quarter" idx="10"/>
          </p:nvPr>
        </p:nvSpPr>
        <p:spPr>
          <a:xfrm>
            <a:off x="258749" y="1177954"/>
            <a:ext cx="5221174" cy="5484812"/>
          </a:xfrm>
        </p:spPr>
        <p:txBody>
          <a:bodyPr vert="horz" lIns="186521" tIns="149217" rIns="186521" bIns="149217" rtlCol="0">
            <a:noAutofit/>
          </a:bodyPr>
          <a:lstStyle/>
          <a:p>
            <a:pPr marL="0" indent="0">
              <a:spcBef>
                <a:spcPts val="1224"/>
              </a:spcBef>
              <a:buNone/>
            </a:pPr>
            <a:r>
              <a:rPr lang="en-US" sz="4080" dirty="0">
                <a:gradFill>
                  <a:gsLst>
                    <a:gs pos="1250">
                      <a:schemeClr val="tx2"/>
                    </a:gs>
                    <a:gs pos="100000">
                      <a:schemeClr val="tx2"/>
                    </a:gs>
                  </a:gsLst>
                  <a:lin ang="5400000" scaled="0"/>
                </a:gradFill>
              </a:rPr>
              <a:t>Web scope</a:t>
            </a:r>
          </a:p>
          <a:p>
            <a:pPr marL="0" lvl="1" indent="0">
              <a:spcBef>
                <a:spcPts val="1224"/>
              </a:spcBef>
              <a:buNone/>
            </a:pPr>
            <a:r>
              <a:rPr lang="en-US" sz="2040" dirty="0"/>
              <a:t>Can register and use resources </a:t>
            </a:r>
            <a:br>
              <a:rPr lang="en-US" sz="2040" dirty="0"/>
            </a:br>
            <a:r>
              <a:rPr lang="en-US" sz="2040" dirty="0"/>
              <a:t>in parent site, site collection</a:t>
            </a:r>
          </a:p>
          <a:p>
            <a:pPr marL="0" indent="0">
              <a:spcBef>
                <a:spcPts val="1224"/>
              </a:spcBef>
              <a:buNone/>
            </a:pPr>
            <a:r>
              <a:rPr lang="en-US" sz="4080" dirty="0">
                <a:gradFill>
                  <a:gsLst>
                    <a:gs pos="1250">
                      <a:schemeClr val="tx2"/>
                    </a:gs>
                    <a:gs pos="100000">
                      <a:schemeClr val="tx2"/>
                    </a:gs>
                  </a:gsLst>
                  <a:lin ang="5400000" scaled="0"/>
                </a:gradFill>
              </a:rPr>
              <a:t>Tenant scope</a:t>
            </a:r>
          </a:p>
          <a:p>
            <a:pPr marL="0" lvl="1" indent="0">
              <a:spcBef>
                <a:spcPts val="1224"/>
              </a:spcBef>
              <a:buNone/>
            </a:pPr>
            <a:r>
              <a:rPr lang="en-US" sz="2040" dirty="0"/>
              <a:t>Can register start page, custom actions</a:t>
            </a:r>
          </a:p>
          <a:p>
            <a:pPr marL="0" lvl="1" indent="0">
              <a:spcBef>
                <a:spcPts val="1224"/>
              </a:spcBef>
              <a:buNone/>
            </a:pPr>
            <a:r>
              <a:rPr lang="en-US" sz="2040" dirty="0"/>
              <a:t>Tenant admins can filter-enable on sites</a:t>
            </a:r>
          </a:p>
          <a:p>
            <a:pPr marL="0" lvl="2" indent="0">
              <a:spcBef>
                <a:spcPts val="1224"/>
              </a:spcBef>
              <a:buNone/>
            </a:pPr>
            <a:r>
              <a:rPr lang="en-US" sz="2040" dirty="0"/>
              <a:t>By site collection, managed path,  template type</a:t>
            </a:r>
          </a:p>
          <a:p>
            <a:pPr marL="0" lvl="1" indent="0">
              <a:spcBef>
                <a:spcPts val="1224"/>
              </a:spcBef>
              <a:buNone/>
            </a:pPr>
            <a:r>
              <a:rPr lang="en-US" sz="2040" dirty="0"/>
              <a:t>(SharePoint-hosted tenant-scope apps  not available)</a:t>
            </a:r>
          </a:p>
          <a:p>
            <a:endParaRPr lang="en-US" dirty="0"/>
          </a:p>
        </p:txBody>
      </p:sp>
      <p:grpSp>
        <p:nvGrpSpPr>
          <p:cNvPr id="4" name="Group 4"/>
          <p:cNvGrpSpPr>
            <a:grpSpLocks noChangeAspect="1"/>
          </p:cNvGrpSpPr>
          <p:nvPr/>
        </p:nvGrpSpPr>
        <p:grpSpPr bwMode="auto">
          <a:xfrm>
            <a:off x="4819333" y="-2348840"/>
            <a:ext cx="8622774" cy="11150248"/>
            <a:chOff x="3579" y="-252"/>
            <a:chExt cx="4111" cy="5316"/>
          </a:xfrm>
        </p:grpSpPr>
        <p:sp>
          <p:nvSpPr>
            <p:cNvPr id="5" name="AutoShape 3"/>
            <p:cNvSpPr>
              <a:spLocks noChangeAspect="1" noChangeArrowheads="1" noTextEdit="1"/>
            </p:cNvSpPr>
            <p:nvPr/>
          </p:nvSpPr>
          <p:spPr bwMode="auto">
            <a:xfrm>
              <a:off x="3579" y="-252"/>
              <a:ext cx="4109" cy="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 name="Rectangle 5"/>
            <p:cNvSpPr>
              <a:spLocks noChangeArrowheads="1"/>
            </p:cNvSpPr>
            <p:nvPr/>
          </p:nvSpPr>
          <p:spPr bwMode="auto">
            <a:xfrm>
              <a:off x="4024" y="868"/>
              <a:ext cx="3185" cy="3335"/>
            </a:xfrm>
            <a:prstGeom prst="rect">
              <a:avLst/>
            </a:prstGeom>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 name="Rectangle 6"/>
            <p:cNvSpPr>
              <a:spLocks noChangeArrowheads="1"/>
            </p:cNvSpPr>
            <p:nvPr/>
          </p:nvSpPr>
          <p:spPr bwMode="auto">
            <a:xfrm>
              <a:off x="3581" y="-252"/>
              <a:ext cx="4109" cy="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 name="Freeform 7"/>
            <p:cNvSpPr>
              <a:spLocks/>
            </p:cNvSpPr>
            <p:nvPr/>
          </p:nvSpPr>
          <p:spPr bwMode="auto">
            <a:xfrm>
              <a:off x="4307" y="3665"/>
              <a:ext cx="2414" cy="172"/>
            </a:xfrm>
            <a:custGeom>
              <a:avLst/>
              <a:gdLst>
                <a:gd name="T0" fmla="*/ 1394 w 1438"/>
                <a:gd name="T1" fmla="*/ 0 h 103"/>
                <a:gd name="T2" fmla="*/ 1388 w 1438"/>
                <a:gd name="T3" fmla="*/ 0 h 103"/>
                <a:gd name="T4" fmla="*/ 1344 w 1438"/>
                <a:gd name="T5" fmla="*/ 0 h 103"/>
                <a:gd name="T6" fmla="*/ 1344 w 1438"/>
                <a:gd name="T7" fmla="*/ 36 h 103"/>
                <a:gd name="T8" fmla="*/ 1249 w 1438"/>
                <a:gd name="T9" fmla="*/ 36 h 103"/>
                <a:gd name="T10" fmla="*/ 1249 w 1438"/>
                <a:gd name="T11" fmla="*/ 63 h 103"/>
                <a:gd name="T12" fmla="*/ 1180 w 1438"/>
                <a:gd name="T13" fmla="*/ 63 h 103"/>
                <a:gd name="T14" fmla="*/ 1180 w 1438"/>
                <a:gd name="T15" fmla="*/ 36 h 103"/>
                <a:gd name="T16" fmla="*/ 1023 w 1438"/>
                <a:gd name="T17" fmla="*/ 36 h 103"/>
                <a:gd name="T18" fmla="*/ 1023 w 1438"/>
                <a:gd name="T19" fmla="*/ 0 h 103"/>
                <a:gd name="T20" fmla="*/ 903 w 1438"/>
                <a:gd name="T21" fmla="*/ 0 h 103"/>
                <a:gd name="T22" fmla="*/ 903 w 1438"/>
                <a:gd name="T23" fmla="*/ 63 h 103"/>
                <a:gd name="T24" fmla="*/ 868 w 1438"/>
                <a:gd name="T25" fmla="*/ 63 h 103"/>
                <a:gd name="T26" fmla="*/ 834 w 1438"/>
                <a:gd name="T27" fmla="*/ 63 h 103"/>
                <a:gd name="T28" fmla="*/ 834 w 1438"/>
                <a:gd name="T29" fmla="*/ 0 h 103"/>
                <a:gd name="T30" fmla="*/ 738 w 1438"/>
                <a:gd name="T31" fmla="*/ 0 h 103"/>
                <a:gd name="T32" fmla="*/ 779 w 1438"/>
                <a:gd name="T33" fmla="*/ 40 h 103"/>
                <a:gd name="T34" fmla="*/ 779 w 1438"/>
                <a:gd name="T35" fmla="*/ 63 h 103"/>
                <a:gd name="T36" fmla="*/ 637 w 1438"/>
                <a:gd name="T37" fmla="*/ 63 h 103"/>
                <a:gd name="T38" fmla="*/ 637 w 1438"/>
                <a:gd name="T39" fmla="*/ 63 h 103"/>
                <a:gd name="T40" fmla="*/ 568 w 1438"/>
                <a:gd name="T41" fmla="*/ 63 h 103"/>
                <a:gd name="T42" fmla="*/ 478 w 1438"/>
                <a:gd name="T43" fmla="*/ 63 h 103"/>
                <a:gd name="T44" fmla="*/ 478 w 1438"/>
                <a:gd name="T45" fmla="*/ 63 h 103"/>
                <a:gd name="T46" fmla="*/ 478 w 1438"/>
                <a:gd name="T47" fmla="*/ 0 h 103"/>
                <a:gd name="T48" fmla="*/ 402 w 1438"/>
                <a:gd name="T49" fmla="*/ 0 h 103"/>
                <a:gd name="T50" fmla="*/ 402 w 1438"/>
                <a:gd name="T51" fmla="*/ 66 h 103"/>
                <a:gd name="T52" fmla="*/ 134 w 1438"/>
                <a:gd name="T53" fmla="*/ 66 h 103"/>
                <a:gd name="T54" fmla="*/ 134 w 1438"/>
                <a:gd name="T55" fmla="*/ 66 h 103"/>
                <a:gd name="T56" fmla="*/ 134 w 1438"/>
                <a:gd name="T57" fmla="*/ 66 h 103"/>
                <a:gd name="T58" fmla="*/ 0 w 1438"/>
                <a:gd name="T59" fmla="*/ 66 h 103"/>
                <a:gd name="T60" fmla="*/ 42 w 1438"/>
                <a:gd name="T61" fmla="*/ 103 h 103"/>
                <a:gd name="T62" fmla="*/ 1394 w 1438"/>
                <a:gd name="T63" fmla="*/ 103 h 103"/>
                <a:gd name="T64" fmla="*/ 1438 w 1438"/>
                <a:gd name="T65" fmla="*/ 51 h 103"/>
                <a:gd name="T66" fmla="*/ 1394 w 1438"/>
                <a:gd name="T67"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38" h="103">
                  <a:moveTo>
                    <a:pt x="1394" y="0"/>
                  </a:moveTo>
                  <a:cubicBezTo>
                    <a:pt x="1392" y="0"/>
                    <a:pt x="1388" y="0"/>
                    <a:pt x="1388" y="0"/>
                  </a:cubicBezTo>
                  <a:cubicBezTo>
                    <a:pt x="1344" y="0"/>
                    <a:pt x="1344" y="0"/>
                    <a:pt x="1344" y="0"/>
                  </a:cubicBezTo>
                  <a:cubicBezTo>
                    <a:pt x="1344" y="36"/>
                    <a:pt x="1344" y="36"/>
                    <a:pt x="1344" y="36"/>
                  </a:cubicBezTo>
                  <a:cubicBezTo>
                    <a:pt x="1249" y="36"/>
                    <a:pt x="1249" y="36"/>
                    <a:pt x="1249" y="36"/>
                  </a:cubicBezTo>
                  <a:cubicBezTo>
                    <a:pt x="1249" y="63"/>
                    <a:pt x="1249" y="63"/>
                    <a:pt x="1249" y="63"/>
                  </a:cubicBezTo>
                  <a:cubicBezTo>
                    <a:pt x="1180" y="63"/>
                    <a:pt x="1180" y="63"/>
                    <a:pt x="1180" y="63"/>
                  </a:cubicBezTo>
                  <a:cubicBezTo>
                    <a:pt x="1180" y="36"/>
                    <a:pt x="1180" y="36"/>
                    <a:pt x="1180" y="36"/>
                  </a:cubicBezTo>
                  <a:cubicBezTo>
                    <a:pt x="1023" y="36"/>
                    <a:pt x="1023" y="36"/>
                    <a:pt x="1023" y="36"/>
                  </a:cubicBezTo>
                  <a:cubicBezTo>
                    <a:pt x="1023" y="0"/>
                    <a:pt x="1023" y="0"/>
                    <a:pt x="1023" y="0"/>
                  </a:cubicBezTo>
                  <a:cubicBezTo>
                    <a:pt x="903" y="0"/>
                    <a:pt x="903" y="0"/>
                    <a:pt x="903" y="0"/>
                  </a:cubicBezTo>
                  <a:cubicBezTo>
                    <a:pt x="903" y="63"/>
                    <a:pt x="903" y="63"/>
                    <a:pt x="903" y="63"/>
                  </a:cubicBezTo>
                  <a:cubicBezTo>
                    <a:pt x="868" y="63"/>
                    <a:pt x="868" y="63"/>
                    <a:pt x="868" y="63"/>
                  </a:cubicBezTo>
                  <a:cubicBezTo>
                    <a:pt x="834" y="63"/>
                    <a:pt x="834" y="63"/>
                    <a:pt x="834" y="63"/>
                  </a:cubicBezTo>
                  <a:cubicBezTo>
                    <a:pt x="834" y="0"/>
                    <a:pt x="834" y="0"/>
                    <a:pt x="834" y="0"/>
                  </a:cubicBezTo>
                  <a:cubicBezTo>
                    <a:pt x="738" y="0"/>
                    <a:pt x="738" y="0"/>
                    <a:pt x="738" y="0"/>
                  </a:cubicBezTo>
                  <a:cubicBezTo>
                    <a:pt x="779" y="40"/>
                    <a:pt x="779" y="40"/>
                    <a:pt x="779" y="40"/>
                  </a:cubicBezTo>
                  <a:cubicBezTo>
                    <a:pt x="779" y="63"/>
                    <a:pt x="779" y="63"/>
                    <a:pt x="779" y="63"/>
                  </a:cubicBezTo>
                  <a:cubicBezTo>
                    <a:pt x="637" y="63"/>
                    <a:pt x="637" y="63"/>
                    <a:pt x="637" y="63"/>
                  </a:cubicBezTo>
                  <a:cubicBezTo>
                    <a:pt x="637" y="63"/>
                    <a:pt x="637" y="63"/>
                    <a:pt x="637" y="63"/>
                  </a:cubicBezTo>
                  <a:cubicBezTo>
                    <a:pt x="568" y="63"/>
                    <a:pt x="568" y="63"/>
                    <a:pt x="568" y="63"/>
                  </a:cubicBezTo>
                  <a:cubicBezTo>
                    <a:pt x="478" y="63"/>
                    <a:pt x="478" y="63"/>
                    <a:pt x="478" y="63"/>
                  </a:cubicBezTo>
                  <a:cubicBezTo>
                    <a:pt x="478" y="63"/>
                    <a:pt x="478" y="63"/>
                    <a:pt x="478" y="63"/>
                  </a:cubicBezTo>
                  <a:cubicBezTo>
                    <a:pt x="478" y="0"/>
                    <a:pt x="478" y="0"/>
                    <a:pt x="478" y="0"/>
                  </a:cubicBezTo>
                  <a:cubicBezTo>
                    <a:pt x="402" y="0"/>
                    <a:pt x="402" y="0"/>
                    <a:pt x="402" y="0"/>
                  </a:cubicBezTo>
                  <a:cubicBezTo>
                    <a:pt x="402" y="66"/>
                    <a:pt x="402" y="66"/>
                    <a:pt x="402" y="66"/>
                  </a:cubicBezTo>
                  <a:cubicBezTo>
                    <a:pt x="134" y="66"/>
                    <a:pt x="134" y="66"/>
                    <a:pt x="134" y="66"/>
                  </a:cubicBezTo>
                  <a:cubicBezTo>
                    <a:pt x="134" y="66"/>
                    <a:pt x="134" y="66"/>
                    <a:pt x="134" y="66"/>
                  </a:cubicBezTo>
                  <a:cubicBezTo>
                    <a:pt x="134" y="66"/>
                    <a:pt x="134" y="66"/>
                    <a:pt x="134" y="66"/>
                  </a:cubicBezTo>
                  <a:cubicBezTo>
                    <a:pt x="0" y="66"/>
                    <a:pt x="0" y="66"/>
                    <a:pt x="0" y="66"/>
                  </a:cubicBezTo>
                  <a:cubicBezTo>
                    <a:pt x="5" y="87"/>
                    <a:pt x="22" y="103"/>
                    <a:pt x="42" y="103"/>
                  </a:cubicBezTo>
                  <a:cubicBezTo>
                    <a:pt x="45" y="103"/>
                    <a:pt x="1390" y="103"/>
                    <a:pt x="1394" y="103"/>
                  </a:cubicBezTo>
                  <a:cubicBezTo>
                    <a:pt x="1418" y="103"/>
                    <a:pt x="1438" y="80"/>
                    <a:pt x="1438" y="51"/>
                  </a:cubicBezTo>
                  <a:cubicBezTo>
                    <a:pt x="1438" y="23"/>
                    <a:pt x="1418" y="0"/>
                    <a:pt x="1394" y="0"/>
                  </a:cubicBezTo>
                </a:path>
              </a:pathLst>
            </a:custGeom>
            <a:solidFill>
              <a:srgbClr val="00A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 name="Freeform 8"/>
            <p:cNvSpPr>
              <a:spLocks/>
            </p:cNvSpPr>
            <p:nvPr/>
          </p:nvSpPr>
          <p:spPr bwMode="auto">
            <a:xfrm>
              <a:off x="4427" y="2260"/>
              <a:ext cx="797" cy="1515"/>
            </a:xfrm>
            <a:custGeom>
              <a:avLst/>
              <a:gdLst>
                <a:gd name="T0" fmla="*/ 455 w 475"/>
                <a:gd name="T1" fmla="*/ 590 h 903"/>
                <a:gd name="T2" fmla="*/ 475 w 475"/>
                <a:gd name="T3" fmla="*/ 570 h 903"/>
                <a:gd name="T4" fmla="*/ 475 w 475"/>
                <a:gd name="T5" fmla="*/ 497 h 903"/>
                <a:gd name="T6" fmla="*/ 455 w 475"/>
                <a:gd name="T7" fmla="*/ 477 h 903"/>
                <a:gd name="T8" fmla="*/ 230 w 475"/>
                <a:gd name="T9" fmla="*/ 477 h 903"/>
                <a:gd name="T10" fmla="*/ 230 w 475"/>
                <a:gd name="T11" fmla="*/ 322 h 903"/>
                <a:gd name="T12" fmla="*/ 382 w 475"/>
                <a:gd name="T13" fmla="*/ 322 h 903"/>
                <a:gd name="T14" fmla="*/ 402 w 475"/>
                <a:gd name="T15" fmla="*/ 302 h 903"/>
                <a:gd name="T16" fmla="*/ 402 w 475"/>
                <a:gd name="T17" fmla="*/ 20 h 903"/>
                <a:gd name="T18" fmla="*/ 382 w 475"/>
                <a:gd name="T19" fmla="*/ 0 h 903"/>
                <a:gd name="T20" fmla="*/ 67 w 475"/>
                <a:gd name="T21" fmla="*/ 0 h 903"/>
                <a:gd name="T22" fmla="*/ 20 w 475"/>
                <a:gd name="T23" fmla="*/ 0 h 903"/>
                <a:gd name="T24" fmla="*/ 0 w 475"/>
                <a:gd name="T25" fmla="*/ 20 h 903"/>
                <a:gd name="T26" fmla="*/ 0 w 475"/>
                <a:gd name="T27" fmla="*/ 302 h 903"/>
                <a:gd name="T28" fmla="*/ 20 w 475"/>
                <a:gd name="T29" fmla="*/ 322 h 903"/>
                <a:gd name="T30" fmla="*/ 67 w 475"/>
                <a:gd name="T31" fmla="*/ 322 h 903"/>
                <a:gd name="T32" fmla="*/ 115 w 475"/>
                <a:gd name="T33" fmla="*/ 322 h 903"/>
                <a:gd name="T34" fmla="*/ 115 w 475"/>
                <a:gd name="T35" fmla="*/ 477 h 903"/>
                <a:gd name="T36" fmla="*/ 20 w 475"/>
                <a:gd name="T37" fmla="*/ 477 h 903"/>
                <a:gd name="T38" fmla="*/ 0 w 475"/>
                <a:gd name="T39" fmla="*/ 497 h 903"/>
                <a:gd name="T40" fmla="*/ 0 w 475"/>
                <a:gd name="T41" fmla="*/ 570 h 903"/>
                <a:gd name="T42" fmla="*/ 20 w 475"/>
                <a:gd name="T43" fmla="*/ 590 h 903"/>
                <a:gd name="T44" fmla="*/ 131 w 475"/>
                <a:gd name="T45" fmla="*/ 590 h 903"/>
                <a:gd name="T46" fmla="*/ 232 w 475"/>
                <a:gd name="T47" fmla="*/ 590 h 903"/>
                <a:gd name="T48" fmla="*/ 232 w 475"/>
                <a:gd name="T49" fmla="*/ 714 h 903"/>
                <a:gd name="T50" fmla="*/ 211 w 475"/>
                <a:gd name="T51" fmla="*/ 714 h 903"/>
                <a:gd name="T52" fmla="*/ 211 w 475"/>
                <a:gd name="T53" fmla="*/ 778 h 903"/>
                <a:gd name="T54" fmla="*/ 20 w 475"/>
                <a:gd name="T55" fmla="*/ 778 h 903"/>
                <a:gd name="T56" fmla="*/ 0 w 475"/>
                <a:gd name="T57" fmla="*/ 798 h 903"/>
                <a:gd name="T58" fmla="*/ 0 w 475"/>
                <a:gd name="T59" fmla="*/ 815 h 903"/>
                <a:gd name="T60" fmla="*/ 20 w 475"/>
                <a:gd name="T61" fmla="*/ 836 h 903"/>
                <a:gd name="T62" fmla="*/ 63 w 475"/>
                <a:gd name="T63" fmla="*/ 836 h 903"/>
                <a:gd name="T64" fmla="*/ 65 w 475"/>
                <a:gd name="T65" fmla="*/ 836 h 903"/>
                <a:gd name="T66" fmla="*/ 65 w 475"/>
                <a:gd name="T67" fmla="*/ 836 h 903"/>
                <a:gd name="T68" fmla="*/ 63 w 475"/>
                <a:gd name="T69" fmla="*/ 836 h 903"/>
                <a:gd name="T70" fmla="*/ 29 w 475"/>
                <a:gd name="T71" fmla="*/ 869 h 903"/>
                <a:gd name="T72" fmla="*/ 63 w 475"/>
                <a:gd name="T73" fmla="*/ 903 h 903"/>
                <a:gd name="T74" fmla="*/ 97 w 475"/>
                <a:gd name="T75" fmla="*/ 869 h 903"/>
                <a:gd name="T76" fmla="*/ 66 w 475"/>
                <a:gd name="T77" fmla="*/ 836 h 903"/>
                <a:gd name="T78" fmla="*/ 423 w 475"/>
                <a:gd name="T79" fmla="*/ 836 h 903"/>
                <a:gd name="T80" fmla="*/ 423 w 475"/>
                <a:gd name="T81" fmla="*/ 836 h 903"/>
                <a:gd name="T82" fmla="*/ 455 w 475"/>
                <a:gd name="T83" fmla="*/ 836 h 903"/>
                <a:gd name="T84" fmla="*/ 475 w 475"/>
                <a:gd name="T85" fmla="*/ 815 h 903"/>
                <a:gd name="T86" fmla="*/ 475 w 475"/>
                <a:gd name="T87" fmla="*/ 798 h 903"/>
                <a:gd name="T88" fmla="*/ 455 w 475"/>
                <a:gd name="T89" fmla="*/ 778 h 903"/>
                <a:gd name="T90" fmla="*/ 299 w 475"/>
                <a:gd name="T91" fmla="*/ 778 h 903"/>
                <a:gd name="T92" fmla="*/ 299 w 475"/>
                <a:gd name="T93" fmla="*/ 714 h 903"/>
                <a:gd name="T94" fmla="*/ 278 w 475"/>
                <a:gd name="T95" fmla="*/ 714 h 903"/>
                <a:gd name="T96" fmla="*/ 278 w 475"/>
                <a:gd name="T97" fmla="*/ 590 h 903"/>
                <a:gd name="T98" fmla="*/ 455 w 475"/>
                <a:gd name="T99" fmla="*/ 59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75" h="903">
                  <a:moveTo>
                    <a:pt x="455" y="590"/>
                  </a:moveTo>
                  <a:cubicBezTo>
                    <a:pt x="475" y="590"/>
                    <a:pt x="475" y="570"/>
                    <a:pt x="475" y="570"/>
                  </a:cubicBezTo>
                  <a:cubicBezTo>
                    <a:pt x="475" y="497"/>
                    <a:pt x="475" y="497"/>
                    <a:pt x="475" y="497"/>
                  </a:cubicBezTo>
                  <a:cubicBezTo>
                    <a:pt x="475" y="477"/>
                    <a:pt x="455" y="477"/>
                    <a:pt x="455" y="477"/>
                  </a:cubicBezTo>
                  <a:cubicBezTo>
                    <a:pt x="230" y="477"/>
                    <a:pt x="230" y="477"/>
                    <a:pt x="230" y="477"/>
                  </a:cubicBezTo>
                  <a:cubicBezTo>
                    <a:pt x="230" y="322"/>
                    <a:pt x="230" y="322"/>
                    <a:pt x="230" y="322"/>
                  </a:cubicBezTo>
                  <a:cubicBezTo>
                    <a:pt x="382" y="322"/>
                    <a:pt x="382" y="322"/>
                    <a:pt x="382" y="322"/>
                  </a:cubicBezTo>
                  <a:cubicBezTo>
                    <a:pt x="402" y="322"/>
                    <a:pt x="402" y="302"/>
                    <a:pt x="402" y="302"/>
                  </a:cubicBezTo>
                  <a:cubicBezTo>
                    <a:pt x="402" y="20"/>
                    <a:pt x="402" y="20"/>
                    <a:pt x="402" y="20"/>
                  </a:cubicBezTo>
                  <a:cubicBezTo>
                    <a:pt x="402" y="0"/>
                    <a:pt x="382" y="0"/>
                    <a:pt x="382" y="0"/>
                  </a:cubicBezTo>
                  <a:cubicBezTo>
                    <a:pt x="67" y="0"/>
                    <a:pt x="67" y="0"/>
                    <a:pt x="67" y="0"/>
                  </a:cubicBezTo>
                  <a:cubicBezTo>
                    <a:pt x="20" y="0"/>
                    <a:pt x="20" y="0"/>
                    <a:pt x="20" y="0"/>
                  </a:cubicBezTo>
                  <a:cubicBezTo>
                    <a:pt x="0" y="0"/>
                    <a:pt x="0" y="20"/>
                    <a:pt x="0" y="20"/>
                  </a:cubicBezTo>
                  <a:cubicBezTo>
                    <a:pt x="0" y="302"/>
                    <a:pt x="0" y="302"/>
                    <a:pt x="0" y="302"/>
                  </a:cubicBezTo>
                  <a:cubicBezTo>
                    <a:pt x="0" y="322"/>
                    <a:pt x="20" y="322"/>
                    <a:pt x="20" y="322"/>
                  </a:cubicBezTo>
                  <a:cubicBezTo>
                    <a:pt x="67" y="322"/>
                    <a:pt x="67" y="322"/>
                    <a:pt x="67" y="322"/>
                  </a:cubicBezTo>
                  <a:cubicBezTo>
                    <a:pt x="115" y="322"/>
                    <a:pt x="115" y="322"/>
                    <a:pt x="115" y="322"/>
                  </a:cubicBezTo>
                  <a:cubicBezTo>
                    <a:pt x="115" y="477"/>
                    <a:pt x="115" y="477"/>
                    <a:pt x="115" y="477"/>
                  </a:cubicBezTo>
                  <a:cubicBezTo>
                    <a:pt x="20" y="477"/>
                    <a:pt x="20" y="477"/>
                    <a:pt x="20" y="477"/>
                  </a:cubicBezTo>
                  <a:cubicBezTo>
                    <a:pt x="0" y="477"/>
                    <a:pt x="0" y="497"/>
                    <a:pt x="0" y="497"/>
                  </a:cubicBezTo>
                  <a:cubicBezTo>
                    <a:pt x="0" y="570"/>
                    <a:pt x="0" y="570"/>
                    <a:pt x="0" y="570"/>
                  </a:cubicBezTo>
                  <a:cubicBezTo>
                    <a:pt x="0" y="590"/>
                    <a:pt x="20" y="590"/>
                    <a:pt x="20" y="590"/>
                  </a:cubicBezTo>
                  <a:cubicBezTo>
                    <a:pt x="131" y="590"/>
                    <a:pt x="131" y="590"/>
                    <a:pt x="131" y="590"/>
                  </a:cubicBezTo>
                  <a:cubicBezTo>
                    <a:pt x="232" y="590"/>
                    <a:pt x="232" y="590"/>
                    <a:pt x="232" y="590"/>
                  </a:cubicBezTo>
                  <a:cubicBezTo>
                    <a:pt x="232" y="714"/>
                    <a:pt x="232" y="714"/>
                    <a:pt x="232" y="714"/>
                  </a:cubicBezTo>
                  <a:cubicBezTo>
                    <a:pt x="211" y="714"/>
                    <a:pt x="211" y="714"/>
                    <a:pt x="211" y="714"/>
                  </a:cubicBezTo>
                  <a:cubicBezTo>
                    <a:pt x="211" y="778"/>
                    <a:pt x="211" y="778"/>
                    <a:pt x="211" y="778"/>
                  </a:cubicBezTo>
                  <a:cubicBezTo>
                    <a:pt x="20" y="778"/>
                    <a:pt x="20" y="778"/>
                    <a:pt x="20" y="778"/>
                  </a:cubicBezTo>
                  <a:cubicBezTo>
                    <a:pt x="20" y="778"/>
                    <a:pt x="0" y="778"/>
                    <a:pt x="0" y="798"/>
                  </a:cubicBezTo>
                  <a:cubicBezTo>
                    <a:pt x="0" y="815"/>
                    <a:pt x="0" y="815"/>
                    <a:pt x="0" y="815"/>
                  </a:cubicBezTo>
                  <a:cubicBezTo>
                    <a:pt x="0" y="815"/>
                    <a:pt x="0" y="836"/>
                    <a:pt x="20" y="836"/>
                  </a:cubicBezTo>
                  <a:cubicBezTo>
                    <a:pt x="63" y="836"/>
                    <a:pt x="63" y="836"/>
                    <a:pt x="63" y="836"/>
                  </a:cubicBezTo>
                  <a:cubicBezTo>
                    <a:pt x="65" y="836"/>
                    <a:pt x="65" y="836"/>
                    <a:pt x="65" y="836"/>
                  </a:cubicBezTo>
                  <a:cubicBezTo>
                    <a:pt x="65" y="836"/>
                    <a:pt x="65" y="836"/>
                    <a:pt x="65" y="836"/>
                  </a:cubicBezTo>
                  <a:cubicBezTo>
                    <a:pt x="64" y="836"/>
                    <a:pt x="63" y="836"/>
                    <a:pt x="63" y="836"/>
                  </a:cubicBezTo>
                  <a:cubicBezTo>
                    <a:pt x="44" y="836"/>
                    <a:pt x="29" y="851"/>
                    <a:pt x="29" y="869"/>
                  </a:cubicBezTo>
                  <a:cubicBezTo>
                    <a:pt x="29" y="888"/>
                    <a:pt x="44" y="903"/>
                    <a:pt x="63" y="903"/>
                  </a:cubicBezTo>
                  <a:cubicBezTo>
                    <a:pt x="82" y="903"/>
                    <a:pt x="97" y="888"/>
                    <a:pt x="97" y="869"/>
                  </a:cubicBezTo>
                  <a:cubicBezTo>
                    <a:pt x="97" y="852"/>
                    <a:pt x="83" y="837"/>
                    <a:pt x="66" y="836"/>
                  </a:cubicBezTo>
                  <a:cubicBezTo>
                    <a:pt x="423" y="836"/>
                    <a:pt x="423" y="836"/>
                    <a:pt x="423" y="836"/>
                  </a:cubicBezTo>
                  <a:cubicBezTo>
                    <a:pt x="423" y="836"/>
                    <a:pt x="423" y="836"/>
                    <a:pt x="423" y="836"/>
                  </a:cubicBezTo>
                  <a:cubicBezTo>
                    <a:pt x="455" y="836"/>
                    <a:pt x="455" y="836"/>
                    <a:pt x="455" y="836"/>
                  </a:cubicBezTo>
                  <a:cubicBezTo>
                    <a:pt x="455" y="836"/>
                    <a:pt x="475" y="836"/>
                    <a:pt x="475" y="815"/>
                  </a:cubicBezTo>
                  <a:cubicBezTo>
                    <a:pt x="475" y="798"/>
                    <a:pt x="475" y="798"/>
                    <a:pt x="475" y="798"/>
                  </a:cubicBezTo>
                  <a:cubicBezTo>
                    <a:pt x="475" y="798"/>
                    <a:pt x="475" y="778"/>
                    <a:pt x="455" y="778"/>
                  </a:cubicBezTo>
                  <a:cubicBezTo>
                    <a:pt x="299" y="778"/>
                    <a:pt x="299" y="778"/>
                    <a:pt x="299" y="778"/>
                  </a:cubicBezTo>
                  <a:cubicBezTo>
                    <a:pt x="299" y="714"/>
                    <a:pt x="299" y="714"/>
                    <a:pt x="299" y="714"/>
                  </a:cubicBezTo>
                  <a:cubicBezTo>
                    <a:pt x="278" y="714"/>
                    <a:pt x="278" y="714"/>
                    <a:pt x="278" y="714"/>
                  </a:cubicBezTo>
                  <a:cubicBezTo>
                    <a:pt x="278" y="590"/>
                    <a:pt x="278" y="590"/>
                    <a:pt x="278" y="590"/>
                  </a:cubicBezTo>
                  <a:cubicBezTo>
                    <a:pt x="455" y="590"/>
                    <a:pt x="455" y="590"/>
                    <a:pt x="455" y="59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 name="Freeform 9"/>
            <p:cNvSpPr>
              <a:spLocks/>
            </p:cNvSpPr>
            <p:nvPr/>
          </p:nvSpPr>
          <p:spPr bwMode="auto">
            <a:xfrm>
              <a:off x="5843" y="1580"/>
              <a:ext cx="1242" cy="747"/>
            </a:xfrm>
            <a:custGeom>
              <a:avLst/>
              <a:gdLst>
                <a:gd name="T0" fmla="*/ 667 w 740"/>
                <a:gd name="T1" fmla="*/ 221 h 445"/>
                <a:gd name="T2" fmla="*/ 545 w 740"/>
                <a:gd name="T3" fmla="*/ 126 h 445"/>
                <a:gd name="T4" fmla="*/ 544 w 740"/>
                <a:gd name="T5" fmla="*/ 126 h 445"/>
                <a:gd name="T6" fmla="*/ 544 w 740"/>
                <a:gd name="T7" fmla="*/ 126 h 445"/>
                <a:gd name="T8" fmla="*/ 418 w 740"/>
                <a:gd name="T9" fmla="*/ 0 h 445"/>
                <a:gd name="T10" fmla="*/ 308 w 740"/>
                <a:gd name="T11" fmla="*/ 66 h 445"/>
                <a:gd name="T12" fmla="*/ 268 w 740"/>
                <a:gd name="T13" fmla="*/ 59 h 445"/>
                <a:gd name="T14" fmla="*/ 150 w 740"/>
                <a:gd name="T15" fmla="*/ 177 h 445"/>
                <a:gd name="T16" fmla="*/ 150 w 740"/>
                <a:gd name="T17" fmla="*/ 178 h 445"/>
                <a:gd name="T18" fmla="*/ 134 w 740"/>
                <a:gd name="T19" fmla="*/ 177 h 445"/>
                <a:gd name="T20" fmla="*/ 0 w 740"/>
                <a:gd name="T21" fmla="*/ 311 h 445"/>
                <a:gd name="T22" fmla="*/ 134 w 740"/>
                <a:gd name="T23" fmla="*/ 445 h 445"/>
                <a:gd name="T24" fmla="*/ 624 w 740"/>
                <a:gd name="T25" fmla="*/ 445 h 445"/>
                <a:gd name="T26" fmla="*/ 740 w 740"/>
                <a:gd name="T27" fmla="*/ 329 h 445"/>
                <a:gd name="T28" fmla="*/ 667 w 740"/>
                <a:gd name="T29" fmla="*/ 22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0" h="445">
                  <a:moveTo>
                    <a:pt x="667" y="221"/>
                  </a:moveTo>
                  <a:cubicBezTo>
                    <a:pt x="653" y="166"/>
                    <a:pt x="604" y="126"/>
                    <a:pt x="545" y="126"/>
                  </a:cubicBezTo>
                  <a:cubicBezTo>
                    <a:pt x="544" y="126"/>
                    <a:pt x="544" y="126"/>
                    <a:pt x="544" y="126"/>
                  </a:cubicBezTo>
                  <a:cubicBezTo>
                    <a:pt x="544" y="126"/>
                    <a:pt x="544" y="126"/>
                    <a:pt x="544" y="126"/>
                  </a:cubicBezTo>
                  <a:cubicBezTo>
                    <a:pt x="544" y="56"/>
                    <a:pt x="487" y="0"/>
                    <a:pt x="418" y="0"/>
                  </a:cubicBezTo>
                  <a:cubicBezTo>
                    <a:pt x="370" y="0"/>
                    <a:pt x="329" y="27"/>
                    <a:pt x="308" y="66"/>
                  </a:cubicBezTo>
                  <a:cubicBezTo>
                    <a:pt x="295" y="62"/>
                    <a:pt x="282" y="59"/>
                    <a:pt x="268" y="59"/>
                  </a:cubicBezTo>
                  <a:cubicBezTo>
                    <a:pt x="203" y="59"/>
                    <a:pt x="150" y="112"/>
                    <a:pt x="150" y="177"/>
                  </a:cubicBezTo>
                  <a:cubicBezTo>
                    <a:pt x="150" y="178"/>
                    <a:pt x="150" y="178"/>
                    <a:pt x="150" y="178"/>
                  </a:cubicBezTo>
                  <a:cubicBezTo>
                    <a:pt x="145" y="178"/>
                    <a:pt x="140" y="177"/>
                    <a:pt x="134" y="177"/>
                  </a:cubicBezTo>
                  <a:cubicBezTo>
                    <a:pt x="60" y="177"/>
                    <a:pt x="0" y="237"/>
                    <a:pt x="0" y="311"/>
                  </a:cubicBezTo>
                  <a:cubicBezTo>
                    <a:pt x="0" y="385"/>
                    <a:pt x="60" y="445"/>
                    <a:pt x="134" y="445"/>
                  </a:cubicBezTo>
                  <a:cubicBezTo>
                    <a:pt x="624" y="445"/>
                    <a:pt x="624" y="445"/>
                    <a:pt x="624" y="445"/>
                  </a:cubicBezTo>
                  <a:cubicBezTo>
                    <a:pt x="688" y="445"/>
                    <a:pt x="740" y="393"/>
                    <a:pt x="740" y="329"/>
                  </a:cubicBezTo>
                  <a:cubicBezTo>
                    <a:pt x="740" y="280"/>
                    <a:pt x="710" y="238"/>
                    <a:pt x="667" y="22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2" name="Freeform 10"/>
            <p:cNvSpPr>
              <a:spLocks noEditPoints="1"/>
            </p:cNvSpPr>
            <p:nvPr/>
          </p:nvSpPr>
          <p:spPr bwMode="auto">
            <a:xfrm>
              <a:off x="6545" y="2092"/>
              <a:ext cx="262" cy="176"/>
            </a:xfrm>
            <a:custGeom>
              <a:avLst/>
              <a:gdLst>
                <a:gd name="T0" fmla="*/ 262 w 262"/>
                <a:gd name="T1" fmla="*/ 176 h 176"/>
                <a:gd name="T2" fmla="*/ 0 w 262"/>
                <a:gd name="T3" fmla="*/ 176 h 176"/>
                <a:gd name="T4" fmla="*/ 0 w 262"/>
                <a:gd name="T5" fmla="*/ 0 h 176"/>
                <a:gd name="T6" fmla="*/ 262 w 262"/>
                <a:gd name="T7" fmla="*/ 0 h 176"/>
                <a:gd name="T8" fmla="*/ 262 w 262"/>
                <a:gd name="T9" fmla="*/ 176 h 176"/>
                <a:gd name="T10" fmla="*/ 7 w 262"/>
                <a:gd name="T11" fmla="*/ 170 h 176"/>
                <a:gd name="T12" fmla="*/ 255 w 262"/>
                <a:gd name="T13" fmla="*/ 170 h 176"/>
                <a:gd name="T14" fmla="*/ 255 w 262"/>
                <a:gd name="T15" fmla="*/ 7 h 176"/>
                <a:gd name="T16" fmla="*/ 7 w 262"/>
                <a:gd name="T17" fmla="*/ 7 h 176"/>
                <a:gd name="T18" fmla="*/ 7 w 262"/>
                <a:gd name="T19" fmla="*/ 17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176">
                  <a:moveTo>
                    <a:pt x="262" y="176"/>
                  </a:moveTo>
                  <a:lnTo>
                    <a:pt x="0" y="176"/>
                  </a:lnTo>
                  <a:lnTo>
                    <a:pt x="0" y="0"/>
                  </a:lnTo>
                  <a:lnTo>
                    <a:pt x="262" y="0"/>
                  </a:lnTo>
                  <a:lnTo>
                    <a:pt x="262" y="176"/>
                  </a:lnTo>
                  <a:close/>
                  <a:moveTo>
                    <a:pt x="7" y="170"/>
                  </a:moveTo>
                  <a:lnTo>
                    <a:pt x="255" y="170"/>
                  </a:lnTo>
                  <a:lnTo>
                    <a:pt x="255" y="7"/>
                  </a:lnTo>
                  <a:lnTo>
                    <a:pt x="7" y="7"/>
                  </a:lnTo>
                  <a:lnTo>
                    <a:pt x="7" y="17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3" name="Freeform 11"/>
            <p:cNvSpPr>
              <a:spLocks noEditPoints="1"/>
            </p:cNvSpPr>
            <p:nvPr/>
          </p:nvSpPr>
          <p:spPr bwMode="auto">
            <a:xfrm>
              <a:off x="6545" y="2092"/>
              <a:ext cx="262" cy="176"/>
            </a:xfrm>
            <a:custGeom>
              <a:avLst/>
              <a:gdLst>
                <a:gd name="T0" fmla="*/ 262 w 262"/>
                <a:gd name="T1" fmla="*/ 176 h 176"/>
                <a:gd name="T2" fmla="*/ 0 w 262"/>
                <a:gd name="T3" fmla="*/ 176 h 176"/>
                <a:gd name="T4" fmla="*/ 0 w 262"/>
                <a:gd name="T5" fmla="*/ 0 h 176"/>
                <a:gd name="T6" fmla="*/ 262 w 262"/>
                <a:gd name="T7" fmla="*/ 0 h 176"/>
                <a:gd name="T8" fmla="*/ 262 w 262"/>
                <a:gd name="T9" fmla="*/ 176 h 176"/>
                <a:gd name="T10" fmla="*/ 7 w 262"/>
                <a:gd name="T11" fmla="*/ 170 h 176"/>
                <a:gd name="T12" fmla="*/ 255 w 262"/>
                <a:gd name="T13" fmla="*/ 170 h 176"/>
                <a:gd name="T14" fmla="*/ 255 w 262"/>
                <a:gd name="T15" fmla="*/ 7 h 176"/>
                <a:gd name="T16" fmla="*/ 7 w 262"/>
                <a:gd name="T17" fmla="*/ 7 h 176"/>
                <a:gd name="T18" fmla="*/ 7 w 262"/>
                <a:gd name="T19" fmla="*/ 17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176">
                  <a:moveTo>
                    <a:pt x="262" y="176"/>
                  </a:moveTo>
                  <a:lnTo>
                    <a:pt x="0" y="176"/>
                  </a:lnTo>
                  <a:lnTo>
                    <a:pt x="0" y="0"/>
                  </a:lnTo>
                  <a:lnTo>
                    <a:pt x="262" y="0"/>
                  </a:lnTo>
                  <a:lnTo>
                    <a:pt x="262" y="176"/>
                  </a:lnTo>
                  <a:moveTo>
                    <a:pt x="7" y="170"/>
                  </a:moveTo>
                  <a:lnTo>
                    <a:pt x="255" y="170"/>
                  </a:lnTo>
                  <a:lnTo>
                    <a:pt x="255" y="7"/>
                  </a:lnTo>
                  <a:lnTo>
                    <a:pt x="7" y="7"/>
                  </a:lnTo>
                  <a:lnTo>
                    <a:pt x="7" y="17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4" name="Freeform 12"/>
            <p:cNvSpPr>
              <a:spLocks noEditPoints="1"/>
            </p:cNvSpPr>
            <p:nvPr/>
          </p:nvSpPr>
          <p:spPr bwMode="auto">
            <a:xfrm>
              <a:off x="6221" y="1792"/>
              <a:ext cx="864" cy="535"/>
            </a:xfrm>
            <a:custGeom>
              <a:avLst/>
              <a:gdLst>
                <a:gd name="T0" fmla="*/ 345 w 515"/>
                <a:gd name="T1" fmla="*/ 183 h 319"/>
                <a:gd name="T2" fmla="*/ 197 w 515"/>
                <a:gd name="T3" fmla="*/ 183 h 319"/>
                <a:gd name="T4" fmla="*/ 197 w 515"/>
                <a:gd name="T5" fmla="*/ 280 h 319"/>
                <a:gd name="T6" fmla="*/ 285 w 515"/>
                <a:gd name="T7" fmla="*/ 280 h 319"/>
                <a:gd name="T8" fmla="*/ 240 w 515"/>
                <a:gd name="T9" fmla="*/ 238 h 319"/>
                <a:gd name="T10" fmla="*/ 239 w 515"/>
                <a:gd name="T11" fmla="*/ 233 h 319"/>
                <a:gd name="T12" fmla="*/ 242 w 515"/>
                <a:gd name="T13" fmla="*/ 231 h 319"/>
                <a:gd name="T14" fmla="*/ 244 w 515"/>
                <a:gd name="T15" fmla="*/ 231 h 319"/>
                <a:gd name="T16" fmla="*/ 295 w 515"/>
                <a:gd name="T17" fmla="*/ 280 h 319"/>
                <a:gd name="T18" fmla="*/ 345 w 515"/>
                <a:gd name="T19" fmla="*/ 280 h 319"/>
                <a:gd name="T20" fmla="*/ 345 w 515"/>
                <a:gd name="T21" fmla="*/ 183 h 319"/>
                <a:gd name="T22" fmla="*/ 320 w 515"/>
                <a:gd name="T23" fmla="*/ 0 h 319"/>
                <a:gd name="T24" fmla="*/ 320 w 515"/>
                <a:gd name="T25" fmla="*/ 0 h 319"/>
                <a:gd name="T26" fmla="*/ 0 w 515"/>
                <a:gd name="T27" fmla="*/ 319 h 319"/>
                <a:gd name="T28" fmla="*/ 302 w 515"/>
                <a:gd name="T29" fmla="*/ 319 h 319"/>
                <a:gd name="T30" fmla="*/ 288 w 515"/>
                <a:gd name="T31" fmla="*/ 284 h 319"/>
                <a:gd name="T32" fmla="*/ 193 w 515"/>
                <a:gd name="T33" fmla="*/ 284 h 319"/>
                <a:gd name="T34" fmla="*/ 193 w 515"/>
                <a:gd name="T35" fmla="*/ 179 h 319"/>
                <a:gd name="T36" fmla="*/ 349 w 515"/>
                <a:gd name="T37" fmla="*/ 179 h 319"/>
                <a:gd name="T38" fmla="*/ 349 w 515"/>
                <a:gd name="T39" fmla="*/ 284 h 319"/>
                <a:gd name="T40" fmla="*/ 297 w 515"/>
                <a:gd name="T41" fmla="*/ 284 h 319"/>
                <a:gd name="T42" fmla="*/ 311 w 515"/>
                <a:gd name="T43" fmla="*/ 319 h 319"/>
                <a:gd name="T44" fmla="*/ 399 w 515"/>
                <a:gd name="T45" fmla="*/ 319 h 319"/>
                <a:gd name="T46" fmla="*/ 515 w 515"/>
                <a:gd name="T47" fmla="*/ 203 h 319"/>
                <a:gd name="T48" fmla="*/ 442 w 515"/>
                <a:gd name="T49" fmla="*/ 95 h 319"/>
                <a:gd name="T50" fmla="*/ 320 w 515"/>
                <a:gd name="T51"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5" h="319">
                  <a:moveTo>
                    <a:pt x="345" y="183"/>
                  </a:moveTo>
                  <a:cubicBezTo>
                    <a:pt x="197" y="183"/>
                    <a:pt x="197" y="183"/>
                    <a:pt x="197" y="183"/>
                  </a:cubicBezTo>
                  <a:cubicBezTo>
                    <a:pt x="197" y="280"/>
                    <a:pt x="197" y="280"/>
                    <a:pt x="197" y="280"/>
                  </a:cubicBezTo>
                  <a:cubicBezTo>
                    <a:pt x="285" y="280"/>
                    <a:pt x="285" y="280"/>
                    <a:pt x="285" y="280"/>
                  </a:cubicBezTo>
                  <a:cubicBezTo>
                    <a:pt x="275" y="264"/>
                    <a:pt x="260" y="249"/>
                    <a:pt x="240" y="238"/>
                  </a:cubicBezTo>
                  <a:cubicBezTo>
                    <a:pt x="239" y="237"/>
                    <a:pt x="238" y="235"/>
                    <a:pt x="239" y="233"/>
                  </a:cubicBezTo>
                  <a:cubicBezTo>
                    <a:pt x="240" y="231"/>
                    <a:pt x="241" y="231"/>
                    <a:pt x="242" y="231"/>
                  </a:cubicBezTo>
                  <a:cubicBezTo>
                    <a:pt x="243" y="231"/>
                    <a:pt x="244" y="231"/>
                    <a:pt x="244" y="231"/>
                  </a:cubicBezTo>
                  <a:cubicBezTo>
                    <a:pt x="267" y="244"/>
                    <a:pt x="284" y="261"/>
                    <a:pt x="295" y="280"/>
                  </a:cubicBezTo>
                  <a:cubicBezTo>
                    <a:pt x="345" y="280"/>
                    <a:pt x="345" y="280"/>
                    <a:pt x="345" y="280"/>
                  </a:cubicBezTo>
                  <a:cubicBezTo>
                    <a:pt x="345" y="183"/>
                    <a:pt x="345" y="183"/>
                    <a:pt x="345" y="183"/>
                  </a:cubicBezTo>
                  <a:moveTo>
                    <a:pt x="320" y="0"/>
                  </a:moveTo>
                  <a:cubicBezTo>
                    <a:pt x="320" y="0"/>
                    <a:pt x="320" y="0"/>
                    <a:pt x="320" y="0"/>
                  </a:cubicBezTo>
                  <a:cubicBezTo>
                    <a:pt x="0" y="319"/>
                    <a:pt x="0" y="319"/>
                    <a:pt x="0" y="319"/>
                  </a:cubicBezTo>
                  <a:cubicBezTo>
                    <a:pt x="302" y="319"/>
                    <a:pt x="302" y="319"/>
                    <a:pt x="302" y="319"/>
                  </a:cubicBezTo>
                  <a:cubicBezTo>
                    <a:pt x="299" y="307"/>
                    <a:pt x="294" y="295"/>
                    <a:pt x="288" y="284"/>
                  </a:cubicBezTo>
                  <a:cubicBezTo>
                    <a:pt x="193" y="284"/>
                    <a:pt x="193" y="284"/>
                    <a:pt x="193" y="284"/>
                  </a:cubicBezTo>
                  <a:cubicBezTo>
                    <a:pt x="193" y="179"/>
                    <a:pt x="193" y="179"/>
                    <a:pt x="193" y="179"/>
                  </a:cubicBezTo>
                  <a:cubicBezTo>
                    <a:pt x="349" y="179"/>
                    <a:pt x="349" y="179"/>
                    <a:pt x="349" y="179"/>
                  </a:cubicBezTo>
                  <a:cubicBezTo>
                    <a:pt x="349" y="284"/>
                    <a:pt x="349" y="284"/>
                    <a:pt x="349" y="284"/>
                  </a:cubicBezTo>
                  <a:cubicBezTo>
                    <a:pt x="297" y="284"/>
                    <a:pt x="297" y="284"/>
                    <a:pt x="297" y="284"/>
                  </a:cubicBezTo>
                  <a:cubicBezTo>
                    <a:pt x="303" y="295"/>
                    <a:pt x="308" y="307"/>
                    <a:pt x="311" y="319"/>
                  </a:cubicBezTo>
                  <a:cubicBezTo>
                    <a:pt x="399" y="319"/>
                    <a:pt x="399" y="319"/>
                    <a:pt x="399" y="319"/>
                  </a:cubicBezTo>
                  <a:cubicBezTo>
                    <a:pt x="463" y="319"/>
                    <a:pt x="515" y="267"/>
                    <a:pt x="515" y="203"/>
                  </a:cubicBezTo>
                  <a:cubicBezTo>
                    <a:pt x="515" y="154"/>
                    <a:pt x="485" y="112"/>
                    <a:pt x="442" y="95"/>
                  </a:cubicBezTo>
                  <a:cubicBezTo>
                    <a:pt x="428" y="40"/>
                    <a:pt x="379" y="0"/>
                    <a:pt x="320" y="0"/>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5" name="Freeform 13"/>
            <p:cNvSpPr>
              <a:spLocks/>
            </p:cNvSpPr>
            <p:nvPr/>
          </p:nvSpPr>
          <p:spPr bwMode="auto">
            <a:xfrm>
              <a:off x="6545" y="2092"/>
              <a:ext cx="262" cy="176"/>
            </a:xfrm>
            <a:custGeom>
              <a:avLst/>
              <a:gdLst>
                <a:gd name="T0" fmla="*/ 156 w 156"/>
                <a:gd name="T1" fmla="*/ 0 h 105"/>
                <a:gd name="T2" fmla="*/ 0 w 156"/>
                <a:gd name="T3" fmla="*/ 0 h 105"/>
                <a:gd name="T4" fmla="*/ 0 w 156"/>
                <a:gd name="T5" fmla="*/ 105 h 105"/>
                <a:gd name="T6" fmla="*/ 95 w 156"/>
                <a:gd name="T7" fmla="*/ 105 h 105"/>
                <a:gd name="T8" fmla="*/ 92 w 156"/>
                <a:gd name="T9" fmla="*/ 101 h 105"/>
                <a:gd name="T10" fmla="*/ 4 w 156"/>
                <a:gd name="T11" fmla="*/ 101 h 105"/>
                <a:gd name="T12" fmla="*/ 4 w 156"/>
                <a:gd name="T13" fmla="*/ 4 h 105"/>
                <a:gd name="T14" fmla="*/ 152 w 156"/>
                <a:gd name="T15" fmla="*/ 4 h 105"/>
                <a:gd name="T16" fmla="*/ 152 w 156"/>
                <a:gd name="T17" fmla="*/ 101 h 105"/>
                <a:gd name="T18" fmla="*/ 102 w 156"/>
                <a:gd name="T19" fmla="*/ 101 h 105"/>
                <a:gd name="T20" fmla="*/ 104 w 156"/>
                <a:gd name="T21" fmla="*/ 105 h 105"/>
                <a:gd name="T22" fmla="*/ 156 w 156"/>
                <a:gd name="T23" fmla="*/ 105 h 105"/>
                <a:gd name="T24" fmla="*/ 156 w 156"/>
                <a:gd name="T25"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05">
                  <a:moveTo>
                    <a:pt x="156" y="0"/>
                  </a:moveTo>
                  <a:cubicBezTo>
                    <a:pt x="0" y="0"/>
                    <a:pt x="0" y="0"/>
                    <a:pt x="0" y="0"/>
                  </a:cubicBezTo>
                  <a:cubicBezTo>
                    <a:pt x="0" y="105"/>
                    <a:pt x="0" y="105"/>
                    <a:pt x="0" y="105"/>
                  </a:cubicBezTo>
                  <a:cubicBezTo>
                    <a:pt x="95" y="105"/>
                    <a:pt x="95" y="105"/>
                    <a:pt x="95" y="105"/>
                  </a:cubicBezTo>
                  <a:cubicBezTo>
                    <a:pt x="94" y="104"/>
                    <a:pt x="93" y="102"/>
                    <a:pt x="92" y="101"/>
                  </a:cubicBezTo>
                  <a:cubicBezTo>
                    <a:pt x="4" y="101"/>
                    <a:pt x="4" y="101"/>
                    <a:pt x="4" y="101"/>
                  </a:cubicBezTo>
                  <a:cubicBezTo>
                    <a:pt x="4" y="4"/>
                    <a:pt x="4" y="4"/>
                    <a:pt x="4" y="4"/>
                  </a:cubicBezTo>
                  <a:cubicBezTo>
                    <a:pt x="152" y="4"/>
                    <a:pt x="152" y="4"/>
                    <a:pt x="152" y="4"/>
                  </a:cubicBezTo>
                  <a:cubicBezTo>
                    <a:pt x="152" y="101"/>
                    <a:pt x="152" y="101"/>
                    <a:pt x="152" y="101"/>
                  </a:cubicBezTo>
                  <a:cubicBezTo>
                    <a:pt x="102" y="101"/>
                    <a:pt x="102" y="101"/>
                    <a:pt x="102" y="101"/>
                  </a:cubicBezTo>
                  <a:cubicBezTo>
                    <a:pt x="103" y="102"/>
                    <a:pt x="103" y="104"/>
                    <a:pt x="104" y="105"/>
                  </a:cubicBezTo>
                  <a:cubicBezTo>
                    <a:pt x="156" y="105"/>
                    <a:pt x="156" y="105"/>
                    <a:pt x="156" y="105"/>
                  </a:cubicBezTo>
                  <a:cubicBezTo>
                    <a:pt x="156" y="0"/>
                    <a:pt x="156" y="0"/>
                    <a:pt x="156" y="0"/>
                  </a:cubicBezTo>
                </a:path>
              </a:pathLst>
            </a:custGeom>
            <a:solidFill>
              <a:srgbClr val="001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6" name="Freeform 14"/>
            <p:cNvSpPr>
              <a:spLocks/>
            </p:cNvSpPr>
            <p:nvPr/>
          </p:nvSpPr>
          <p:spPr bwMode="auto">
            <a:xfrm>
              <a:off x="6144" y="3530"/>
              <a:ext cx="90" cy="104"/>
            </a:xfrm>
            <a:custGeom>
              <a:avLst/>
              <a:gdLst>
                <a:gd name="T0" fmla="*/ 27 w 54"/>
                <a:gd name="T1" fmla="*/ 0 h 62"/>
                <a:gd name="T2" fmla="*/ 0 w 54"/>
                <a:gd name="T3" fmla="*/ 27 h 62"/>
                <a:gd name="T4" fmla="*/ 0 w 54"/>
                <a:gd name="T5" fmla="*/ 62 h 62"/>
                <a:gd name="T6" fmla="*/ 54 w 54"/>
                <a:gd name="T7" fmla="*/ 62 h 62"/>
                <a:gd name="T8" fmla="*/ 54 w 54"/>
                <a:gd name="T9" fmla="*/ 27 h 62"/>
                <a:gd name="T10" fmla="*/ 27 w 54"/>
                <a:gd name="T11" fmla="*/ 0 h 62"/>
              </a:gdLst>
              <a:ahLst/>
              <a:cxnLst>
                <a:cxn ang="0">
                  <a:pos x="T0" y="T1"/>
                </a:cxn>
                <a:cxn ang="0">
                  <a:pos x="T2" y="T3"/>
                </a:cxn>
                <a:cxn ang="0">
                  <a:pos x="T4" y="T5"/>
                </a:cxn>
                <a:cxn ang="0">
                  <a:pos x="T6" y="T7"/>
                </a:cxn>
                <a:cxn ang="0">
                  <a:pos x="T8" y="T9"/>
                </a:cxn>
                <a:cxn ang="0">
                  <a:pos x="T10" y="T11"/>
                </a:cxn>
              </a:cxnLst>
              <a:rect l="0" t="0" r="r" b="b"/>
              <a:pathLst>
                <a:path w="54" h="62">
                  <a:moveTo>
                    <a:pt x="27" y="0"/>
                  </a:moveTo>
                  <a:cubicBezTo>
                    <a:pt x="13" y="0"/>
                    <a:pt x="0" y="12"/>
                    <a:pt x="0" y="27"/>
                  </a:cubicBezTo>
                  <a:cubicBezTo>
                    <a:pt x="0" y="62"/>
                    <a:pt x="0" y="62"/>
                    <a:pt x="0" y="62"/>
                  </a:cubicBezTo>
                  <a:cubicBezTo>
                    <a:pt x="54" y="62"/>
                    <a:pt x="54" y="62"/>
                    <a:pt x="54" y="62"/>
                  </a:cubicBezTo>
                  <a:cubicBezTo>
                    <a:pt x="54" y="27"/>
                    <a:pt x="54" y="27"/>
                    <a:pt x="54" y="27"/>
                  </a:cubicBezTo>
                  <a:cubicBezTo>
                    <a:pt x="54" y="12"/>
                    <a:pt x="42" y="0"/>
                    <a:pt x="27" y="0"/>
                  </a:cubicBezTo>
                  <a:close/>
                </a:path>
              </a:pathLst>
            </a:custGeom>
            <a:solidFill>
              <a:srgbClr val="152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7" name="Freeform 15"/>
            <p:cNvSpPr>
              <a:spLocks/>
            </p:cNvSpPr>
            <p:nvPr/>
          </p:nvSpPr>
          <p:spPr bwMode="auto">
            <a:xfrm>
              <a:off x="6254" y="3530"/>
              <a:ext cx="91" cy="104"/>
            </a:xfrm>
            <a:custGeom>
              <a:avLst/>
              <a:gdLst>
                <a:gd name="T0" fmla="*/ 27 w 54"/>
                <a:gd name="T1" fmla="*/ 0 h 62"/>
                <a:gd name="T2" fmla="*/ 0 w 54"/>
                <a:gd name="T3" fmla="*/ 27 h 62"/>
                <a:gd name="T4" fmla="*/ 0 w 54"/>
                <a:gd name="T5" fmla="*/ 62 h 62"/>
                <a:gd name="T6" fmla="*/ 54 w 54"/>
                <a:gd name="T7" fmla="*/ 62 h 62"/>
                <a:gd name="T8" fmla="*/ 54 w 54"/>
                <a:gd name="T9" fmla="*/ 27 h 62"/>
                <a:gd name="T10" fmla="*/ 27 w 54"/>
                <a:gd name="T11" fmla="*/ 0 h 62"/>
              </a:gdLst>
              <a:ahLst/>
              <a:cxnLst>
                <a:cxn ang="0">
                  <a:pos x="T0" y="T1"/>
                </a:cxn>
                <a:cxn ang="0">
                  <a:pos x="T2" y="T3"/>
                </a:cxn>
                <a:cxn ang="0">
                  <a:pos x="T4" y="T5"/>
                </a:cxn>
                <a:cxn ang="0">
                  <a:pos x="T6" y="T7"/>
                </a:cxn>
                <a:cxn ang="0">
                  <a:pos x="T8" y="T9"/>
                </a:cxn>
                <a:cxn ang="0">
                  <a:pos x="T10" y="T11"/>
                </a:cxn>
              </a:cxnLst>
              <a:rect l="0" t="0" r="r" b="b"/>
              <a:pathLst>
                <a:path w="54" h="62">
                  <a:moveTo>
                    <a:pt x="27" y="0"/>
                  </a:moveTo>
                  <a:cubicBezTo>
                    <a:pt x="12" y="0"/>
                    <a:pt x="0" y="12"/>
                    <a:pt x="0" y="27"/>
                  </a:cubicBezTo>
                  <a:cubicBezTo>
                    <a:pt x="0" y="62"/>
                    <a:pt x="0" y="62"/>
                    <a:pt x="0" y="62"/>
                  </a:cubicBezTo>
                  <a:cubicBezTo>
                    <a:pt x="54" y="62"/>
                    <a:pt x="54" y="62"/>
                    <a:pt x="54" y="62"/>
                  </a:cubicBezTo>
                  <a:cubicBezTo>
                    <a:pt x="54" y="27"/>
                    <a:pt x="54" y="27"/>
                    <a:pt x="54" y="27"/>
                  </a:cubicBezTo>
                  <a:cubicBezTo>
                    <a:pt x="54" y="12"/>
                    <a:pt x="42" y="0"/>
                    <a:pt x="27" y="0"/>
                  </a:cubicBezTo>
                </a:path>
              </a:pathLst>
            </a:custGeom>
            <a:solidFill>
              <a:srgbClr val="152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8" name="Freeform 16"/>
            <p:cNvSpPr>
              <a:spLocks/>
            </p:cNvSpPr>
            <p:nvPr/>
          </p:nvSpPr>
          <p:spPr bwMode="auto">
            <a:xfrm>
              <a:off x="6286" y="2178"/>
              <a:ext cx="501" cy="1384"/>
            </a:xfrm>
            <a:custGeom>
              <a:avLst/>
              <a:gdLst>
                <a:gd name="T0" fmla="*/ 34 w 298"/>
                <a:gd name="T1" fmla="*/ 825 h 825"/>
                <a:gd name="T2" fmla="*/ 30 w 298"/>
                <a:gd name="T3" fmla="*/ 822 h 825"/>
                <a:gd name="T4" fmla="*/ 145 w 298"/>
                <a:gd name="T5" fmla="*/ 450 h 825"/>
                <a:gd name="T6" fmla="*/ 261 w 298"/>
                <a:gd name="T7" fmla="*/ 217 h 825"/>
                <a:gd name="T8" fmla="*/ 201 w 298"/>
                <a:gd name="T9" fmla="*/ 8 h 825"/>
                <a:gd name="T10" fmla="*/ 200 w 298"/>
                <a:gd name="T11" fmla="*/ 3 h 825"/>
                <a:gd name="T12" fmla="*/ 205 w 298"/>
                <a:gd name="T13" fmla="*/ 1 h 825"/>
                <a:gd name="T14" fmla="*/ 269 w 298"/>
                <a:gd name="T15" fmla="*/ 218 h 825"/>
                <a:gd name="T16" fmla="*/ 152 w 298"/>
                <a:gd name="T17" fmla="*/ 455 h 825"/>
                <a:gd name="T18" fmla="*/ 38 w 298"/>
                <a:gd name="T19" fmla="*/ 820 h 825"/>
                <a:gd name="T20" fmla="*/ 35 w 298"/>
                <a:gd name="T21" fmla="*/ 825 h 825"/>
                <a:gd name="T22" fmla="*/ 34 w 298"/>
                <a:gd name="T23"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8" h="825">
                  <a:moveTo>
                    <a:pt x="34" y="825"/>
                  </a:moveTo>
                  <a:cubicBezTo>
                    <a:pt x="32" y="825"/>
                    <a:pt x="31" y="823"/>
                    <a:pt x="30" y="822"/>
                  </a:cubicBezTo>
                  <a:cubicBezTo>
                    <a:pt x="0" y="676"/>
                    <a:pt x="74" y="561"/>
                    <a:pt x="145" y="450"/>
                  </a:cubicBezTo>
                  <a:cubicBezTo>
                    <a:pt x="192" y="377"/>
                    <a:pt x="241" y="302"/>
                    <a:pt x="261" y="217"/>
                  </a:cubicBezTo>
                  <a:cubicBezTo>
                    <a:pt x="273" y="170"/>
                    <a:pt x="289" y="57"/>
                    <a:pt x="201" y="8"/>
                  </a:cubicBezTo>
                  <a:cubicBezTo>
                    <a:pt x="200" y="7"/>
                    <a:pt x="199" y="5"/>
                    <a:pt x="200" y="3"/>
                  </a:cubicBezTo>
                  <a:cubicBezTo>
                    <a:pt x="201" y="1"/>
                    <a:pt x="203" y="0"/>
                    <a:pt x="205" y="1"/>
                  </a:cubicBezTo>
                  <a:cubicBezTo>
                    <a:pt x="298" y="53"/>
                    <a:pt x="281" y="170"/>
                    <a:pt x="269" y="218"/>
                  </a:cubicBezTo>
                  <a:cubicBezTo>
                    <a:pt x="248" y="305"/>
                    <a:pt x="199" y="381"/>
                    <a:pt x="152" y="455"/>
                  </a:cubicBezTo>
                  <a:cubicBezTo>
                    <a:pt x="78" y="569"/>
                    <a:pt x="9" y="677"/>
                    <a:pt x="38" y="820"/>
                  </a:cubicBezTo>
                  <a:cubicBezTo>
                    <a:pt x="39" y="822"/>
                    <a:pt x="37" y="824"/>
                    <a:pt x="35" y="825"/>
                  </a:cubicBezTo>
                  <a:cubicBezTo>
                    <a:pt x="34" y="825"/>
                    <a:pt x="34" y="825"/>
                    <a:pt x="34" y="825"/>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0" name="Freeform 17"/>
            <p:cNvSpPr>
              <a:spLocks/>
            </p:cNvSpPr>
            <p:nvPr/>
          </p:nvSpPr>
          <p:spPr bwMode="auto">
            <a:xfrm>
              <a:off x="5016" y="2067"/>
              <a:ext cx="485" cy="349"/>
            </a:xfrm>
            <a:custGeom>
              <a:avLst/>
              <a:gdLst>
                <a:gd name="T0" fmla="*/ 0 w 289"/>
                <a:gd name="T1" fmla="*/ 37 h 208"/>
                <a:gd name="T2" fmla="*/ 286 w 289"/>
                <a:gd name="T3" fmla="*/ 208 h 208"/>
                <a:gd name="T4" fmla="*/ 289 w 289"/>
                <a:gd name="T5" fmla="*/ 208 h 208"/>
                <a:gd name="T6" fmla="*/ 289 w 289"/>
                <a:gd name="T7" fmla="*/ 129 h 208"/>
                <a:gd name="T8" fmla="*/ 70 w 289"/>
                <a:gd name="T9" fmla="*/ 0 h 208"/>
                <a:gd name="T10" fmla="*/ 0 w 289"/>
                <a:gd name="T11" fmla="*/ 37 h 208"/>
              </a:gdLst>
              <a:ahLst/>
              <a:cxnLst>
                <a:cxn ang="0">
                  <a:pos x="T0" y="T1"/>
                </a:cxn>
                <a:cxn ang="0">
                  <a:pos x="T2" y="T3"/>
                </a:cxn>
                <a:cxn ang="0">
                  <a:pos x="T4" y="T5"/>
                </a:cxn>
                <a:cxn ang="0">
                  <a:pos x="T6" y="T7"/>
                </a:cxn>
                <a:cxn ang="0">
                  <a:pos x="T8" y="T9"/>
                </a:cxn>
                <a:cxn ang="0">
                  <a:pos x="T10" y="T11"/>
                </a:cxn>
              </a:cxnLst>
              <a:rect l="0" t="0" r="r" b="b"/>
              <a:pathLst>
                <a:path w="289" h="208">
                  <a:moveTo>
                    <a:pt x="0" y="37"/>
                  </a:moveTo>
                  <a:cubicBezTo>
                    <a:pt x="42" y="120"/>
                    <a:pt x="133" y="208"/>
                    <a:pt x="286" y="208"/>
                  </a:cubicBezTo>
                  <a:cubicBezTo>
                    <a:pt x="287" y="208"/>
                    <a:pt x="288" y="208"/>
                    <a:pt x="289" y="208"/>
                  </a:cubicBezTo>
                  <a:cubicBezTo>
                    <a:pt x="289" y="129"/>
                    <a:pt x="289" y="129"/>
                    <a:pt x="289" y="129"/>
                  </a:cubicBezTo>
                  <a:cubicBezTo>
                    <a:pt x="164" y="128"/>
                    <a:pt x="106" y="67"/>
                    <a:pt x="70" y="0"/>
                  </a:cubicBezTo>
                  <a:cubicBezTo>
                    <a:pt x="42" y="11"/>
                    <a:pt x="0" y="37"/>
                    <a:pt x="0" y="37"/>
                  </a:cubicBezTo>
                </a:path>
              </a:pathLst>
            </a:custGeom>
            <a:solidFill>
              <a:srgbClr val="672B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1" name="Rectangle 18"/>
            <p:cNvSpPr>
              <a:spLocks noChangeArrowheads="1"/>
            </p:cNvSpPr>
            <p:nvPr/>
          </p:nvSpPr>
          <p:spPr bwMode="auto">
            <a:xfrm>
              <a:off x="6025" y="3631"/>
              <a:ext cx="538"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2" name="Rectangle 19"/>
            <p:cNvSpPr>
              <a:spLocks noChangeArrowheads="1"/>
            </p:cNvSpPr>
            <p:nvPr/>
          </p:nvSpPr>
          <p:spPr bwMode="auto">
            <a:xfrm>
              <a:off x="6025" y="3631"/>
              <a:ext cx="538" cy="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3" name="Freeform 20"/>
            <p:cNvSpPr>
              <a:spLocks/>
            </p:cNvSpPr>
            <p:nvPr/>
          </p:nvSpPr>
          <p:spPr bwMode="auto">
            <a:xfrm>
              <a:off x="5325" y="3607"/>
              <a:ext cx="290" cy="163"/>
            </a:xfrm>
            <a:custGeom>
              <a:avLst/>
              <a:gdLst>
                <a:gd name="T0" fmla="*/ 290 w 290"/>
                <a:gd name="T1" fmla="*/ 125 h 163"/>
                <a:gd name="T2" fmla="*/ 164 w 290"/>
                <a:gd name="T3" fmla="*/ 0 h 163"/>
                <a:gd name="T4" fmla="*/ 0 w 290"/>
                <a:gd name="T5" fmla="*/ 0 h 163"/>
                <a:gd name="T6" fmla="*/ 0 w 290"/>
                <a:gd name="T7" fmla="*/ 163 h 163"/>
                <a:gd name="T8" fmla="*/ 290 w 290"/>
                <a:gd name="T9" fmla="*/ 163 h 163"/>
                <a:gd name="T10" fmla="*/ 290 w 290"/>
                <a:gd name="T11" fmla="*/ 125 h 163"/>
              </a:gdLst>
              <a:ahLst/>
              <a:cxnLst>
                <a:cxn ang="0">
                  <a:pos x="T0" y="T1"/>
                </a:cxn>
                <a:cxn ang="0">
                  <a:pos x="T2" y="T3"/>
                </a:cxn>
                <a:cxn ang="0">
                  <a:pos x="T4" y="T5"/>
                </a:cxn>
                <a:cxn ang="0">
                  <a:pos x="T6" y="T7"/>
                </a:cxn>
                <a:cxn ang="0">
                  <a:pos x="T8" y="T9"/>
                </a:cxn>
                <a:cxn ang="0">
                  <a:pos x="T10" y="T11"/>
                </a:cxn>
              </a:cxnLst>
              <a:rect l="0" t="0" r="r" b="b"/>
              <a:pathLst>
                <a:path w="290" h="163">
                  <a:moveTo>
                    <a:pt x="290" y="125"/>
                  </a:moveTo>
                  <a:lnTo>
                    <a:pt x="164" y="0"/>
                  </a:lnTo>
                  <a:lnTo>
                    <a:pt x="0" y="0"/>
                  </a:lnTo>
                  <a:lnTo>
                    <a:pt x="0" y="163"/>
                  </a:lnTo>
                  <a:lnTo>
                    <a:pt x="290" y="163"/>
                  </a:lnTo>
                  <a:lnTo>
                    <a:pt x="290" y="125"/>
                  </a:lnTo>
                  <a:close/>
                </a:path>
              </a:pathLst>
            </a:custGeom>
            <a:solidFill>
              <a:srgbClr val="152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4" name="Freeform 21"/>
            <p:cNvSpPr>
              <a:spLocks/>
            </p:cNvSpPr>
            <p:nvPr/>
          </p:nvSpPr>
          <p:spPr bwMode="auto">
            <a:xfrm>
              <a:off x="5325" y="3607"/>
              <a:ext cx="290" cy="163"/>
            </a:xfrm>
            <a:custGeom>
              <a:avLst/>
              <a:gdLst>
                <a:gd name="T0" fmla="*/ 290 w 290"/>
                <a:gd name="T1" fmla="*/ 125 h 163"/>
                <a:gd name="T2" fmla="*/ 164 w 290"/>
                <a:gd name="T3" fmla="*/ 0 h 163"/>
                <a:gd name="T4" fmla="*/ 0 w 290"/>
                <a:gd name="T5" fmla="*/ 0 h 163"/>
                <a:gd name="T6" fmla="*/ 0 w 290"/>
                <a:gd name="T7" fmla="*/ 163 h 163"/>
                <a:gd name="T8" fmla="*/ 290 w 290"/>
                <a:gd name="T9" fmla="*/ 163 h 163"/>
                <a:gd name="T10" fmla="*/ 290 w 290"/>
                <a:gd name="T11" fmla="*/ 125 h 163"/>
              </a:gdLst>
              <a:ahLst/>
              <a:cxnLst>
                <a:cxn ang="0">
                  <a:pos x="T0" y="T1"/>
                </a:cxn>
                <a:cxn ang="0">
                  <a:pos x="T2" y="T3"/>
                </a:cxn>
                <a:cxn ang="0">
                  <a:pos x="T4" y="T5"/>
                </a:cxn>
                <a:cxn ang="0">
                  <a:pos x="T6" y="T7"/>
                </a:cxn>
                <a:cxn ang="0">
                  <a:pos x="T8" y="T9"/>
                </a:cxn>
                <a:cxn ang="0">
                  <a:pos x="T10" y="T11"/>
                </a:cxn>
              </a:cxnLst>
              <a:rect l="0" t="0" r="r" b="b"/>
              <a:pathLst>
                <a:path w="290" h="163">
                  <a:moveTo>
                    <a:pt x="290" y="125"/>
                  </a:moveTo>
                  <a:lnTo>
                    <a:pt x="164" y="0"/>
                  </a:lnTo>
                  <a:lnTo>
                    <a:pt x="0" y="0"/>
                  </a:lnTo>
                  <a:lnTo>
                    <a:pt x="0" y="163"/>
                  </a:lnTo>
                  <a:lnTo>
                    <a:pt x="290" y="163"/>
                  </a:lnTo>
                  <a:lnTo>
                    <a:pt x="290" y="1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6" name="Freeform 22"/>
            <p:cNvSpPr>
              <a:spLocks/>
            </p:cNvSpPr>
            <p:nvPr/>
          </p:nvSpPr>
          <p:spPr bwMode="auto">
            <a:xfrm>
              <a:off x="4527" y="2899"/>
              <a:ext cx="962" cy="708"/>
            </a:xfrm>
            <a:custGeom>
              <a:avLst/>
              <a:gdLst>
                <a:gd name="T0" fmla="*/ 0 w 962"/>
                <a:gd name="T1" fmla="*/ 0 h 708"/>
                <a:gd name="T2" fmla="*/ 0 w 962"/>
                <a:gd name="T3" fmla="*/ 161 h 708"/>
                <a:gd name="T4" fmla="*/ 799 w 962"/>
                <a:gd name="T5" fmla="*/ 161 h 708"/>
                <a:gd name="T6" fmla="*/ 799 w 962"/>
                <a:gd name="T7" fmla="*/ 708 h 708"/>
                <a:gd name="T8" fmla="*/ 962 w 962"/>
                <a:gd name="T9" fmla="*/ 708 h 708"/>
                <a:gd name="T10" fmla="*/ 962 w 962"/>
                <a:gd name="T11" fmla="*/ 0 h 708"/>
                <a:gd name="T12" fmla="*/ 0 w 962"/>
                <a:gd name="T13" fmla="*/ 0 h 708"/>
              </a:gdLst>
              <a:ahLst/>
              <a:cxnLst>
                <a:cxn ang="0">
                  <a:pos x="T0" y="T1"/>
                </a:cxn>
                <a:cxn ang="0">
                  <a:pos x="T2" y="T3"/>
                </a:cxn>
                <a:cxn ang="0">
                  <a:pos x="T4" y="T5"/>
                </a:cxn>
                <a:cxn ang="0">
                  <a:pos x="T6" y="T7"/>
                </a:cxn>
                <a:cxn ang="0">
                  <a:pos x="T8" y="T9"/>
                </a:cxn>
                <a:cxn ang="0">
                  <a:pos x="T10" y="T11"/>
                </a:cxn>
                <a:cxn ang="0">
                  <a:pos x="T12" y="T13"/>
                </a:cxn>
              </a:cxnLst>
              <a:rect l="0" t="0" r="r" b="b"/>
              <a:pathLst>
                <a:path w="962" h="708">
                  <a:moveTo>
                    <a:pt x="0" y="0"/>
                  </a:moveTo>
                  <a:lnTo>
                    <a:pt x="0" y="161"/>
                  </a:lnTo>
                  <a:lnTo>
                    <a:pt x="799" y="161"/>
                  </a:lnTo>
                  <a:lnTo>
                    <a:pt x="799" y="708"/>
                  </a:lnTo>
                  <a:lnTo>
                    <a:pt x="962" y="708"/>
                  </a:lnTo>
                  <a:lnTo>
                    <a:pt x="962"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7" name="Freeform 23"/>
            <p:cNvSpPr>
              <a:spLocks/>
            </p:cNvSpPr>
            <p:nvPr/>
          </p:nvSpPr>
          <p:spPr bwMode="auto">
            <a:xfrm>
              <a:off x="4527" y="2899"/>
              <a:ext cx="962" cy="708"/>
            </a:xfrm>
            <a:custGeom>
              <a:avLst/>
              <a:gdLst>
                <a:gd name="T0" fmla="*/ 0 w 962"/>
                <a:gd name="T1" fmla="*/ 0 h 708"/>
                <a:gd name="T2" fmla="*/ 0 w 962"/>
                <a:gd name="T3" fmla="*/ 161 h 708"/>
                <a:gd name="T4" fmla="*/ 799 w 962"/>
                <a:gd name="T5" fmla="*/ 161 h 708"/>
                <a:gd name="T6" fmla="*/ 799 w 962"/>
                <a:gd name="T7" fmla="*/ 708 h 708"/>
                <a:gd name="T8" fmla="*/ 962 w 962"/>
                <a:gd name="T9" fmla="*/ 708 h 708"/>
                <a:gd name="T10" fmla="*/ 962 w 962"/>
                <a:gd name="T11" fmla="*/ 0 h 708"/>
                <a:gd name="T12" fmla="*/ 0 w 962"/>
                <a:gd name="T13" fmla="*/ 0 h 708"/>
              </a:gdLst>
              <a:ahLst/>
              <a:cxnLst>
                <a:cxn ang="0">
                  <a:pos x="T0" y="T1"/>
                </a:cxn>
                <a:cxn ang="0">
                  <a:pos x="T2" y="T3"/>
                </a:cxn>
                <a:cxn ang="0">
                  <a:pos x="T4" y="T5"/>
                </a:cxn>
                <a:cxn ang="0">
                  <a:pos x="T6" y="T7"/>
                </a:cxn>
                <a:cxn ang="0">
                  <a:pos x="T8" y="T9"/>
                </a:cxn>
                <a:cxn ang="0">
                  <a:pos x="T10" y="T11"/>
                </a:cxn>
                <a:cxn ang="0">
                  <a:pos x="T12" y="T13"/>
                </a:cxn>
              </a:cxnLst>
              <a:rect l="0" t="0" r="r" b="b"/>
              <a:pathLst>
                <a:path w="962" h="708">
                  <a:moveTo>
                    <a:pt x="0" y="0"/>
                  </a:moveTo>
                  <a:lnTo>
                    <a:pt x="0" y="161"/>
                  </a:lnTo>
                  <a:lnTo>
                    <a:pt x="799" y="161"/>
                  </a:lnTo>
                  <a:lnTo>
                    <a:pt x="799" y="708"/>
                  </a:lnTo>
                  <a:lnTo>
                    <a:pt x="962" y="708"/>
                  </a:lnTo>
                  <a:lnTo>
                    <a:pt x="96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8" name="Rectangle 24"/>
            <p:cNvSpPr>
              <a:spLocks noChangeArrowheads="1"/>
            </p:cNvSpPr>
            <p:nvPr/>
          </p:nvSpPr>
          <p:spPr bwMode="auto">
            <a:xfrm>
              <a:off x="5110" y="2921"/>
              <a:ext cx="163" cy="68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9" name="Rectangle 25"/>
            <p:cNvSpPr>
              <a:spLocks noChangeArrowheads="1"/>
            </p:cNvSpPr>
            <p:nvPr/>
          </p:nvSpPr>
          <p:spPr bwMode="auto">
            <a:xfrm>
              <a:off x="5110" y="2921"/>
              <a:ext cx="163" cy="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0" name="Freeform 26"/>
            <p:cNvSpPr>
              <a:spLocks/>
            </p:cNvSpPr>
            <p:nvPr/>
          </p:nvSpPr>
          <p:spPr bwMode="auto">
            <a:xfrm>
              <a:off x="4527" y="1827"/>
              <a:ext cx="670" cy="1072"/>
            </a:xfrm>
            <a:custGeom>
              <a:avLst/>
              <a:gdLst>
                <a:gd name="T0" fmla="*/ 321 w 399"/>
                <a:gd name="T1" fmla="*/ 13 h 639"/>
                <a:gd name="T2" fmla="*/ 101 w 399"/>
                <a:gd name="T3" fmla="*/ 13 h 639"/>
                <a:gd name="T4" fmla="*/ 0 w 399"/>
                <a:gd name="T5" fmla="*/ 142 h 639"/>
                <a:gd name="T6" fmla="*/ 0 w 399"/>
                <a:gd name="T7" fmla="*/ 639 h 639"/>
                <a:gd name="T8" fmla="*/ 399 w 399"/>
                <a:gd name="T9" fmla="*/ 639 h 639"/>
                <a:gd name="T10" fmla="*/ 399 w 399"/>
                <a:gd name="T11" fmla="*/ 148 h 639"/>
                <a:gd name="T12" fmla="*/ 321 w 399"/>
                <a:gd name="T13" fmla="*/ 13 h 639"/>
              </a:gdLst>
              <a:ahLst/>
              <a:cxnLst>
                <a:cxn ang="0">
                  <a:pos x="T0" y="T1"/>
                </a:cxn>
                <a:cxn ang="0">
                  <a:pos x="T2" y="T3"/>
                </a:cxn>
                <a:cxn ang="0">
                  <a:pos x="T4" y="T5"/>
                </a:cxn>
                <a:cxn ang="0">
                  <a:pos x="T6" y="T7"/>
                </a:cxn>
                <a:cxn ang="0">
                  <a:pos x="T8" y="T9"/>
                </a:cxn>
                <a:cxn ang="0">
                  <a:pos x="T10" y="T11"/>
                </a:cxn>
                <a:cxn ang="0">
                  <a:pos x="T12" y="T13"/>
                </a:cxn>
              </a:cxnLst>
              <a:rect l="0" t="0" r="r" b="b"/>
              <a:pathLst>
                <a:path w="399" h="639">
                  <a:moveTo>
                    <a:pt x="321" y="13"/>
                  </a:moveTo>
                  <a:cubicBezTo>
                    <a:pt x="101" y="13"/>
                    <a:pt x="101" y="13"/>
                    <a:pt x="101" y="13"/>
                  </a:cubicBezTo>
                  <a:cubicBezTo>
                    <a:pt x="101" y="13"/>
                    <a:pt x="0" y="0"/>
                    <a:pt x="0" y="142"/>
                  </a:cubicBezTo>
                  <a:cubicBezTo>
                    <a:pt x="0" y="639"/>
                    <a:pt x="0" y="639"/>
                    <a:pt x="0" y="639"/>
                  </a:cubicBezTo>
                  <a:cubicBezTo>
                    <a:pt x="399" y="639"/>
                    <a:pt x="399" y="639"/>
                    <a:pt x="399" y="639"/>
                  </a:cubicBezTo>
                  <a:cubicBezTo>
                    <a:pt x="399" y="148"/>
                    <a:pt x="399" y="148"/>
                    <a:pt x="399" y="148"/>
                  </a:cubicBezTo>
                  <a:cubicBezTo>
                    <a:pt x="399" y="34"/>
                    <a:pt x="341" y="16"/>
                    <a:pt x="321" y="13"/>
                  </a:cubicBezTo>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1" name="Rectangle 27"/>
            <p:cNvSpPr>
              <a:spLocks noChangeArrowheads="1"/>
            </p:cNvSpPr>
            <p:nvPr/>
          </p:nvSpPr>
          <p:spPr bwMode="auto">
            <a:xfrm>
              <a:off x="5377" y="3607"/>
              <a:ext cx="48" cy="163"/>
            </a:xfrm>
            <a:prstGeom prst="rect">
              <a:avLst/>
            </a:prstGeom>
            <a:solidFill>
              <a:srgbClr val="122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2" name="Rectangle 28"/>
            <p:cNvSpPr>
              <a:spLocks noChangeArrowheads="1"/>
            </p:cNvSpPr>
            <p:nvPr/>
          </p:nvSpPr>
          <p:spPr bwMode="auto">
            <a:xfrm>
              <a:off x="5377" y="3607"/>
              <a:ext cx="48"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3" name="Rectangle 29"/>
            <p:cNvSpPr>
              <a:spLocks noChangeArrowheads="1"/>
            </p:cNvSpPr>
            <p:nvPr/>
          </p:nvSpPr>
          <p:spPr bwMode="auto">
            <a:xfrm>
              <a:off x="5377" y="2987"/>
              <a:ext cx="48" cy="620"/>
            </a:xfrm>
            <a:prstGeom prst="rect">
              <a:avLst/>
            </a:prstGeom>
            <a:solidFill>
              <a:srgbClr val="591C6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4" name="Rectangle 30"/>
            <p:cNvSpPr>
              <a:spLocks noChangeArrowheads="1"/>
            </p:cNvSpPr>
            <p:nvPr/>
          </p:nvSpPr>
          <p:spPr bwMode="auto">
            <a:xfrm>
              <a:off x="5377" y="2987"/>
              <a:ext cx="48" cy="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5" name="Freeform 31"/>
            <p:cNvSpPr>
              <a:spLocks/>
            </p:cNvSpPr>
            <p:nvPr/>
          </p:nvSpPr>
          <p:spPr bwMode="auto">
            <a:xfrm>
              <a:off x="5110" y="3607"/>
              <a:ext cx="245" cy="163"/>
            </a:xfrm>
            <a:custGeom>
              <a:avLst/>
              <a:gdLst>
                <a:gd name="T0" fmla="*/ 245 w 245"/>
                <a:gd name="T1" fmla="*/ 125 h 163"/>
                <a:gd name="T2" fmla="*/ 166 w 245"/>
                <a:gd name="T3" fmla="*/ 0 h 163"/>
                <a:gd name="T4" fmla="*/ 0 w 245"/>
                <a:gd name="T5" fmla="*/ 0 h 163"/>
                <a:gd name="T6" fmla="*/ 0 w 245"/>
                <a:gd name="T7" fmla="*/ 163 h 163"/>
                <a:gd name="T8" fmla="*/ 245 w 245"/>
                <a:gd name="T9" fmla="*/ 163 h 163"/>
                <a:gd name="T10" fmla="*/ 245 w 245"/>
                <a:gd name="T11" fmla="*/ 125 h 163"/>
              </a:gdLst>
              <a:ahLst/>
              <a:cxnLst>
                <a:cxn ang="0">
                  <a:pos x="T0" y="T1"/>
                </a:cxn>
                <a:cxn ang="0">
                  <a:pos x="T2" y="T3"/>
                </a:cxn>
                <a:cxn ang="0">
                  <a:pos x="T4" y="T5"/>
                </a:cxn>
                <a:cxn ang="0">
                  <a:pos x="T6" y="T7"/>
                </a:cxn>
                <a:cxn ang="0">
                  <a:pos x="T8" y="T9"/>
                </a:cxn>
                <a:cxn ang="0">
                  <a:pos x="T10" y="T11"/>
                </a:cxn>
              </a:cxnLst>
              <a:rect l="0" t="0" r="r" b="b"/>
              <a:pathLst>
                <a:path w="245" h="163">
                  <a:moveTo>
                    <a:pt x="245" y="125"/>
                  </a:moveTo>
                  <a:lnTo>
                    <a:pt x="166" y="0"/>
                  </a:lnTo>
                  <a:lnTo>
                    <a:pt x="0" y="0"/>
                  </a:lnTo>
                  <a:lnTo>
                    <a:pt x="0" y="163"/>
                  </a:lnTo>
                  <a:lnTo>
                    <a:pt x="245" y="163"/>
                  </a:lnTo>
                  <a:lnTo>
                    <a:pt x="245" y="125"/>
                  </a:lnTo>
                  <a:close/>
                </a:path>
              </a:pathLst>
            </a:custGeom>
            <a:solidFill>
              <a:srgbClr val="152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6" name="Freeform 32"/>
            <p:cNvSpPr>
              <a:spLocks/>
            </p:cNvSpPr>
            <p:nvPr/>
          </p:nvSpPr>
          <p:spPr bwMode="auto">
            <a:xfrm>
              <a:off x="5110" y="3607"/>
              <a:ext cx="245" cy="163"/>
            </a:xfrm>
            <a:custGeom>
              <a:avLst/>
              <a:gdLst>
                <a:gd name="T0" fmla="*/ 245 w 245"/>
                <a:gd name="T1" fmla="*/ 125 h 163"/>
                <a:gd name="T2" fmla="*/ 166 w 245"/>
                <a:gd name="T3" fmla="*/ 0 h 163"/>
                <a:gd name="T4" fmla="*/ 0 w 245"/>
                <a:gd name="T5" fmla="*/ 0 h 163"/>
                <a:gd name="T6" fmla="*/ 0 w 245"/>
                <a:gd name="T7" fmla="*/ 163 h 163"/>
                <a:gd name="T8" fmla="*/ 245 w 245"/>
                <a:gd name="T9" fmla="*/ 163 h 163"/>
                <a:gd name="T10" fmla="*/ 245 w 245"/>
                <a:gd name="T11" fmla="*/ 125 h 163"/>
              </a:gdLst>
              <a:ahLst/>
              <a:cxnLst>
                <a:cxn ang="0">
                  <a:pos x="T0" y="T1"/>
                </a:cxn>
                <a:cxn ang="0">
                  <a:pos x="T2" y="T3"/>
                </a:cxn>
                <a:cxn ang="0">
                  <a:pos x="T4" y="T5"/>
                </a:cxn>
                <a:cxn ang="0">
                  <a:pos x="T6" y="T7"/>
                </a:cxn>
                <a:cxn ang="0">
                  <a:pos x="T8" y="T9"/>
                </a:cxn>
                <a:cxn ang="0">
                  <a:pos x="T10" y="T11"/>
                </a:cxn>
              </a:cxnLst>
              <a:rect l="0" t="0" r="r" b="b"/>
              <a:pathLst>
                <a:path w="245" h="163">
                  <a:moveTo>
                    <a:pt x="245" y="125"/>
                  </a:moveTo>
                  <a:lnTo>
                    <a:pt x="166" y="0"/>
                  </a:lnTo>
                  <a:lnTo>
                    <a:pt x="0" y="0"/>
                  </a:lnTo>
                  <a:lnTo>
                    <a:pt x="0" y="163"/>
                  </a:lnTo>
                  <a:lnTo>
                    <a:pt x="245" y="163"/>
                  </a:lnTo>
                  <a:lnTo>
                    <a:pt x="245" y="1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7" name="Freeform 33"/>
            <p:cNvSpPr>
              <a:spLocks noEditPoints="1"/>
            </p:cNvSpPr>
            <p:nvPr/>
          </p:nvSpPr>
          <p:spPr bwMode="auto">
            <a:xfrm>
              <a:off x="5110" y="3250"/>
              <a:ext cx="0" cy="415"/>
            </a:xfrm>
            <a:custGeom>
              <a:avLst/>
              <a:gdLst>
                <a:gd name="T0" fmla="*/ 413 h 415"/>
                <a:gd name="T1" fmla="*/ 413 h 415"/>
                <a:gd name="T2" fmla="*/ 415 h 415"/>
                <a:gd name="T3" fmla="*/ 415 h 415"/>
                <a:gd name="T4" fmla="*/ 413 h 415"/>
                <a:gd name="T5" fmla="*/ 0 h 415"/>
                <a:gd name="T6" fmla="*/ 0 h 415"/>
                <a:gd name="T7" fmla="*/ 316 h 415"/>
                <a:gd name="T8" fmla="*/ 316 h 415"/>
                <a:gd name="T9" fmla="*/ 0 h 415"/>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415">
                  <a:moveTo>
                    <a:pt x="0" y="413"/>
                  </a:moveTo>
                  <a:lnTo>
                    <a:pt x="0" y="413"/>
                  </a:lnTo>
                  <a:lnTo>
                    <a:pt x="0" y="415"/>
                  </a:lnTo>
                  <a:lnTo>
                    <a:pt x="0" y="415"/>
                  </a:lnTo>
                  <a:lnTo>
                    <a:pt x="0" y="413"/>
                  </a:lnTo>
                  <a:close/>
                  <a:moveTo>
                    <a:pt x="0" y="0"/>
                  </a:moveTo>
                  <a:lnTo>
                    <a:pt x="0" y="0"/>
                  </a:lnTo>
                  <a:lnTo>
                    <a:pt x="0" y="316"/>
                  </a:lnTo>
                  <a:lnTo>
                    <a:pt x="0" y="316"/>
                  </a:lnTo>
                  <a:lnTo>
                    <a:pt x="0" y="0"/>
                  </a:lnTo>
                  <a:close/>
                </a:path>
              </a:pathLst>
            </a:custGeom>
            <a:solidFill>
              <a:srgbClr val="00A0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8" name="Freeform 34"/>
            <p:cNvSpPr>
              <a:spLocks noEditPoints="1"/>
            </p:cNvSpPr>
            <p:nvPr/>
          </p:nvSpPr>
          <p:spPr bwMode="auto">
            <a:xfrm>
              <a:off x="5110" y="3250"/>
              <a:ext cx="0" cy="415"/>
            </a:xfrm>
            <a:custGeom>
              <a:avLst/>
              <a:gdLst>
                <a:gd name="T0" fmla="*/ 413 h 415"/>
                <a:gd name="T1" fmla="*/ 413 h 415"/>
                <a:gd name="T2" fmla="*/ 415 h 415"/>
                <a:gd name="T3" fmla="*/ 415 h 415"/>
                <a:gd name="T4" fmla="*/ 413 h 415"/>
                <a:gd name="T5" fmla="*/ 0 h 415"/>
                <a:gd name="T6" fmla="*/ 0 h 415"/>
                <a:gd name="T7" fmla="*/ 316 h 415"/>
                <a:gd name="T8" fmla="*/ 316 h 415"/>
                <a:gd name="T9" fmla="*/ 0 h 415"/>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415">
                  <a:moveTo>
                    <a:pt x="0" y="413"/>
                  </a:moveTo>
                  <a:lnTo>
                    <a:pt x="0" y="413"/>
                  </a:lnTo>
                  <a:lnTo>
                    <a:pt x="0" y="415"/>
                  </a:lnTo>
                  <a:lnTo>
                    <a:pt x="0" y="415"/>
                  </a:lnTo>
                  <a:lnTo>
                    <a:pt x="0" y="413"/>
                  </a:lnTo>
                  <a:moveTo>
                    <a:pt x="0" y="0"/>
                  </a:moveTo>
                  <a:lnTo>
                    <a:pt x="0" y="0"/>
                  </a:lnTo>
                  <a:lnTo>
                    <a:pt x="0" y="316"/>
                  </a:lnTo>
                  <a:lnTo>
                    <a:pt x="0" y="3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9" name="Rectangle 35"/>
            <p:cNvSpPr>
              <a:spLocks noChangeArrowheads="1"/>
            </p:cNvSpPr>
            <p:nvPr/>
          </p:nvSpPr>
          <p:spPr bwMode="auto">
            <a:xfrm>
              <a:off x="5110" y="3665"/>
              <a:ext cx="1" cy="105"/>
            </a:xfrm>
            <a:prstGeom prst="rect">
              <a:avLst/>
            </a:prstGeom>
            <a:solidFill>
              <a:srgbClr val="0090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0" name="Rectangle 36"/>
            <p:cNvSpPr>
              <a:spLocks noChangeArrowheads="1"/>
            </p:cNvSpPr>
            <p:nvPr/>
          </p:nvSpPr>
          <p:spPr bwMode="auto">
            <a:xfrm>
              <a:off x="5110" y="3665"/>
              <a:ext cx="1"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1" name="Freeform 37"/>
            <p:cNvSpPr>
              <a:spLocks noEditPoints="1"/>
            </p:cNvSpPr>
            <p:nvPr/>
          </p:nvSpPr>
          <p:spPr bwMode="auto">
            <a:xfrm>
              <a:off x="4527" y="3060"/>
              <a:ext cx="583" cy="603"/>
            </a:xfrm>
            <a:custGeom>
              <a:avLst/>
              <a:gdLst>
                <a:gd name="T0" fmla="*/ 583 w 583"/>
                <a:gd name="T1" fmla="*/ 506 h 603"/>
                <a:gd name="T2" fmla="*/ 583 w 583"/>
                <a:gd name="T3" fmla="*/ 506 h 603"/>
                <a:gd name="T4" fmla="*/ 583 w 583"/>
                <a:gd name="T5" fmla="*/ 603 h 603"/>
                <a:gd name="T6" fmla="*/ 583 w 583"/>
                <a:gd name="T7" fmla="*/ 603 h 603"/>
                <a:gd name="T8" fmla="*/ 583 w 583"/>
                <a:gd name="T9" fmla="*/ 547 h 603"/>
                <a:gd name="T10" fmla="*/ 583 w 583"/>
                <a:gd name="T11" fmla="*/ 506 h 603"/>
                <a:gd name="T12" fmla="*/ 150 w 583"/>
                <a:gd name="T13" fmla="*/ 0 h 603"/>
                <a:gd name="T14" fmla="*/ 93 w 583"/>
                <a:gd name="T15" fmla="*/ 0 h 603"/>
                <a:gd name="T16" fmla="*/ 0 w 583"/>
                <a:gd name="T17" fmla="*/ 0 h 603"/>
                <a:gd name="T18" fmla="*/ 0 w 583"/>
                <a:gd name="T19" fmla="*/ 4 h 603"/>
                <a:gd name="T20" fmla="*/ 150 w 583"/>
                <a:gd name="T21" fmla="*/ 4 h 603"/>
                <a:gd name="T22" fmla="*/ 150 w 583"/>
                <a:gd name="T23" fmla="*/ 0 h 603"/>
                <a:gd name="T24" fmla="*/ 583 w 583"/>
                <a:gd name="T25" fmla="*/ 0 h 603"/>
                <a:gd name="T26" fmla="*/ 286 w 583"/>
                <a:gd name="T27" fmla="*/ 0 h 603"/>
                <a:gd name="T28" fmla="*/ 265 w 583"/>
                <a:gd name="T29" fmla="*/ 0 h 603"/>
                <a:gd name="T30" fmla="*/ 265 w 583"/>
                <a:gd name="T31" fmla="*/ 4 h 603"/>
                <a:gd name="T32" fmla="*/ 583 w 583"/>
                <a:gd name="T33" fmla="*/ 4 h 603"/>
                <a:gd name="T34" fmla="*/ 583 w 583"/>
                <a:gd name="T35" fmla="*/ 190 h 603"/>
                <a:gd name="T36" fmla="*/ 583 w 583"/>
                <a:gd name="T37" fmla="*/ 190 h 603"/>
                <a:gd name="T38" fmla="*/ 583 w 583"/>
                <a:gd name="T39" fmla="*/ 0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83" h="603">
                  <a:moveTo>
                    <a:pt x="583" y="506"/>
                  </a:moveTo>
                  <a:lnTo>
                    <a:pt x="583" y="506"/>
                  </a:lnTo>
                  <a:lnTo>
                    <a:pt x="583" y="603"/>
                  </a:lnTo>
                  <a:lnTo>
                    <a:pt x="583" y="603"/>
                  </a:lnTo>
                  <a:lnTo>
                    <a:pt x="583" y="547"/>
                  </a:lnTo>
                  <a:lnTo>
                    <a:pt x="583" y="506"/>
                  </a:lnTo>
                  <a:close/>
                  <a:moveTo>
                    <a:pt x="150" y="0"/>
                  </a:moveTo>
                  <a:lnTo>
                    <a:pt x="93" y="0"/>
                  </a:lnTo>
                  <a:lnTo>
                    <a:pt x="0" y="0"/>
                  </a:lnTo>
                  <a:lnTo>
                    <a:pt x="0" y="4"/>
                  </a:lnTo>
                  <a:lnTo>
                    <a:pt x="150" y="4"/>
                  </a:lnTo>
                  <a:lnTo>
                    <a:pt x="150" y="0"/>
                  </a:lnTo>
                  <a:close/>
                  <a:moveTo>
                    <a:pt x="583" y="0"/>
                  </a:moveTo>
                  <a:lnTo>
                    <a:pt x="286" y="0"/>
                  </a:lnTo>
                  <a:lnTo>
                    <a:pt x="265" y="0"/>
                  </a:lnTo>
                  <a:lnTo>
                    <a:pt x="265" y="4"/>
                  </a:lnTo>
                  <a:lnTo>
                    <a:pt x="583" y="4"/>
                  </a:lnTo>
                  <a:lnTo>
                    <a:pt x="583" y="190"/>
                  </a:lnTo>
                  <a:lnTo>
                    <a:pt x="583" y="190"/>
                  </a:lnTo>
                  <a:lnTo>
                    <a:pt x="583" y="0"/>
                  </a:lnTo>
                  <a:close/>
                </a:path>
              </a:pathLst>
            </a:custGeom>
            <a:solidFill>
              <a:srgbClr val="0061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2" name="Freeform 38"/>
            <p:cNvSpPr>
              <a:spLocks noEditPoints="1"/>
            </p:cNvSpPr>
            <p:nvPr/>
          </p:nvSpPr>
          <p:spPr bwMode="auto">
            <a:xfrm>
              <a:off x="4527" y="3060"/>
              <a:ext cx="583" cy="603"/>
            </a:xfrm>
            <a:custGeom>
              <a:avLst/>
              <a:gdLst>
                <a:gd name="T0" fmla="*/ 583 w 583"/>
                <a:gd name="T1" fmla="*/ 506 h 603"/>
                <a:gd name="T2" fmla="*/ 583 w 583"/>
                <a:gd name="T3" fmla="*/ 506 h 603"/>
                <a:gd name="T4" fmla="*/ 583 w 583"/>
                <a:gd name="T5" fmla="*/ 603 h 603"/>
                <a:gd name="T6" fmla="*/ 583 w 583"/>
                <a:gd name="T7" fmla="*/ 603 h 603"/>
                <a:gd name="T8" fmla="*/ 583 w 583"/>
                <a:gd name="T9" fmla="*/ 547 h 603"/>
                <a:gd name="T10" fmla="*/ 583 w 583"/>
                <a:gd name="T11" fmla="*/ 506 h 603"/>
                <a:gd name="T12" fmla="*/ 150 w 583"/>
                <a:gd name="T13" fmla="*/ 0 h 603"/>
                <a:gd name="T14" fmla="*/ 93 w 583"/>
                <a:gd name="T15" fmla="*/ 0 h 603"/>
                <a:gd name="T16" fmla="*/ 0 w 583"/>
                <a:gd name="T17" fmla="*/ 0 h 603"/>
                <a:gd name="T18" fmla="*/ 0 w 583"/>
                <a:gd name="T19" fmla="*/ 4 h 603"/>
                <a:gd name="T20" fmla="*/ 150 w 583"/>
                <a:gd name="T21" fmla="*/ 4 h 603"/>
                <a:gd name="T22" fmla="*/ 150 w 583"/>
                <a:gd name="T23" fmla="*/ 0 h 603"/>
                <a:gd name="T24" fmla="*/ 583 w 583"/>
                <a:gd name="T25" fmla="*/ 0 h 603"/>
                <a:gd name="T26" fmla="*/ 286 w 583"/>
                <a:gd name="T27" fmla="*/ 0 h 603"/>
                <a:gd name="T28" fmla="*/ 265 w 583"/>
                <a:gd name="T29" fmla="*/ 0 h 603"/>
                <a:gd name="T30" fmla="*/ 265 w 583"/>
                <a:gd name="T31" fmla="*/ 4 h 603"/>
                <a:gd name="T32" fmla="*/ 583 w 583"/>
                <a:gd name="T33" fmla="*/ 4 h 603"/>
                <a:gd name="T34" fmla="*/ 583 w 583"/>
                <a:gd name="T35" fmla="*/ 190 h 603"/>
                <a:gd name="T36" fmla="*/ 583 w 583"/>
                <a:gd name="T37" fmla="*/ 190 h 603"/>
                <a:gd name="T38" fmla="*/ 583 w 583"/>
                <a:gd name="T39" fmla="*/ 0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83" h="603">
                  <a:moveTo>
                    <a:pt x="583" y="506"/>
                  </a:moveTo>
                  <a:lnTo>
                    <a:pt x="583" y="506"/>
                  </a:lnTo>
                  <a:lnTo>
                    <a:pt x="583" y="603"/>
                  </a:lnTo>
                  <a:lnTo>
                    <a:pt x="583" y="603"/>
                  </a:lnTo>
                  <a:lnTo>
                    <a:pt x="583" y="547"/>
                  </a:lnTo>
                  <a:lnTo>
                    <a:pt x="583" y="506"/>
                  </a:lnTo>
                  <a:moveTo>
                    <a:pt x="150" y="0"/>
                  </a:moveTo>
                  <a:lnTo>
                    <a:pt x="93" y="0"/>
                  </a:lnTo>
                  <a:lnTo>
                    <a:pt x="0" y="0"/>
                  </a:lnTo>
                  <a:lnTo>
                    <a:pt x="0" y="4"/>
                  </a:lnTo>
                  <a:lnTo>
                    <a:pt x="150" y="4"/>
                  </a:lnTo>
                  <a:lnTo>
                    <a:pt x="150" y="0"/>
                  </a:lnTo>
                  <a:moveTo>
                    <a:pt x="583" y="0"/>
                  </a:moveTo>
                  <a:lnTo>
                    <a:pt x="286" y="0"/>
                  </a:lnTo>
                  <a:lnTo>
                    <a:pt x="265" y="0"/>
                  </a:lnTo>
                  <a:lnTo>
                    <a:pt x="265" y="4"/>
                  </a:lnTo>
                  <a:lnTo>
                    <a:pt x="583" y="4"/>
                  </a:lnTo>
                  <a:lnTo>
                    <a:pt x="583" y="190"/>
                  </a:lnTo>
                  <a:lnTo>
                    <a:pt x="583" y="190"/>
                  </a:lnTo>
                  <a:lnTo>
                    <a:pt x="58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3" name="Freeform 39"/>
            <p:cNvSpPr>
              <a:spLocks noEditPoints="1"/>
            </p:cNvSpPr>
            <p:nvPr/>
          </p:nvSpPr>
          <p:spPr bwMode="auto">
            <a:xfrm>
              <a:off x="4527" y="2987"/>
              <a:ext cx="583" cy="73"/>
            </a:xfrm>
            <a:custGeom>
              <a:avLst/>
              <a:gdLst>
                <a:gd name="T0" fmla="*/ 150 w 583"/>
                <a:gd name="T1" fmla="*/ 0 h 73"/>
                <a:gd name="T2" fmla="*/ 0 w 583"/>
                <a:gd name="T3" fmla="*/ 0 h 73"/>
                <a:gd name="T4" fmla="*/ 0 w 583"/>
                <a:gd name="T5" fmla="*/ 73 h 73"/>
                <a:gd name="T6" fmla="*/ 93 w 583"/>
                <a:gd name="T7" fmla="*/ 73 h 73"/>
                <a:gd name="T8" fmla="*/ 150 w 583"/>
                <a:gd name="T9" fmla="*/ 73 h 73"/>
                <a:gd name="T10" fmla="*/ 150 w 583"/>
                <a:gd name="T11" fmla="*/ 0 h 73"/>
                <a:gd name="T12" fmla="*/ 583 w 583"/>
                <a:gd name="T13" fmla="*/ 0 h 73"/>
                <a:gd name="T14" fmla="*/ 265 w 583"/>
                <a:gd name="T15" fmla="*/ 0 h 73"/>
                <a:gd name="T16" fmla="*/ 265 w 583"/>
                <a:gd name="T17" fmla="*/ 73 h 73"/>
                <a:gd name="T18" fmla="*/ 286 w 583"/>
                <a:gd name="T19" fmla="*/ 73 h 73"/>
                <a:gd name="T20" fmla="*/ 583 w 583"/>
                <a:gd name="T21" fmla="*/ 73 h 73"/>
                <a:gd name="T22" fmla="*/ 583 w 583"/>
                <a:gd name="T2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3" h="73">
                  <a:moveTo>
                    <a:pt x="150" y="0"/>
                  </a:moveTo>
                  <a:lnTo>
                    <a:pt x="0" y="0"/>
                  </a:lnTo>
                  <a:lnTo>
                    <a:pt x="0" y="73"/>
                  </a:lnTo>
                  <a:lnTo>
                    <a:pt x="93" y="73"/>
                  </a:lnTo>
                  <a:lnTo>
                    <a:pt x="150" y="73"/>
                  </a:lnTo>
                  <a:lnTo>
                    <a:pt x="150" y="0"/>
                  </a:lnTo>
                  <a:close/>
                  <a:moveTo>
                    <a:pt x="583" y="0"/>
                  </a:moveTo>
                  <a:lnTo>
                    <a:pt x="265" y="0"/>
                  </a:lnTo>
                  <a:lnTo>
                    <a:pt x="265" y="73"/>
                  </a:lnTo>
                  <a:lnTo>
                    <a:pt x="286" y="73"/>
                  </a:lnTo>
                  <a:lnTo>
                    <a:pt x="583" y="73"/>
                  </a:lnTo>
                  <a:lnTo>
                    <a:pt x="583" y="0"/>
                  </a:lnTo>
                  <a:close/>
                </a:path>
              </a:pathLst>
            </a:custGeom>
            <a:solidFill>
              <a:srgbClr val="591C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4" name="Freeform 40"/>
            <p:cNvSpPr>
              <a:spLocks noEditPoints="1"/>
            </p:cNvSpPr>
            <p:nvPr/>
          </p:nvSpPr>
          <p:spPr bwMode="auto">
            <a:xfrm>
              <a:off x="4527" y="2987"/>
              <a:ext cx="583" cy="73"/>
            </a:xfrm>
            <a:custGeom>
              <a:avLst/>
              <a:gdLst>
                <a:gd name="T0" fmla="*/ 150 w 583"/>
                <a:gd name="T1" fmla="*/ 0 h 73"/>
                <a:gd name="T2" fmla="*/ 0 w 583"/>
                <a:gd name="T3" fmla="*/ 0 h 73"/>
                <a:gd name="T4" fmla="*/ 0 w 583"/>
                <a:gd name="T5" fmla="*/ 73 h 73"/>
                <a:gd name="T6" fmla="*/ 93 w 583"/>
                <a:gd name="T7" fmla="*/ 73 h 73"/>
                <a:gd name="T8" fmla="*/ 150 w 583"/>
                <a:gd name="T9" fmla="*/ 73 h 73"/>
                <a:gd name="T10" fmla="*/ 150 w 583"/>
                <a:gd name="T11" fmla="*/ 0 h 73"/>
                <a:gd name="T12" fmla="*/ 583 w 583"/>
                <a:gd name="T13" fmla="*/ 0 h 73"/>
                <a:gd name="T14" fmla="*/ 265 w 583"/>
                <a:gd name="T15" fmla="*/ 0 h 73"/>
                <a:gd name="T16" fmla="*/ 265 w 583"/>
                <a:gd name="T17" fmla="*/ 73 h 73"/>
                <a:gd name="T18" fmla="*/ 286 w 583"/>
                <a:gd name="T19" fmla="*/ 73 h 73"/>
                <a:gd name="T20" fmla="*/ 583 w 583"/>
                <a:gd name="T21" fmla="*/ 73 h 73"/>
                <a:gd name="T22" fmla="*/ 583 w 583"/>
                <a:gd name="T2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3" h="73">
                  <a:moveTo>
                    <a:pt x="150" y="0"/>
                  </a:moveTo>
                  <a:lnTo>
                    <a:pt x="0" y="0"/>
                  </a:lnTo>
                  <a:lnTo>
                    <a:pt x="0" y="73"/>
                  </a:lnTo>
                  <a:lnTo>
                    <a:pt x="93" y="73"/>
                  </a:lnTo>
                  <a:lnTo>
                    <a:pt x="150" y="73"/>
                  </a:lnTo>
                  <a:lnTo>
                    <a:pt x="150" y="0"/>
                  </a:lnTo>
                  <a:moveTo>
                    <a:pt x="583" y="0"/>
                  </a:moveTo>
                  <a:lnTo>
                    <a:pt x="265" y="0"/>
                  </a:lnTo>
                  <a:lnTo>
                    <a:pt x="265" y="73"/>
                  </a:lnTo>
                  <a:lnTo>
                    <a:pt x="286" y="73"/>
                  </a:lnTo>
                  <a:lnTo>
                    <a:pt x="583" y="73"/>
                  </a:lnTo>
                  <a:lnTo>
                    <a:pt x="58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5" name="Freeform 41"/>
            <p:cNvSpPr>
              <a:spLocks/>
            </p:cNvSpPr>
            <p:nvPr/>
          </p:nvSpPr>
          <p:spPr bwMode="auto">
            <a:xfrm>
              <a:off x="5110" y="2987"/>
              <a:ext cx="77" cy="620"/>
            </a:xfrm>
            <a:custGeom>
              <a:avLst/>
              <a:gdLst>
                <a:gd name="T0" fmla="*/ 77 w 77"/>
                <a:gd name="T1" fmla="*/ 0 h 620"/>
                <a:gd name="T2" fmla="*/ 0 w 77"/>
                <a:gd name="T3" fmla="*/ 0 h 620"/>
                <a:gd name="T4" fmla="*/ 0 w 77"/>
                <a:gd name="T5" fmla="*/ 73 h 620"/>
                <a:gd name="T6" fmla="*/ 0 w 77"/>
                <a:gd name="T7" fmla="*/ 263 h 620"/>
                <a:gd name="T8" fmla="*/ 0 w 77"/>
                <a:gd name="T9" fmla="*/ 579 h 620"/>
                <a:gd name="T10" fmla="*/ 0 w 77"/>
                <a:gd name="T11" fmla="*/ 620 h 620"/>
                <a:gd name="T12" fmla="*/ 77 w 77"/>
                <a:gd name="T13" fmla="*/ 620 h 620"/>
                <a:gd name="T14" fmla="*/ 77 w 77"/>
                <a:gd name="T15" fmla="*/ 0 h 6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620">
                  <a:moveTo>
                    <a:pt x="77" y="0"/>
                  </a:moveTo>
                  <a:lnTo>
                    <a:pt x="0" y="0"/>
                  </a:lnTo>
                  <a:lnTo>
                    <a:pt x="0" y="73"/>
                  </a:lnTo>
                  <a:lnTo>
                    <a:pt x="0" y="263"/>
                  </a:lnTo>
                  <a:lnTo>
                    <a:pt x="0" y="579"/>
                  </a:lnTo>
                  <a:lnTo>
                    <a:pt x="0" y="620"/>
                  </a:lnTo>
                  <a:lnTo>
                    <a:pt x="77" y="620"/>
                  </a:lnTo>
                  <a:lnTo>
                    <a:pt x="77" y="0"/>
                  </a:lnTo>
                  <a:close/>
                </a:path>
              </a:pathLst>
            </a:custGeom>
            <a:solidFill>
              <a:srgbClr val="591C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6" name="Freeform 42"/>
            <p:cNvSpPr>
              <a:spLocks/>
            </p:cNvSpPr>
            <p:nvPr/>
          </p:nvSpPr>
          <p:spPr bwMode="auto">
            <a:xfrm>
              <a:off x="5110" y="2987"/>
              <a:ext cx="77" cy="620"/>
            </a:xfrm>
            <a:custGeom>
              <a:avLst/>
              <a:gdLst>
                <a:gd name="T0" fmla="*/ 77 w 77"/>
                <a:gd name="T1" fmla="*/ 0 h 620"/>
                <a:gd name="T2" fmla="*/ 0 w 77"/>
                <a:gd name="T3" fmla="*/ 0 h 620"/>
                <a:gd name="T4" fmla="*/ 0 w 77"/>
                <a:gd name="T5" fmla="*/ 73 h 620"/>
                <a:gd name="T6" fmla="*/ 0 w 77"/>
                <a:gd name="T7" fmla="*/ 263 h 620"/>
                <a:gd name="T8" fmla="*/ 0 w 77"/>
                <a:gd name="T9" fmla="*/ 579 h 620"/>
                <a:gd name="T10" fmla="*/ 0 w 77"/>
                <a:gd name="T11" fmla="*/ 620 h 620"/>
                <a:gd name="T12" fmla="*/ 77 w 77"/>
                <a:gd name="T13" fmla="*/ 620 h 620"/>
                <a:gd name="T14" fmla="*/ 77 w 77"/>
                <a:gd name="T15" fmla="*/ 0 h 6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620">
                  <a:moveTo>
                    <a:pt x="77" y="0"/>
                  </a:moveTo>
                  <a:lnTo>
                    <a:pt x="0" y="0"/>
                  </a:lnTo>
                  <a:lnTo>
                    <a:pt x="0" y="73"/>
                  </a:lnTo>
                  <a:lnTo>
                    <a:pt x="0" y="263"/>
                  </a:lnTo>
                  <a:lnTo>
                    <a:pt x="0" y="579"/>
                  </a:lnTo>
                  <a:lnTo>
                    <a:pt x="0" y="620"/>
                  </a:lnTo>
                  <a:lnTo>
                    <a:pt x="77" y="620"/>
                  </a:lnTo>
                  <a:lnTo>
                    <a:pt x="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7" name="Freeform 43"/>
            <p:cNvSpPr>
              <a:spLocks/>
            </p:cNvSpPr>
            <p:nvPr/>
          </p:nvSpPr>
          <p:spPr bwMode="auto">
            <a:xfrm>
              <a:off x="5110" y="3607"/>
              <a:ext cx="77" cy="163"/>
            </a:xfrm>
            <a:custGeom>
              <a:avLst/>
              <a:gdLst>
                <a:gd name="T0" fmla="*/ 77 w 77"/>
                <a:gd name="T1" fmla="*/ 0 h 163"/>
                <a:gd name="T2" fmla="*/ 0 w 77"/>
                <a:gd name="T3" fmla="*/ 0 h 163"/>
                <a:gd name="T4" fmla="*/ 0 w 77"/>
                <a:gd name="T5" fmla="*/ 56 h 163"/>
                <a:gd name="T6" fmla="*/ 0 w 77"/>
                <a:gd name="T7" fmla="*/ 58 h 163"/>
                <a:gd name="T8" fmla="*/ 0 w 77"/>
                <a:gd name="T9" fmla="*/ 163 h 163"/>
                <a:gd name="T10" fmla="*/ 77 w 77"/>
                <a:gd name="T11" fmla="*/ 163 h 163"/>
                <a:gd name="T12" fmla="*/ 77 w 77"/>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77" h="163">
                  <a:moveTo>
                    <a:pt x="77" y="0"/>
                  </a:moveTo>
                  <a:lnTo>
                    <a:pt x="0" y="0"/>
                  </a:lnTo>
                  <a:lnTo>
                    <a:pt x="0" y="56"/>
                  </a:lnTo>
                  <a:lnTo>
                    <a:pt x="0" y="58"/>
                  </a:lnTo>
                  <a:lnTo>
                    <a:pt x="0" y="163"/>
                  </a:lnTo>
                  <a:lnTo>
                    <a:pt x="77" y="163"/>
                  </a:lnTo>
                  <a:lnTo>
                    <a:pt x="77" y="0"/>
                  </a:lnTo>
                  <a:close/>
                </a:path>
              </a:pathLst>
            </a:custGeom>
            <a:solidFill>
              <a:srgbClr val="1221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8" name="Freeform 44"/>
            <p:cNvSpPr>
              <a:spLocks/>
            </p:cNvSpPr>
            <p:nvPr/>
          </p:nvSpPr>
          <p:spPr bwMode="auto">
            <a:xfrm>
              <a:off x="5110" y="3607"/>
              <a:ext cx="77" cy="163"/>
            </a:xfrm>
            <a:custGeom>
              <a:avLst/>
              <a:gdLst>
                <a:gd name="T0" fmla="*/ 77 w 77"/>
                <a:gd name="T1" fmla="*/ 0 h 163"/>
                <a:gd name="T2" fmla="*/ 0 w 77"/>
                <a:gd name="T3" fmla="*/ 0 h 163"/>
                <a:gd name="T4" fmla="*/ 0 w 77"/>
                <a:gd name="T5" fmla="*/ 56 h 163"/>
                <a:gd name="T6" fmla="*/ 0 w 77"/>
                <a:gd name="T7" fmla="*/ 58 h 163"/>
                <a:gd name="T8" fmla="*/ 0 w 77"/>
                <a:gd name="T9" fmla="*/ 163 h 163"/>
                <a:gd name="T10" fmla="*/ 77 w 77"/>
                <a:gd name="T11" fmla="*/ 163 h 163"/>
                <a:gd name="T12" fmla="*/ 77 w 77"/>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77" h="163">
                  <a:moveTo>
                    <a:pt x="77" y="0"/>
                  </a:moveTo>
                  <a:lnTo>
                    <a:pt x="0" y="0"/>
                  </a:lnTo>
                  <a:lnTo>
                    <a:pt x="0" y="56"/>
                  </a:lnTo>
                  <a:lnTo>
                    <a:pt x="0" y="58"/>
                  </a:lnTo>
                  <a:lnTo>
                    <a:pt x="0" y="163"/>
                  </a:lnTo>
                  <a:lnTo>
                    <a:pt x="77" y="163"/>
                  </a:lnTo>
                  <a:lnTo>
                    <a:pt x="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9" name="Rectangle 45"/>
            <p:cNvSpPr>
              <a:spLocks noChangeArrowheads="1"/>
            </p:cNvSpPr>
            <p:nvPr/>
          </p:nvSpPr>
          <p:spPr bwMode="auto">
            <a:xfrm>
              <a:off x="5261" y="2487"/>
              <a:ext cx="116" cy="128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50" name="Rectangle 46"/>
            <p:cNvSpPr>
              <a:spLocks noChangeArrowheads="1"/>
            </p:cNvSpPr>
            <p:nvPr/>
          </p:nvSpPr>
          <p:spPr bwMode="auto">
            <a:xfrm>
              <a:off x="5261" y="2487"/>
              <a:ext cx="116" cy="1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51" name="Freeform 47"/>
            <p:cNvSpPr>
              <a:spLocks/>
            </p:cNvSpPr>
            <p:nvPr/>
          </p:nvSpPr>
          <p:spPr bwMode="auto">
            <a:xfrm>
              <a:off x="6286" y="2487"/>
              <a:ext cx="118" cy="1283"/>
            </a:xfrm>
            <a:custGeom>
              <a:avLst/>
              <a:gdLst>
                <a:gd name="T0" fmla="*/ 118 w 118"/>
                <a:gd name="T1" fmla="*/ 1283 h 1283"/>
                <a:gd name="T2" fmla="*/ 2 w 118"/>
                <a:gd name="T3" fmla="*/ 1283 h 1283"/>
                <a:gd name="T4" fmla="*/ 0 w 118"/>
                <a:gd name="T5" fmla="*/ 0 h 1283"/>
                <a:gd name="T6" fmla="*/ 116 w 118"/>
                <a:gd name="T7" fmla="*/ 0 h 1283"/>
                <a:gd name="T8" fmla="*/ 118 w 118"/>
                <a:gd name="T9" fmla="*/ 1283 h 1283"/>
              </a:gdLst>
              <a:ahLst/>
              <a:cxnLst>
                <a:cxn ang="0">
                  <a:pos x="T0" y="T1"/>
                </a:cxn>
                <a:cxn ang="0">
                  <a:pos x="T2" y="T3"/>
                </a:cxn>
                <a:cxn ang="0">
                  <a:pos x="T4" y="T5"/>
                </a:cxn>
                <a:cxn ang="0">
                  <a:pos x="T6" y="T7"/>
                </a:cxn>
                <a:cxn ang="0">
                  <a:pos x="T8" y="T9"/>
                </a:cxn>
              </a:cxnLst>
              <a:rect l="0" t="0" r="r" b="b"/>
              <a:pathLst>
                <a:path w="118" h="1283">
                  <a:moveTo>
                    <a:pt x="118" y="1283"/>
                  </a:moveTo>
                  <a:lnTo>
                    <a:pt x="2" y="1283"/>
                  </a:lnTo>
                  <a:lnTo>
                    <a:pt x="0" y="0"/>
                  </a:lnTo>
                  <a:lnTo>
                    <a:pt x="116" y="0"/>
                  </a:lnTo>
                  <a:lnTo>
                    <a:pt x="118" y="128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52" name="Freeform 48"/>
            <p:cNvSpPr>
              <a:spLocks/>
            </p:cNvSpPr>
            <p:nvPr/>
          </p:nvSpPr>
          <p:spPr bwMode="auto">
            <a:xfrm>
              <a:off x="6286" y="2487"/>
              <a:ext cx="118" cy="1283"/>
            </a:xfrm>
            <a:custGeom>
              <a:avLst/>
              <a:gdLst>
                <a:gd name="T0" fmla="*/ 118 w 118"/>
                <a:gd name="T1" fmla="*/ 1283 h 1283"/>
                <a:gd name="T2" fmla="*/ 2 w 118"/>
                <a:gd name="T3" fmla="*/ 1283 h 1283"/>
                <a:gd name="T4" fmla="*/ 0 w 118"/>
                <a:gd name="T5" fmla="*/ 0 h 1283"/>
                <a:gd name="T6" fmla="*/ 116 w 118"/>
                <a:gd name="T7" fmla="*/ 0 h 1283"/>
                <a:gd name="T8" fmla="*/ 118 w 118"/>
                <a:gd name="T9" fmla="*/ 1283 h 1283"/>
              </a:gdLst>
              <a:ahLst/>
              <a:cxnLst>
                <a:cxn ang="0">
                  <a:pos x="T0" y="T1"/>
                </a:cxn>
                <a:cxn ang="0">
                  <a:pos x="T2" y="T3"/>
                </a:cxn>
                <a:cxn ang="0">
                  <a:pos x="T4" y="T5"/>
                </a:cxn>
                <a:cxn ang="0">
                  <a:pos x="T6" y="T7"/>
                </a:cxn>
                <a:cxn ang="0">
                  <a:pos x="T8" y="T9"/>
                </a:cxn>
              </a:cxnLst>
              <a:rect l="0" t="0" r="r" b="b"/>
              <a:pathLst>
                <a:path w="118" h="1283">
                  <a:moveTo>
                    <a:pt x="118" y="1283"/>
                  </a:moveTo>
                  <a:lnTo>
                    <a:pt x="2" y="1283"/>
                  </a:lnTo>
                  <a:lnTo>
                    <a:pt x="0" y="0"/>
                  </a:lnTo>
                  <a:lnTo>
                    <a:pt x="116" y="0"/>
                  </a:lnTo>
                  <a:lnTo>
                    <a:pt x="118" y="12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53" name="Freeform 49"/>
            <p:cNvSpPr>
              <a:spLocks/>
            </p:cNvSpPr>
            <p:nvPr/>
          </p:nvSpPr>
          <p:spPr bwMode="auto">
            <a:xfrm>
              <a:off x="5318" y="2522"/>
              <a:ext cx="59" cy="1248"/>
            </a:xfrm>
            <a:custGeom>
              <a:avLst/>
              <a:gdLst>
                <a:gd name="T0" fmla="*/ 59 w 59"/>
                <a:gd name="T1" fmla="*/ 0 h 1248"/>
                <a:gd name="T2" fmla="*/ 0 w 59"/>
                <a:gd name="T3" fmla="*/ 0 h 1248"/>
                <a:gd name="T4" fmla="*/ 0 w 59"/>
                <a:gd name="T5" fmla="*/ 1248 h 1248"/>
                <a:gd name="T6" fmla="*/ 59 w 59"/>
                <a:gd name="T7" fmla="*/ 1248 h 1248"/>
                <a:gd name="T8" fmla="*/ 59 w 59"/>
                <a:gd name="T9" fmla="*/ 1085 h 1248"/>
                <a:gd name="T10" fmla="*/ 59 w 59"/>
                <a:gd name="T11" fmla="*/ 465 h 1248"/>
                <a:gd name="T12" fmla="*/ 59 w 59"/>
                <a:gd name="T13" fmla="*/ 377 h 1248"/>
                <a:gd name="T14" fmla="*/ 59 w 59"/>
                <a:gd name="T15" fmla="*/ 0 h 1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248">
                  <a:moveTo>
                    <a:pt x="59" y="0"/>
                  </a:moveTo>
                  <a:lnTo>
                    <a:pt x="0" y="0"/>
                  </a:lnTo>
                  <a:lnTo>
                    <a:pt x="0" y="1248"/>
                  </a:lnTo>
                  <a:lnTo>
                    <a:pt x="59" y="1248"/>
                  </a:lnTo>
                  <a:lnTo>
                    <a:pt x="59" y="1085"/>
                  </a:lnTo>
                  <a:lnTo>
                    <a:pt x="59" y="465"/>
                  </a:lnTo>
                  <a:lnTo>
                    <a:pt x="59" y="377"/>
                  </a:lnTo>
                  <a:lnTo>
                    <a:pt x="59" y="0"/>
                  </a:lnTo>
                  <a:close/>
                </a:path>
              </a:pathLst>
            </a:custGeom>
            <a:solidFill>
              <a:srgbClr val="006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54" name="Freeform 50"/>
            <p:cNvSpPr>
              <a:spLocks/>
            </p:cNvSpPr>
            <p:nvPr/>
          </p:nvSpPr>
          <p:spPr bwMode="auto">
            <a:xfrm>
              <a:off x="5318" y="2522"/>
              <a:ext cx="59" cy="1248"/>
            </a:xfrm>
            <a:custGeom>
              <a:avLst/>
              <a:gdLst>
                <a:gd name="T0" fmla="*/ 59 w 59"/>
                <a:gd name="T1" fmla="*/ 0 h 1248"/>
                <a:gd name="T2" fmla="*/ 0 w 59"/>
                <a:gd name="T3" fmla="*/ 0 h 1248"/>
                <a:gd name="T4" fmla="*/ 0 w 59"/>
                <a:gd name="T5" fmla="*/ 1248 h 1248"/>
                <a:gd name="T6" fmla="*/ 59 w 59"/>
                <a:gd name="T7" fmla="*/ 1248 h 1248"/>
                <a:gd name="T8" fmla="*/ 59 w 59"/>
                <a:gd name="T9" fmla="*/ 1085 h 1248"/>
                <a:gd name="T10" fmla="*/ 59 w 59"/>
                <a:gd name="T11" fmla="*/ 465 h 1248"/>
                <a:gd name="T12" fmla="*/ 59 w 59"/>
                <a:gd name="T13" fmla="*/ 377 h 1248"/>
                <a:gd name="T14" fmla="*/ 59 w 59"/>
                <a:gd name="T15" fmla="*/ 0 h 1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248">
                  <a:moveTo>
                    <a:pt x="59" y="0"/>
                  </a:moveTo>
                  <a:lnTo>
                    <a:pt x="0" y="0"/>
                  </a:lnTo>
                  <a:lnTo>
                    <a:pt x="0" y="1248"/>
                  </a:lnTo>
                  <a:lnTo>
                    <a:pt x="59" y="1248"/>
                  </a:lnTo>
                  <a:lnTo>
                    <a:pt x="59" y="1085"/>
                  </a:lnTo>
                  <a:lnTo>
                    <a:pt x="59" y="465"/>
                  </a:lnTo>
                  <a:lnTo>
                    <a:pt x="59" y="377"/>
                  </a:lnTo>
                  <a:lnTo>
                    <a:pt x="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55" name="Freeform 51"/>
            <p:cNvSpPr>
              <a:spLocks noEditPoints="1"/>
            </p:cNvSpPr>
            <p:nvPr/>
          </p:nvSpPr>
          <p:spPr bwMode="auto">
            <a:xfrm>
              <a:off x="6404" y="2522"/>
              <a:ext cx="0" cy="1109"/>
            </a:xfrm>
            <a:custGeom>
              <a:avLst/>
              <a:gdLst>
                <a:gd name="T0" fmla="*/ 390 h 661"/>
                <a:gd name="T1" fmla="*/ 391 h 661"/>
                <a:gd name="T2" fmla="*/ 661 h 661"/>
                <a:gd name="T3" fmla="*/ 661 h 661"/>
                <a:gd name="T4" fmla="*/ 390 h 661"/>
                <a:gd name="T5" fmla="*/ 0 h 661"/>
                <a:gd name="T6" fmla="*/ 0 h 661"/>
                <a:gd name="T7" fmla="*/ 373 h 661"/>
                <a:gd name="T8" fmla="*/ 373 h 661"/>
                <a:gd name="T9" fmla="*/ 0 h 661"/>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661">
                  <a:moveTo>
                    <a:pt x="0" y="390"/>
                  </a:moveTo>
                  <a:cubicBezTo>
                    <a:pt x="0" y="390"/>
                    <a:pt x="0" y="391"/>
                    <a:pt x="0" y="391"/>
                  </a:cubicBezTo>
                  <a:cubicBezTo>
                    <a:pt x="0" y="661"/>
                    <a:pt x="0" y="661"/>
                    <a:pt x="0" y="661"/>
                  </a:cubicBezTo>
                  <a:cubicBezTo>
                    <a:pt x="0" y="661"/>
                    <a:pt x="0" y="661"/>
                    <a:pt x="0" y="661"/>
                  </a:cubicBezTo>
                  <a:cubicBezTo>
                    <a:pt x="0" y="390"/>
                    <a:pt x="0" y="390"/>
                    <a:pt x="0" y="390"/>
                  </a:cubicBezTo>
                  <a:moveTo>
                    <a:pt x="0" y="0"/>
                  </a:moveTo>
                  <a:cubicBezTo>
                    <a:pt x="0" y="0"/>
                    <a:pt x="0" y="0"/>
                    <a:pt x="0" y="0"/>
                  </a:cubicBezTo>
                  <a:cubicBezTo>
                    <a:pt x="0" y="373"/>
                    <a:pt x="0" y="373"/>
                    <a:pt x="0" y="373"/>
                  </a:cubicBezTo>
                  <a:cubicBezTo>
                    <a:pt x="0" y="373"/>
                    <a:pt x="0" y="373"/>
                    <a:pt x="0" y="373"/>
                  </a:cubicBezTo>
                  <a:cubicBezTo>
                    <a:pt x="0" y="0"/>
                    <a:pt x="0" y="0"/>
                    <a:pt x="0" y="0"/>
                  </a:cubicBezTo>
                </a:path>
              </a:pathLst>
            </a:custGeom>
            <a:solidFill>
              <a:srgbClr val="00A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56" name="Freeform 52"/>
            <p:cNvSpPr>
              <a:spLocks/>
            </p:cNvSpPr>
            <p:nvPr/>
          </p:nvSpPr>
          <p:spPr bwMode="auto">
            <a:xfrm>
              <a:off x="6404" y="3725"/>
              <a:ext cx="0" cy="45"/>
            </a:xfrm>
            <a:custGeom>
              <a:avLst/>
              <a:gdLst>
                <a:gd name="T0" fmla="*/ 0 h 45"/>
                <a:gd name="T1" fmla="*/ 0 h 45"/>
                <a:gd name="T2" fmla="*/ 45 h 45"/>
                <a:gd name="T3" fmla="*/ 0 h 45"/>
              </a:gdLst>
              <a:ahLst/>
              <a:cxnLst>
                <a:cxn ang="0">
                  <a:pos x="0" y="T0"/>
                </a:cxn>
                <a:cxn ang="0">
                  <a:pos x="0" y="T1"/>
                </a:cxn>
                <a:cxn ang="0">
                  <a:pos x="0" y="T2"/>
                </a:cxn>
                <a:cxn ang="0">
                  <a:pos x="0" y="T3"/>
                </a:cxn>
              </a:cxnLst>
              <a:rect l="0" t="0" r="r" b="b"/>
              <a:pathLst>
                <a:path h="45">
                  <a:moveTo>
                    <a:pt x="0" y="0"/>
                  </a:moveTo>
                  <a:lnTo>
                    <a:pt x="0" y="0"/>
                  </a:lnTo>
                  <a:lnTo>
                    <a:pt x="0" y="45"/>
                  </a:lnTo>
                  <a:lnTo>
                    <a:pt x="0" y="0"/>
                  </a:lnTo>
                  <a:close/>
                </a:path>
              </a:pathLst>
            </a:custGeom>
            <a:solidFill>
              <a:srgbClr val="0098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57" name="Freeform 53"/>
            <p:cNvSpPr>
              <a:spLocks/>
            </p:cNvSpPr>
            <p:nvPr/>
          </p:nvSpPr>
          <p:spPr bwMode="auto">
            <a:xfrm>
              <a:off x="6404" y="3725"/>
              <a:ext cx="0" cy="45"/>
            </a:xfrm>
            <a:custGeom>
              <a:avLst/>
              <a:gdLst>
                <a:gd name="T0" fmla="*/ 0 h 45"/>
                <a:gd name="T1" fmla="*/ 0 h 45"/>
                <a:gd name="T2" fmla="*/ 45 h 45"/>
                <a:gd name="T3" fmla="*/ 0 h 45"/>
              </a:gdLst>
              <a:ahLst/>
              <a:cxnLst>
                <a:cxn ang="0">
                  <a:pos x="0" y="T0"/>
                </a:cxn>
                <a:cxn ang="0">
                  <a:pos x="0" y="T1"/>
                </a:cxn>
                <a:cxn ang="0">
                  <a:pos x="0" y="T2"/>
                </a:cxn>
                <a:cxn ang="0">
                  <a:pos x="0" y="T3"/>
                </a:cxn>
              </a:cxnLst>
              <a:rect l="0" t="0" r="r" b="b"/>
              <a:pathLst>
                <a:path h="45">
                  <a:moveTo>
                    <a:pt x="0" y="0"/>
                  </a:moveTo>
                  <a:lnTo>
                    <a:pt x="0" y="0"/>
                  </a:lnTo>
                  <a:lnTo>
                    <a:pt x="0" y="4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58" name="Freeform 54"/>
            <p:cNvSpPr>
              <a:spLocks/>
            </p:cNvSpPr>
            <p:nvPr/>
          </p:nvSpPr>
          <p:spPr bwMode="auto">
            <a:xfrm>
              <a:off x="6404" y="3148"/>
              <a:ext cx="0" cy="30"/>
            </a:xfrm>
            <a:custGeom>
              <a:avLst/>
              <a:gdLst>
                <a:gd name="T0" fmla="*/ 0 h 18"/>
                <a:gd name="T1" fmla="*/ 0 h 18"/>
                <a:gd name="T2" fmla="*/ 18 h 18"/>
                <a:gd name="T3" fmla="*/ 17 h 18"/>
                <a:gd name="T4" fmla="*/ 0 h 18"/>
              </a:gdLst>
              <a:ahLst/>
              <a:cxnLst>
                <a:cxn ang="0">
                  <a:pos x="0" y="T0"/>
                </a:cxn>
                <a:cxn ang="0">
                  <a:pos x="0" y="T1"/>
                </a:cxn>
                <a:cxn ang="0">
                  <a:pos x="0" y="T2"/>
                </a:cxn>
                <a:cxn ang="0">
                  <a:pos x="0" y="T3"/>
                </a:cxn>
                <a:cxn ang="0">
                  <a:pos x="0" y="T4"/>
                </a:cxn>
              </a:cxnLst>
              <a:rect l="0" t="0" r="r" b="b"/>
              <a:pathLst>
                <a:path h="18">
                  <a:moveTo>
                    <a:pt x="0" y="0"/>
                  </a:moveTo>
                  <a:cubicBezTo>
                    <a:pt x="0" y="0"/>
                    <a:pt x="0" y="0"/>
                    <a:pt x="0" y="0"/>
                  </a:cubicBezTo>
                  <a:cubicBezTo>
                    <a:pt x="0" y="18"/>
                    <a:pt x="0" y="18"/>
                    <a:pt x="0" y="18"/>
                  </a:cubicBezTo>
                  <a:cubicBezTo>
                    <a:pt x="0" y="18"/>
                    <a:pt x="0" y="17"/>
                    <a:pt x="0" y="17"/>
                  </a:cubicBezTo>
                  <a:cubicBezTo>
                    <a:pt x="0" y="0"/>
                    <a:pt x="0" y="0"/>
                    <a:pt x="0" y="0"/>
                  </a:cubicBezTo>
                </a:path>
              </a:pathLst>
            </a:custGeom>
            <a:solidFill>
              <a:srgbClr val="001D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59" name="Rectangle 55"/>
            <p:cNvSpPr>
              <a:spLocks noChangeArrowheads="1"/>
            </p:cNvSpPr>
            <p:nvPr/>
          </p:nvSpPr>
          <p:spPr bwMode="auto">
            <a:xfrm>
              <a:off x="6404" y="3631"/>
              <a:ext cx="1" cy="94"/>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0" name="Rectangle 56"/>
            <p:cNvSpPr>
              <a:spLocks noChangeArrowheads="1"/>
            </p:cNvSpPr>
            <p:nvPr/>
          </p:nvSpPr>
          <p:spPr bwMode="auto">
            <a:xfrm>
              <a:off x="6404" y="3631"/>
              <a:ext cx="1" cy="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1" name="Freeform 57"/>
            <p:cNvSpPr>
              <a:spLocks/>
            </p:cNvSpPr>
            <p:nvPr/>
          </p:nvSpPr>
          <p:spPr bwMode="auto">
            <a:xfrm>
              <a:off x="6345" y="2522"/>
              <a:ext cx="59" cy="1248"/>
            </a:xfrm>
            <a:custGeom>
              <a:avLst/>
              <a:gdLst>
                <a:gd name="T0" fmla="*/ 59 w 59"/>
                <a:gd name="T1" fmla="*/ 0 h 1248"/>
                <a:gd name="T2" fmla="*/ 0 w 59"/>
                <a:gd name="T3" fmla="*/ 0 h 1248"/>
                <a:gd name="T4" fmla="*/ 0 w 59"/>
                <a:gd name="T5" fmla="*/ 1248 h 1248"/>
                <a:gd name="T6" fmla="*/ 59 w 59"/>
                <a:gd name="T7" fmla="*/ 1248 h 1248"/>
                <a:gd name="T8" fmla="*/ 59 w 59"/>
                <a:gd name="T9" fmla="*/ 1203 h 1248"/>
                <a:gd name="T10" fmla="*/ 59 w 59"/>
                <a:gd name="T11" fmla="*/ 1109 h 1248"/>
                <a:gd name="T12" fmla="*/ 59 w 59"/>
                <a:gd name="T13" fmla="*/ 656 h 1248"/>
                <a:gd name="T14" fmla="*/ 59 w 59"/>
                <a:gd name="T15" fmla="*/ 626 h 1248"/>
                <a:gd name="T16" fmla="*/ 59 w 59"/>
                <a:gd name="T17" fmla="*/ 0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48">
                  <a:moveTo>
                    <a:pt x="59" y="0"/>
                  </a:moveTo>
                  <a:lnTo>
                    <a:pt x="0" y="0"/>
                  </a:lnTo>
                  <a:lnTo>
                    <a:pt x="0" y="1248"/>
                  </a:lnTo>
                  <a:lnTo>
                    <a:pt x="59" y="1248"/>
                  </a:lnTo>
                  <a:lnTo>
                    <a:pt x="59" y="1203"/>
                  </a:lnTo>
                  <a:lnTo>
                    <a:pt x="59" y="1109"/>
                  </a:lnTo>
                  <a:lnTo>
                    <a:pt x="59" y="656"/>
                  </a:lnTo>
                  <a:lnTo>
                    <a:pt x="59" y="626"/>
                  </a:lnTo>
                  <a:lnTo>
                    <a:pt x="59" y="0"/>
                  </a:lnTo>
                  <a:close/>
                </a:path>
              </a:pathLst>
            </a:custGeom>
            <a:solidFill>
              <a:srgbClr val="006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2" name="Freeform 58"/>
            <p:cNvSpPr>
              <a:spLocks/>
            </p:cNvSpPr>
            <p:nvPr/>
          </p:nvSpPr>
          <p:spPr bwMode="auto">
            <a:xfrm>
              <a:off x="6345" y="2522"/>
              <a:ext cx="59" cy="1248"/>
            </a:xfrm>
            <a:custGeom>
              <a:avLst/>
              <a:gdLst>
                <a:gd name="T0" fmla="*/ 59 w 59"/>
                <a:gd name="T1" fmla="*/ 0 h 1248"/>
                <a:gd name="T2" fmla="*/ 0 w 59"/>
                <a:gd name="T3" fmla="*/ 0 h 1248"/>
                <a:gd name="T4" fmla="*/ 0 w 59"/>
                <a:gd name="T5" fmla="*/ 1248 h 1248"/>
                <a:gd name="T6" fmla="*/ 59 w 59"/>
                <a:gd name="T7" fmla="*/ 1248 h 1248"/>
                <a:gd name="T8" fmla="*/ 59 w 59"/>
                <a:gd name="T9" fmla="*/ 1203 h 1248"/>
                <a:gd name="T10" fmla="*/ 59 w 59"/>
                <a:gd name="T11" fmla="*/ 1109 h 1248"/>
                <a:gd name="T12" fmla="*/ 59 w 59"/>
                <a:gd name="T13" fmla="*/ 656 h 1248"/>
                <a:gd name="T14" fmla="*/ 59 w 59"/>
                <a:gd name="T15" fmla="*/ 626 h 1248"/>
                <a:gd name="T16" fmla="*/ 59 w 59"/>
                <a:gd name="T17" fmla="*/ 0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48">
                  <a:moveTo>
                    <a:pt x="59" y="0"/>
                  </a:moveTo>
                  <a:lnTo>
                    <a:pt x="0" y="0"/>
                  </a:lnTo>
                  <a:lnTo>
                    <a:pt x="0" y="1248"/>
                  </a:lnTo>
                  <a:lnTo>
                    <a:pt x="59" y="1248"/>
                  </a:lnTo>
                  <a:lnTo>
                    <a:pt x="59" y="1203"/>
                  </a:lnTo>
                  <a:lnTo>
                    <a:pt x="59" y="1109"/>
                  </a:lnTo>
                  <a:lnTo>
                    <a:pt x="59" y="656"/>
                  </a:lnTo>
                  <a:lnTo>
                    <a:pt x="59" y="626"/>
                  </a:lnTo>
                  <a:lnTo>
                    <a:pt x="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3" name="Rectangle 59"/>
            <p:cNvSpPr>
              <a:spLocks noChangeArrowheads="1"/>
            </p:cNvSpPr>
            <p:nvPr/>
          </p:nvSpPr>
          <p:spPr bwMode="auto">
            <a:xfrm>
              <a:off x="5707" y="2487"/>
              <a:ext cx="116" cy="128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4" name="Rectangle 60"/>
            <p:cNvSpPr>
              <a:spLocks noChangeArrowheads="1"/>
            </p:cNvSpPr>
            <p:nvPr/>
          </p:nvSpPr>
          <p:spPr bwMode="auto">
            <a:xfrm>
              <a:off x="5707" y="2487"/>
              <a:ext cx="116" cy="1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5" name="Freeform 61"/>
            <p:cNvSpPr>
              <a:spLocks/>
            </p:cNvSpPr>
            <p:nvPr/>
          </p:nvSpPr>
          <p:spPr bwMode="auto">
            <a:xfrm>
              <a:off x="5764" y="3665"/>
              <a:ext cx="59" cy="105"/>
            </a:xfrm>
            <a:custGeom>
              <a:avLst/>
              <a:gdLst>
                <a:gd name="T0" fmla="*/ 59 w 59"/>
                <a:gd name="T1" fmla="*/ 0 h 105"/>
                <a:gd name="T2" fmla="*/ 59 w 59"/>
                <a:gd name="T3" fmla="*/ 0 h 105"/>
                <a:gd name="T4" fmla="*/ 59 w 59"/>
                <a:gd name="T5" fmla="*/ 105 h 105"/>
                <a:gd name="T6" fmla="*/ 0 w 59"/>
                <a:gd name="T7" fmla="*/ 105 h 105"/>
                <a:gd name="T8" fmla="*/ 0 w 59"/>
                <a:gd name="T9" fmla="*/ 105 h 105"/>
                <a:gd name="T10" fmla="*/ 59 w 59"/>
                <a:gd name="T11" fmla="*/ 105 h 105"/>
                <a:gd name="T12" fmla="*/ 59 w 59"/>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59" h="105">
                  <a:moveTo>
                    <a:pt x="59" y="0"/>
                  </a:moveTo>
                  <a:lnTo>
                    <a:pt x="59" y="0"/>
                  </a:lnTo>
                  <a:lnTo>
                    <a:pt x="59" y="105"/>
                  </a:lnTo>
                  <a:lnTo>
                    <a:pt x="0" y="105"/>
                  </a:lnTo>
                  <a:lnTo>
                    <a:pt x="0" y="105"/>
                  </a:lnTo>
                  <a:lnTo>
                    <a:pt x="59" y="105"/>
                  </a:lnTo>
                  <a:lnTo>
                    <a:pt x="59" y="0"/>
                  </a:lnTo>
                  <a:close/>
                </a:path>
              </a:pathLst>
            </a:custGeom>
            <a:solidFill>
              <a:srgbClr val="0098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6" name="Freeform 62"/>
            <p:cNvSpPr>
              <a:spLocks/>
            </p:cNvSpPr>
            <p:nvPr/>
          </p:nvSpPr>
          <p:spPr bwMode="auto">
            <a:xfrm>
              <a:off x="5764" y="3665"/>
              <a:ext cx="59" cy="105"/>
            </a:xfrm>
            <a:custGeom>
              <a:avLst/>
              <a:gdLst>
                <a:gd name="T0" fmla="*/ 59 w 59"/>
                <a:gd name="T1" fmla="*/ 0 h 105"/>
                <a:gd name="T2" fmla="*/ 59 w 59"/>
                <a:gd name="T3" fmla="*/ 0 h 105"/>
                <a:gd name="T4" fmla="*/ 59 w 59"/>
                <a:gd name="T5" fmla="*/ 105 h 105"/>
                <a:gd name="T6" fmla="*/ 0 w 59"/>
                <a:gd name="T7" fmla="*/ 105 h 105"/>
                <a:gd name="T8" fmla="*/ 0 w 59"/>
                <a:gd name="T9" fmla="*/ 105 h 105"/>
                <a:gd name="T10" fmla="*/ 59 w 59"/>
                <a:gd name="T11" fmla="*/ 105 h 105"/>
                <a:gd name="T12" fmla="*/ 59 w 59"/>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59" h="105">
                  <a:moveTo>
                    <a:pt x="59" y="0"/>
                  </a:moveTo>
                  <a:lnTo>
                    <a:pt x="59" y="0"/>
                  </a:lnTo>
                  <a:lnTo>
                    <a:pt x="59" y="105"/>
                  </a:lnTo>
                  <a:lnTo>
                    <a:pt x="0" y="105"/>
                  </a:lnTo>
                  <a:lnTo>
                    <a:pt x="0" y="105"/>
                  </a:lnTo>
                  <a:lnTo>
                    <a:pt x="59" y="105"/>
                  </a:lnTo>
                  <a:lnTo>
                    <a:pt x="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7" name="Freeform 63"/>
            <p:cNvSpPr>
              <a:spLocks/>
            </p:cNvSpPr>
            <p:nvPr/>
          </p:nvSpPr>
          <p:spPr bwMode="auto">
            <a:xfrm>
              <a:off x="5764" y="2522"/>
              <a:ext cx="59" cy="1248"/>
            </a:xfrm>
            <a:custGeom>
              <a:avLst/>
              <a:gdLst>
                <a:gd name="T0" fmla="*/ 59 w 59"/>
                <a:gd name="T1" fmla="*/ 0 h 1248"/>
                <a:gd name="T2" fmla="*/ 0 w 59"/>
                <a:gd name="T3" fmla="*/ 0 h 1248"/>
                <a:gd name="T4" fmla="*/ 0 w 59"/>
                <a:gd name="T5" fmla="*/ 1248 h 1248"/>
                <a:gd name="T6" fmla="*/ 59 w 59"/>
                <a:gd name="T7" fmla="*/ 1248 h 1248"/>
                <a:gd name="T8" fmla="*/ 59 w 59"/>
                <a:gd name="T9" fmla="*/ 1143 h 1248"/>
                <a:gd name="T10" fmla="*/ 59 w 59"/>
                <a:gd name="T11" fmla="*/ 0 h 1248"/>
              </a:gdLst>
              <a:ahLst/>
              <a:cxnLst>
                <a:cxn ang="0">
                  <a:pos x="T0" y="T1"/>
                </a:cxn>
                <a:cxn ang="0">
                  <a:pos x="T2" y="T3"/>
                </a:cxn>
                <a:cxn ang="0">
                  <a:pos x="T4" y="T5"/>
                </a:cxn>
                <a:cxn ang="0">
                  <a:pos x="T6" y="T7"/>
                </a:cxn>
                <a:cxn ang="0">
                  <a:pos x="T8" y="T9"/>
                </a:cxn>
                <a:cxn ang="0">
                  <a:pos x="T10" y="T11"/>
                </a:cxn>
              </a:cxnLst>
              <a:rect l="0" t="0" r="r" b="b"/>
              <a:pathLst>
                <a:path w="59" h="1248">
                  <a:moveTo>
                    <a:pt x="59" y="0"/>
                  </a:moveTo>
                  <a:lnTo>
                    <a:pt x="0" y="0"/>
                  </a:lnTo>
                  <a:lnTo>
                    <a:pt x="0" y="1248"/>
                  </a:lnTo>
                  <a:lnTo>
                    <a:pt x="59" y="1248"/>
                  </a:lnTo>
                  <a:lnTo>
                    <a:pt x="59" y="1143"/>
                  </a:lnTo>
                  <a:lnTo>
                    <a:pt x="59" y="0"/>
                  </a:lnTo>
                  <a:close/>
                </a:path>
              </a:pathLst>
            </a:custGeom>
            <a:solidFill>
              <a:srgbClr val="006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8" name="Freeform 64"/>
            <p:cNvSpPr>
              <a:spLocks/>
            </p:cNvSpPr>
            <p:nvPr/>
          </p:nvSpPr>
          <p:spPr bwMode="auto">
            <a:xfrm>
              <a:off x="5764" y="2522"/>
              <a:ext cx="59" cy="1248"/>
            </a:xfrm>
            <a:custGeom>
              <a:avLst/>
              <a:gdLst>
                <a:gd name="T0" fmla="*/ 59 w 59"/>
                <a:gd name="T1" fmla="*/ 0 h 1248"/>
                <a:gd name="T2" fmla="*/ 0 w 59"/>
                <a:gd name="T3" fmla="*/ 0 h 1248"/>
                <a:gd name="T4" fmla="*/ 0 w 59"/>
                <a:gd name="T5" fmla="*/ 1248 h 1248"/>
                <a:gd name="T6" fmla="*/ 59 w 59"/>
                <a:gd name="T7" fmla="*/ 1248 h 1248"/>
                <a:gd name="T8" fmla="*/ 59 w 59"/>
                <a:gd name="T9" fmla="*/ 1143 h 1248"/>
                <a:gd name="T10" fmla="*/ 59 w 59"/>
                <a:gd name="T11" fmla="*/ 0 h 1248"/>
              </a:gdLst>
              <a:ahLst/>
              <a:cxnLst>
                <a:cxn ang="0">
                  <a:pos x="T0" y="T1"/>
                </a:cxn>
                <a:cxn ang="0">
                  <a:pos x="T2" y="T3"/>
                </a:cxn>
                <a:cxn ang="0">
                  <a:pos x="T4" y="T5"/>
                </a:cxn>
                <a:cxn ang="0">
                  <a:pos x="T6" y="T7"/>
                </a:cxn>
                <a:cxn ang="0">
                  <a:pos x="T8" y="T9"/>
                </a:cxn>
                <a:cxn ang="0">
                  <a:pos x="T10" y="T11"/>
                </a:cxn>
              </a:cxnLst>
              <a:rect l="0" t="0" r="r" b="b"/>
              <a:pathLst>
                <a:path w="59" h="1248">
                  <a:moveTo>
                    <a:pt x="59" y="0"/>
                  </a:moveTo>
                  <a:lnTo>
                    <a:pt x="0" y="0"/>
                  </a:lnTo>
                  <a:lnTo>
                    <a:pt x="0" y="1248"/>
                  </a:lnTo>
                  <a:lnTo>
                    <a:pt x="59" y="1248"/>
                  </a:lnTo>
                  <a:lnTo>
                    <a:pt x="59" y="1143"/>
                  </a:lnTo>
                  <a:lnTo>
                    <a:pt x="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9" name="Rectangle 65"/>
            <p:cNvSpPr>
              <a:spLocks noChangeArrowheads="1"/>
            </p:cNvSpPr>
            <p:nvPr/>
          </p:nvSpPr>
          <p:spPr bwMode="auto">
            <a:xfrm>
              <a:off x="5125" y="2401"/>
              <a:ext cx="117" cy="49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0" name="Rectangle 66"/>
            <p:cNvSpPr>
              <a:spLocks noChangeArrowheads="1"/>
            </p:cNvSpPr>
            <p:nvPr/>
          </p:nvSpPr>
          <p:spPr bwMode="auto">
            <a:xfrm>
              <a:off x="5125" y="2401"/>
              <a:ext cx="117" cy="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1" name="Freeform 67"/>
            <p:cNvSpPr>
              <a:spLocks/>
            </p:cNvSpPr>
            <p:nvPr/>
          </p:nvSpPr>
          <p:spPr bwMode="auto">
            <a:xfrm>
              <a:off x="4526" y="2800"/>
              <a:ext cx="1" cy="99"/>
            </a:xfrm>
            <a:custGeom>
              <a:avLst/>
              <a:gdLst>
                <a:gd name="T0" fmla="*/ 1 w 1"/>
                <a:gd name="T1" fmla="*/ 0 h 99"/>
                <a:gd name="T2" fmla="*/ 1 w 1"/>
                <a:gd name="T3" fmla="*/ 0 h 99"/>
                <a:gd name="T4" fmla="*/ 0 w 1"/>
                <a:gd name="T5" fmla="*/ 99 h 99"/>
                <a:gd name="T6" fmla="*/ 1 w 1"/>
                <a:gd name="T7" fmla="*/ 99 h 99"/>
                <a:gd name="T8" fmla="*/ 1 w 1"/>
                <a:gd name="T9" fmla="*/ 0 h 99"/>
              </a:gdLst>
              <a:ahLst/>
              <a:cxnLst>
                <a:cxn ang="0">
                  <a:pos x="T0" y="T1"/>
                </a:cxn>
                <a:cxn ang="0">
                  <a:pos x="T2" y="T3"/>
                </a:cxn>
                <a:cxn ang="0">
                  <a:pos x="T4" y="T5"/>
                </a:cxn>
                <a:cxn ang="0">
                  <a:pos x="T6" y="T7"/>
                </a:cxn>
                <a:cxn ang="0">
                  <a:pos x="T8" y="T9"/>
                </a:cxn>
              </a:cxnLst>
              <a:rect l="0" t="0" r="r" b="b"/>
              <a:pathLst>
                <a:path w="1" h="99">
                  <a:moveTo>
                    <a:pt x="1" y="0"/>
                  </a:moveTo>
                  <a:lnTo>
                    <a:pt x="1" y="0"/>
                  </a:lnTo>
                  <a:lnTo>
                    <a:pt x="0" y="99"/>
                  </a:lnTo>
                  <a:lnTo>
                    <a:pt x="1" y="99"/>
                  </a:lnTo>
                  <a:lnTo>
                    <a:pt x="1" y="0"/>
                  </a:lnTo>
                  <a:close/>
                </a:path>
              </a:pathLst>
            </a:custGeom>
            <a:solidFill>
              <a:srgbClr val="00A0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2" name="Freeform 68"/>
            <p:cNvSpPr>
              <a:spLocks/>
            </p:cNvSpPr>
            <p:nvPr/>
          </p:nvSpPr>
          <p:spPr bwMode="auto">
            <a:xfrm>
              <a:off x="4526" y="2800"/>
              <a:ext cx="1" cy="99"/>
            </a:xfrm>
            <a:custGeom>
              <a:avLst/>
              <a:gdLst>
                <a:gd name="T0" fmla="*/ 1 w 1"/>
                <a:gd name="T1" fmla="*/ 0 h 99"/>
                <a:gd name="T2" fmla="*/ 1 w 1"/>
                <a:gd name="T3" fmla="*/ 0 h 99"/>
                <a:gd name="T4" fmla="*/ 0 w 1"/>
                <a:gd name="T5" fmla="*/ 99 h 99"/>
                <a:gd name="T6" fmla="*/ 1 w 1"/>
                <a:gd name="T7" fmla="*/ 99 h 99"/>
                <a:gd name="T8" fmla="*/ 1 w 1"/>
                <a:gd name="T9" fmla="*/ 0 h 99"/>
              </a:gdLst>
              <a:ahLst/>
              <a:cxnLst>
                <a:cxn ang="0">
                  <a:pos x="T0" y="T1"/>
                </a:cxn>
                <a:cxn ang="0">
                  <a:pos x="T2" y="T3"/>
                </a:cxn>
                <a:cxn ang="0">
                  <a:pos x="T4" y="T5"/>
                </a:cxn>
                <a:cxn ang="0">
                  <a:pos x="T6" y="T7"/>
                </a:cxn>
                <a:cxn ang="0">
                  <a:pos x="T8" y="T9"/>
                </a:cxn>
              </a:cxnLst>
              <a:rect l="0" t="0" r="r" b="b"/>
              <a:pathLst>
                <a:path w="1" h="99">
                  <a:moveTo>
                    <a:pt x="1" y="0"/>
                  </a:moveTo>
                  <a:lnTo>
                    <a:pt x="1" y="0"/>
                  </a:lnTo>
                  <a:lnTo>
                    <a:pt x="0" y="99"/>
                  </a:lnTo>
                  <a:lnTo>
                    <a:pt x="1" y="99"/>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3" name="Rectangle 69"/>
            <p:cNvSpPr>
              <a:spLocks noChangeArrowheads="1"/>
            </p:cNvSpPr>
            <p:nvPr/>
          </p:nvSpPr>
          <p:spPr bwMode="auto">
            <a:xfrm>
              <a:off x="4527" y="2424"/>
              <a:ext cx="1" cy="376"/>
            </a:xfrm>
            <a:prstGeom prst="rect">
              <a:avLst/>
            </a:prstGeom>
            <a:solidFill>
              <a:srgbClr val="0061A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4" name="Freeform 70"/>
            <p:cNvSpPr>
              <a:spLocks/>
            </p:cNvSpPr>
            <p:nvPr/>
          </p:nvSpPr>
          <p:spPr bwMode="auto">
            <a:xfrm>
              <a:off x="4527" y="2424"/>
              <a:ext cx="0" cy="376"/>
            </a:xfrm>
            <a:custGeom>
              <a:avLst/>
              <a:gdLst>
                <a:gd name="T0" fmla="*/ 0 h 376"/>
                <a:gd name="T1" fmla="*/ 376 h 376"/>
                <a:gd name="T2" fmla="*/ 376 h 376"/>
                <a:gd name="T3" fmla="*/ 0 h 376"/>
              </a:gdLst>
              <a:ahLst/>
              <a:cxnLst>
                <a:cxn ang="0">
                  <a:pos x="0" y="T0"/>
                </a:cxn>
                <a:cxn ang="0">
                  <a:pos x="0" y="T1"/>
                </a:cxn>
                <a:cxn ang="0">
                  <a:pos x="0" y="T2"/>
                </a:cxn>
                <a:cxn ang="0">
                  <a:pos x="0" y="T3"/>
                </a:cxn>
              </a:cxnLst>
              <a:rect l="0" t="0" r="r" b="b"/>
              <a:pathLst>
                <a:path h="376">
                  <a:moveTo>
                    <a:pt x="0" y="0"/>
                  </a:moveTo>
                  <a:lnTo>
                    <a:pt x="0" y="376"/>
                  </a:lnTo>
                  <a:lnTo>
                    <a:pt x="0" y="37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5" name="Freeform 71"/>
            <p:cNvSpPr>
              <a:spLocks noEditPoints="1"/>
            </p:cNvSpPr>
            <p:nvPr/>
          </p:nvSpPr>
          <p:spPr bwMode="auto">
            <a:xfrm>
              <a:off x="4527" y="2424"/>
              <a:ext cx="598" cy="475"/>
            </a:xfrm>
            <a:custGeom>
              <a:avLst/>
              <a:gdLst>
                <a:gd name="T0" fmla="*/ 265 w 598"/>
                <a:gd name="T1" fmla="*/ 157 h 475"/>
                <a:gd name="T2" fmla="*/ 265 w 598"/>
                <a:gd name="T3" fmla="*/ 475 h 475"/>
                <a:gd name="T4" fmla="*/ 598 w 598"/>
                <a:gd name="T5" fmla="*/ 475 h 475"/>
                <a:gd name="T6" fmla="*/ 598 w 598"/>
                <a:gd name="T7" fmla="*/ 351 h 475"/>
                <a:gd name="T8" fmla="*/ 265 w 598"/>
                <a:gd name="T9" fmla="*/ 157 h 475"/>
                <a:gd name="T10" fmla="*/ 0 w 598"/>
                <a:gd name="T11" fmla="*/ 0 h 475"/>
                <a:gd name="T12" fmla="*/ 0 w 598"/>
                <a:gd name="T13" fmla="*/ 0 h 475"/>
                <a:gd name="T14" fmla="*/ 0 w 598"/>
                <a:gd name="T15" fmla="*/ 376 h 475"/>
                <a:gd name="T16" fmla="*/ 0 w 598"/>
                <a:gd name="T17" fmla="*/ 475 h 475"/>
                <a:gd name="T18" fmla="*/ 150 w 598"/>
                <a:gd name="T19" fmla="*/ 475 h 475"/>
                <a:gd name="T20" fmla="*/ 150 w 598"/>
                <a:gd name="T21" fmla="*/ 98 h 475"/>
                <a:gd name="T22" fmla="*/ 150 w 598"/>
                <a:gd name="T23" fmla="*/ 88 h 475"/>
                <a:gd name="T24" fmla="*/ 0 w 598"/>
                <a:gd name="T2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8" h="475">
                  <a:moveTo>
                    <a:pt x="265" y="157"/>
                  </a:moveTo>
                  <a:lnTo>
                    <a:pt x="265" y="475"/>
                  </a:lnTo>
                  <a:lnTo>
                    <a:pt x="598" y="475"/>
                  </a:lnTo>
                  <a:lnTo>
                    <a:pt x="598" y="351"/>
                  </a:lnTo>
                  <a:lnTo>
                    <a:pt x="265" y="157"/>
                  </a:lnTo>
                  <a:close/>
                  <a:moveTo>
                    <a:pt x="0" y="0"/>
                  </a:moveTo>
                  <a:lnTo>
                    <a:pt x="0" y="0"/>
                  </a:lnTo>
                  <a:lnTo>
                    <a:pt x="0" y="376"/>
                  </a:lnTo>
                  <a:lnTo>
                    <a:pt x="0" y="475"/>
                  </a:lnTo>
                  <a:lnTo>
                    <a:pt x="150" y="475"/>
                  </a:lnTo>
                  <a:lnTo>
                    <a:pt x="150" y="98"/>
                  </a:lnTo>
                  <a:lnTo>
                    <a:pt x="150" y="88"/>
                  </a:lnTo>
                  <a:lnTo>
                    <a:pt x="0" y="0"/>
                  </a:lnTo>
                  <a:close/>
                </a:path>
              </a:pathLst>
            </a:custGeom>
            <a:solidFill>
              <a:srgbClr val="591C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6" name="Freeform 72"/>
            <p:cNvSpPr>
              <a:spLocks noEditPoints="1"/>
            </p:cNvSpPr>
            <p:nvPr/>
          </p:nvSpPr>
          <p:spPr bwMode="auto">
            <a:xfrm>
              <a:off x="4527" y="2424"/>
              <a:ext cx="598" cy="475"/>
            </a:xfrm>
            <a:custGeom>
              <a:avLst/>
              <a:gdLst>
                <a:gd name="T0" fmla="*/ 265 w 598"/>
                <a:gd name="T1" fmla="*/ 157 h 475"/>
                <a:gd name="T2" fmla="*/ 265 w 598"/>
                <a:gd name="T3" fmla="*/ 475 h 475"/>
                <a:gd name="T4" fmla="*/ 598 w 598"/>
                <a:gd name="T5" fmla="*/ 475 h 475"/>
                <a:gd name="T6" fmla="*/ 598 w 598"/>
                <a:gd name="T7" fmla="*/ 351 h 475"/>
                <a:gd name="T8" fmla="*/ 265 w 598"/>
                <a:gd name="T9" fmla="*/ 157 h 475"/>
                <a:gd name="T10" fmla="*/ 0 w 598"/>
                <a:gd name="T11" fmla="*/ 0 h 475"/>
                <a:gd name="T12" fmla="*/ 0 w 598"/>
                <a:gd name="T13" fmla="*/ 0 h 475"/>
                <a:gd name="T14" fmla="*/ 0 w 598"/>
                <a:gd name="T15" fmla="*/ 376 h 475"/>
                <a:gd name="T16" fmla="*/ 0 w 598"/>
                <a:gd name="T17" fmla="*/ 475 h 475"/>
                <a:gd name="T18" fmla="*/ 150 w 598"/>
                <a:gd name="T19" fmla="*/ 475 h 475"/>
                <a:gd name="T20" fmla="*/ 150 w 598"/>
                <a:gd name="T21" fmla="*/ 98 h 475"/>
                <a:gd name="T22" fmla="*/ 150 w 598"/>
                <a:gd name="T23" fmla="*/ 88 h 475"/>
                <a:gd name="T24" fmla="*/ 0 w 598"/>
                <a:gd name="T2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8" h="475">
                  <a:moveTo>
                    <a:pt x="265" y="157"/>
                  </a:moveTo>
                  <a:lnTo>
                    <a:pt x="265" y="475"/>
                  </a:lnTo>
                  <a:lnTo>
                    <a:pt x="598" y="475"/>
                  </a:lnTo>
                  <a:lnTo>
                    <a:pt x="598" y="351"/>
                  </a:lnTo>
                  <a:lnTo>
                    <a:pt x="265" y="157"/>
                  </a:lnTo>
                  <a:moveTo>
                    <a:pt x="0" y="0"/>
                  </a:moveTo>
                  <a:lnTo>
                    <a:pt x="0" y="0"/>
                  </a:lnTo>
                  <a:lnTo>
                    <a:pt x="0" y="376"/>
                  </a:lnTo>
                  <a:lnTo>
                    <a:pt x="0" y="475"/>
                  </a:lnTo>
                  <a:lnTo>
                    <a:pt x="150" y="475"/>
                  </a:lnTo>
                  <a:lnTo>
                    <a:pt x="150" y="98"/>
                  </a:lnTo>
                  <a:lnTo>
                    <a:pt x="150" y="8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7" name="Freeform 73"/>
            <p:cNvSpPr>
              <a:spLocks/>
            </p:cNvSpPr>
            <p:nvPr/>
          </p:nvSpPr>
          <p:spPr bwMode="auto">
            <a:xfrm>
              <a:off x="5048" y="2132"/>
              <a:ext cx="203" cy="204"/>
            </a:xfrm>
            <a:custGeom>
              <a:avLst/>
              <a:gdLst>
                <a:gd name="T0" fmla="*/ 104 w 121"/>
                <a:gd name="T1" fmla="*/ 22 h 121"/>
                <a:gd name="T2" fmla="*/ 38 w 121"/>
                <a:gd name="T3" fmla="*/ 17 h 121"/>
                <a:gd name="T4" fmla="*/ 37 w 121"/>
                <a:gd name="T5" fmla="*/ 18 h 121"/>
                <a:gd name="T6" fmla="*/ 37 w 121"/>
                <a:gd name="T7" fmla="*/ 18 h 121"/>
                <a:gd name="T8" fmla="*/ 0 w 121"/>
                <a:gd name="T9" fmla="*/ 50 h 121"/>
                <a:gd name="T10" fmla="*/ 61 w 121"/>
                <a:gd name="T11" fmla="*/ 121 h 121"/>
                <a:gd name="T12" fmla="*/ 98 w 121"/>
                <a:gd name="T13" fmla="*/ 89 h 121"/>
                <a:gd name="T14" fmla="*/ 98 w 121"/>
                <a:gd name="T15" fmla="*/ 89 h 121"/>
                <a:gd name="T16" fmla="*/ 99 w 121"/>
                <a:gd name="T17" fmla="*/ 88 h 121"/>
                <a:gd name="T18" fmla="*/ 104 w 121"/>
                <a:gd name="T19" fmla="*/ 2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21">
                  <a:moveTo>
                    <a:pt x="104" y="22"/>
                  </a:moveTo>
                  <a:cubicBezTo>
                    <a:pt x="87" y="2"/>
                    <a:pt x="58" y="0"/>
                    <a:pt x="38" y="17"/>
                  </a:cubicBezTo>
                  <a:cubicBezTo>
                    <a:pt x="38" y="17"/>
                    <a:pt x="37" y="18"/>
                    <a:pt x="37" y="18"/>
                  </a:cubicBezTo>
                  <a:cubicBezTo>
                    <a:pt x="37" y="18"/>
                    <a:pt x="37" y="18"/>
                    <a:pt x="37" y="18"/>
                  </a:cubicBezTo>
                  <a:cubicBezTo>
                    <a:pt x="0" y="50"/>
                    <a:pt x="0" y="50"/>
                    <a:pt x="0" y="50"/>
                  </a:cubicBezTo>
                  <a:cubicBezTo>
                    <a:pt x="61" y="121"/>
                    <a:pt x="61" y="121"/>
                    <a:pt x="61" y="121"/>
                  </a:cubicBezTo>
                  <a:cubicBezTo>
                    <a:pt x="98" y="89"/>
                    <a:pt x="98" y="89"/>
                    <a:pt x="98" y="89"/>
                  </a:cubicBezTo>
                  <a:cubicBezTo>
                    <a:pt x="98" y="89"/>
                    <a:pt x="98" y="89"/>
                    <a:pt x="98" y="89"/>
                  </a:cubicBezTo>
                  <a:cubicBezTo>
                    <a:pt x="98" y="88"/>
                    <a:pt x="99" y="88"/>
                    <a:pt x="99" y="88"/>
                  </a:cubicBezTo>
                  <a:cubicBezTo>
                    <a:pt x="119" y="71"/>
                    <a:pt x="121" y="41"/>
                    <a:pt x="104" y="22"/>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8" name="Rectangle 74"/>
            <p:cNvSpPr>
              <a:spLocks noChangeArrowheads="1"/>
            </p:cNvSpPr>
            <p:nvPr/>
          </p:nvSpPr>
          <p:spPr bwMode="auto">
            <a:xfrm>
              <a:off x="4677" y="2389"/>
              <a:ext cx="1727" cy="13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9" name="Rectangle 75"/>
            <p:cNvSpPr>
              <a:spLocks noChangeArrowheads="1"/>
            </p:cNvSpPr>
            <p:nvPr/>
          </p:nvSpPr>
          <p:spPr bwMode="auto">
            <a:xfrm>
              <a:off x="4677" y="2389"/>
              <a:ext cx="1727"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0" name="Freeform 76"/>
            <p:cNvSpPr>
              <a:spLocks/>
            </p:cNvSpPr>
            <p:nvPr/>
          </p:nvSpPr>
          <p:spPr bwMode="auto">
            <a:xfrm>
              <a:off x="5318" y="2389"/>
              <a:ext cx="1086" cy="133"/>
            </a:xfrm>
            <a:custGeom>
              <a:avLst/>
              <a:gdLst>
                <a:gd name="T0" fmla="*/ 1086 w 1086"/>
                <a:gd name="T1" fmla="*/ 0 h 133"/>
                <a:gd name="T2" fmla="*/ 183 w 1086"/>
                <a:gd name="T3" fmla="*/ 0 h 133"/>
                <a:gd name="T4" fmla="*/ 2 w 1086"/>
                <a:gd name="T5" fmla="*/ 0 h 133"/>
                <a:gd name="T6" fmla="*/ 0 w 1086"/>
                <a:gd name="T7" fmla="*/ 0 h 133"/>
                <a:gd name="T8" fmla="*/ 0 w 1086"/>
                <a:gd name="T9" fmla="*/ 133 h 133"/>
                <a:gd name="T10" fmla="*/ 1086 w 1086"/>
                <a:gd name="T11" fmla="*/ 133 h 133"/>
                <a:gd name="T12" fmla="*/ 1086 w 1086"/>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086" h="133">
                  <a:moveTo>
                    <a:pt x="1086" y="0"/>
                  </a:moveTo>
                  <a:lnTo>
                    <a:pt x="183" y="0"/>
                  </a:lnTo>
                  <a:lnTo>
                    <a:pt x="2" y="0"/>
                  </a:lnTo>
                  <a:lnTo>
                    <a:pt x="0" y="0"/>
                  </a:lnTo>
                  <a:lnTo>
                    <a:pt x="0" y="133"/>
                  </a:lnTo>
                  <a:lnTo>
                    <a:pt x="1086" y="133"/>
                  </a:lnTo>
                  <a:lnTo>
                    <a:pt x="1086" y="0"/>
                  </a:lnTo>
                  <a:close/>
                </a:path>
              </a:pathLst>
            </a:custGeom>
            <a:solidFill>
              <a:srgbClr val="006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1" name="Freeform 77"/>
            <p:cNvSpPr>
              <a:spLocks/>
            </p:cNvSpPr>
            <p:nvPr/>
          </p:nvSpPr>
          <p:spPr bwMode="auto">
            <a:xfrm>
              <a:off x="5318" y="2389"/>
              <a:ext cx="1086" cy="133"/>
            </a:xfrm>
            <a:custGeom>
              <a:avLst/>
              <a:gdLst>
                <a:gd name="T0" fmla="*/ 1086 w 1086"/>
                <a:gd name="T1" fmla="*/ 0 h 133"/>
                <a:gd name="T2" fmla="*/ 183 w 1086"/>
                <a:gd name="T3" fmla="*/ 0 h 133"/>
                <a:gd name="T4" fmla="*/ 2 w 1086"/>
                <a:gd name="T5" fmla="*/ 0 h 133"/>
                <a:gd name="T6" fmla="*/ 0 w 1086"/>
                <a:gd name="T7" fmla="*/ 0 h 133"/>
                <a:gd name="T8" fmla="*/ 0 w 1086"/>
                <a:gd name="T9" fmla="*/ 133 h 133"/>
                <a:gd name="T10" fmla="*/ 1086 w 1086"/>
                <a:gd name="T11" fmla="*/ 133 h 133"/>
                <a:gd name="T12" fmla="*/ 1086 w 1086"/>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086" h="133">
                  <a:moveTo>
                    <a:pt x="1086" y="0"/>
                  </a:moveTo>
                  <a:lnTo>
                    <a:pt x="183" y="0"/>
                  </a:lnTo>
                  <a:lnTo>
                    <a:pt x="2" y="0"/>
                  </a:lnTo>
                  <a:lnTo>
                    <a:pt x="0" y="0"/>
                  </a:lnTo>
                  <a:lnTo>
                    <a:pt x="0" y="133"/>
                  </a:lnTo>
                  <a:lnTo>
                    <a:pt x="1086" y="133"/>
                  </a:lnTo>
                  <a:lnTo>
                    <a:pt x="10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2" name="Rectangle 78"/>
            <p:cNvSpPr>
              <a:spLocks noChangeArrowheads="1"/>
            </p:cNvSpPr>
            <p:nvPr/>
          </p:nvSpPr>
          <p:spPr bwMode="auto">
            <a:xfrm>
              <a:off x="5085" y="2312"/>
              <a:ext cx="651" cy="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3" name="Rectangle 79"/>
            <p:cNvSpPr>
              <a:spLocks noChangeArrowheads="1"/>
            </p:cNvSpPr>
            <p:nvPr/>
          </p:nvSpPr>
          <p:spPr bwMode="auto">
            <a:xfrm>
              <a:off x="5085" y="2312"/>
              <a:ext cx="65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4" name="Freeform 80"/>
            <p:cNvSpPr>
              <a:spLocks/>
            </p:cNvSpPr>
            <p:nvPr/>
          </p:nvSpPr>
          <p:spPr bwMode="auto">
            <a:xfrm>
              <a:off x="5085" y="2312"/>
              <a:ext cx="276" cy="77"/>
            </a:xfrm>
            <a:custGeom>
              <a:avLst/>
              <a:gdLst>
                <a:gd name="T0" fmla="*/ 95 w 165"/>
                <a:gd name="T1" fmla="*/ 0 h 46"/>
                <a:gd name="T2" fmla="*/ 55 w 165"/>
                <a:gd name="T3" fmla="*/ 0 h 46"/>
                <a:gd name="T4" fmla="*/ 28 w 165"/>
                <a:gd name="T5" fmla="*/ 0 h 46"/>
                <a:gd name="T6" fmla="*/ 0 w 165"/>
                <a:gd name="T7" fmla="*/ 0 h 46"/>
                <a:gd name="T8" fmla="*/ 0 w 165"/>
                <a:gd name="T9" fmla="*/ 46 h 46"/>
                <a:gd name="T10" fmla="*/ 165 w 165"/>
                <a:gd name="T11" fmla="*/ 46 h 46"/>
                <a:gd name="T12" fmla="*/ 165 w 165"/>
                <a:gd name="T13" fmla="*/ 11 h 46"/>
                <a:gd name="T14" fmla="*/ 118 w 165"/>
                <a:gd name="T15" fmla="*/ 11 h 46"/>
                <a:gd name="T16" fmla="*/ 95 w 165"/>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46">
                  <a:moveTo>
                    <a:pt x="95" y="0"/>
                  </a:moveTo>
                  <a:cubicBezTo>
                    <a:pt x="55" y="0"/>
                    <a:pt x="55" y="0"/>
                    <a:pt x="55" y="0"/>
                  </a:cubicBezTo>
                  <a:cubicBezTo>
                    <a:pt x="28" y="0"/>
                    <a:pt x="28" y="0"/>
                    <a:pt x="28" y="0"/>
                  </a:cubicBezTo>
                  <a:cubicBezTo>
                    <a:pt x="0" y="0"/>
                    <a:pt x="0" y="0"/>
                    <a:pt x="0" y="0"/>
                  </a:cubicBezTo>
                  <a:cubicBezTo>
                    <a:pt x="0" y="46"/>
                    <a:pt x="0" y="46"/>
                    <a:pt x="0" y="46"/>
                  </a:cubicBezTo>
                  <a:cubicBezTo>
                    <a:pt x="165" y="46"/>
                    <a:pt x="165" y="46"/>
                    <a:pt x="165" y="46"/>
                  </a:cubicBezTo>
                  <a:cubicBezTo>
                    <a:pt x="165" y="11"/>
                    <a:pt x="165" y="11"/>
                    <a:pt x="165" y="11"/>
                  </a:cubicBezTo>
                  <a:cubicBezTo>
                    <a:pt x="118" y="11"/>
                    <a:pt x="118" y="11"/>
                    <a:pt x="118" y="11"/>
                  </a:cubicBezTo>
                  <a:cubicBezTo>
                    <a:pt x="118" y="11"/>
                    <a:pt x="103" y="11"/>
                    <a:pt x="95" y="0"/>
                  </a:cubicBezTo>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5" name="Freeform 81"/>
            <p:cNvSpPr>
              <a:spLocks/>
            </p:cNvSpPr>
            <p:nvPr/>
          </p:nvSpPr>
          <p:spPr bwMode="auto">
            <a:xfrm>
              <a:off x="5234" y="1570"/>
              <a:ext cx="923" cy="761"/>
            </a:xfrm>
            <a:custGeom>
              <a:avLst/>
              <a:gdLst>
                <a:gd name="T0" fmla="*/ 550 w 550"/>
                <a:gd name="T1" fmla="*/ 28 h 453"/>
                <a:gd name="T2" fmla="*/ 550 w 550"/>
                <a:gd name="T3" fmla="*/ 424 h 453"/>
                <a:gd name="T4" fmla="*/ 522 w 550"/>
                <a:gd name="T5" fmla="*/ 453 h 453"/>
                <a:gd name="T6" fmla="*/ 29 w 550"/>
                <a:gd name="T7" fmla="*/ 453 h 453"/>
                <a:gd name="T8" fmla="*/ 0 w 550"/>
                <a:gd name="T9" fmla="*/ 424 h 453"/>
                <a:gd name="T10" fmla="*/ 0 w 550"/>
                <a:gd name="T11" fmla="*/ 28 h 453"/>
                <a:gd name="T12" fmla="*/ 29 w 550"/>
                <a:gd name="T13" fmla="*/ 0 h 453"/>
                <a:gd name="T14" fmla="*/ 522 w 550"/>
                <a:gd name="T15" fmla="*/ 0 h 453"/>
                <a:gd name="T16" fmla="*/ 550 w 550"/>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0" h="453">
                  <a:moveTo>
                    <a:pt x="550" y="28"/>
                  </a:moveTo>
                  <a:cubicBezTo>
                    <a:pt x="550" y="424"/>
                    <a:pt x="550" y="424"/>
                    <a:pt x="550" y="424"/>
                  </a:cubicBezTo>
                  <a:cubicBezTo>
                    <a:pt x="550" y="424"/>
                    <a:pt x="550" y="453"/>
                    <a:pt x="522" y="453"/>
                  </a:cubicBezTo>
                  <a:cubicBezTo>
                    <a:pt x="29" y="453"/>
                    <a:pt x="29" y="453"/>
                    <a:pt x="29" y="453"/>
                  </a:cubicBezTo>
                  <a:cubicBezTo>
                    <a:pt x="29" y="453"/>
                    <a:pt x="0" y="453"/>
                    <a:pt x="0" y="424"/>
                  </a:cubicBezTo>
                  <a:cubicBezTo>
                    <a:pt x="0" y="28"/>
                    <a:pt x="0" y="28"/>
                    <a:pt x="0" y="28"/>
                  </a:cubicBezTo>
                  <a:cubicBezTo>
                    <a:pt x="0" y="28"/>
                    <a:pt x="0" y="0"/>
                    <a:pt x="29" y="0"/>
                  </a:cubicBezTo>
                  <a:cubicBezTo>
                    <a:pt x="522" y="0"/>
                    <a:pt x="522" y="0"/>
                    <a:pt x="522" y="0"/>
                  </a:cubicBezTo>
                  <a:cubicBezTo>
                    <a:pt x="522" y="0"/>
                    <a:pt x="550" y="0"/>
                    <a:pt x="550" y="28"/>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6" name="Freeform 82"/>
            <p:cNvSpPr>
              <a:spLocks/>
            </p:cNvSpPr>
            <p:nvPr/>
          </p:nvSpPr>
          <p:spPr bwMode="auto">
            <a:xfrm>
              <a:off x="5273" y="1570"/>
              <a:ext cx="950" cy="761"/>
            </a:xfrm>
            <a:custGeom>
              <a:avLst/>
              <a:gdLst>
                <a:gd name="T0" fmla="*/ 566 w 566"/>
                <a:gd name="T1" fmla="*/ 28 h 453"/>
                <a:gd name="T2" fmla="*/ 566 w 566"/>
                <a:gd name="T3" fmla="*/ 424 h 453"/>
                <a:gd name="T4" fmla="*/ 538 w 566"/>
                <a:gd name="T5" fmla="*/ 453 h 453"/>
                <a:gd name="T6" fmla="*/ 28 w 566"/>
                <a:gd name="T7" fmla="*/ 453 h 453"/>
                <a:gd name="T8" fmla="*/ 0 w 566"/>
                <a:gd name="T9" fmla="*/ 424 h 453"/>
                <a:gd name="T10" fmla="*/ 0 w 566"/>
                <a:gd name="T11" fmla="*/ 28 h 453"/>
                <a:gd name="T12" fmla="*/ 28 w 566"/>
                <a:gd name="T13" fmla="*/ 0 h 453"/>
                <a:gd name="T14" fmla="*/ 538 w 566"/>
                <a:gd name="T15" fmla="*/ 0 h 453"/>
                <a:gd name="T16" fmla="*/ 566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566" y="28"/>
                  </a:moveTo>
                  <a:cubicBezTo>
                    <a:pt x="566" y="424"/>
                    <a:pt x="566" y="424"/>
                    <a:pt x="566" y="424"/>
                  </a:cubicBezTo>
                  <a:cubicBezTo>
                    <a:pt x="566" y="424"/>
                    <a:pt x="566" y="453"/>
                    <a:pt x="538" y="453"/>
                  </a:cubicBezTo>
                  <a:cubicBezTo>
                    <a:pt x="28" y="453"/>
                    <a:pt x="28" y="453"/>
                    <a:pt x="28" y="453"/>
                  </a:cubicBezTo>
                  <a:cubicBezTo>
                    <a:pt x="28" y="453"/>
                    <a:pt x="0" y="453"/>
                    <a:pt x="0" y="424"/>
                  </a:cubicBezTo>
                  <a:cubicBezTo>
                    <a:pt x="0" y="28"/>
                    <a:pt x="0" y="28"/>
                    <a:pt x="0" y="28"/>
                  </a:cubicBezTo>
                  <a:cubicBezTo>
                    <a:pt x="0" y="28"/>
                    <a:pt x="0" y="0"/>
                    <a:pt x="28" y="0"/>
                  </a:cubicBezTo>
                  <a:cubicBezTo>
                    <a:pt x="538" y="0"/>
                    <a:pt x="538" y="0"/>
                    <a:pt x="538" y="0"/>
                  </a:cubicBezTo>
                  <a:cubicBezTo>
                    <a:pt x="538" y="0"/>
                    <a:pt x="566" y="0"/>
                    <a:pt x="566" y="28"/>
                  </a:cubicBezTo>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7" name="Freeform 83"/>
            <p:cNvSpPr>
              <a:spLocks/>
            </p:cNvSpPr>
            <p:nvPr/>
          </p:nvSpPr>
          <p:spPr bwMode="auto">
            <a:xfrm>
              <a:off x="5273" y="1664"/>
              <a:ext cx="950" cy="667"/>
            </a:xfrm>
            <a:custGeom>
              <a:avLst/>
              <a:gdLst>
                <a:gd name="T0" fmla="*/ 566 w 566"/>
                <a:gd name="T1" fmla="*/ 0 h 397"/>
                <a:gd name="T2" fmla="*/ 0 w 566"/>
                <a:gd name="T3" fmla="*/ 340 h 397"/>
                <a:gd name="T4" fmla="*/ 0 w 566"/>
                <a:gd name="T5" fmla="*/ 368 h 397"/>
                <a:gd name="T6" fmla="*/ 28 w 566"/>
                <a:gd name="T7" fmla="*/ 397 h 397"/>
                <a:gd name="T8" fmla="*/ 538 w 566"/>
                <a:gd name="T9" fmla="*/ 397 h 397"/>
                <a:gd name="T10" fmla="*/ 566 w 566"/>
                <a:gd name="T11" fmla="*/ 368 h 397"/>
                <a:gd name="T12" fmla="*/ 566 w 566"/>
                <a:gd name="T13" fmla="*/ 17 h 397"/>
                <a:gd name="T14" fmla="*/ 566 w 566"/>
                <a:gd name="T15" fmla="*/ 0 h 3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6" h="397">
                  <a:moveTo>
                    <a:pt x="566" y="0"/>
                  </a:moveTo>
                  <a:cubicBezTo>
                    <a:pt x="0" y="340"/>
                    <a:pt x="0" y="340"/>
                    <a:pt x="0" y="340"/>
                  </a:cubicBezTo>
                  <a:cubicBezTo>
                    <a:pt x="0" y="368"/>
                    <a:pt x="0" y="368"/>
                    <a:pt x="0" y="368"/>
                  </a:cubicBezTo>
                  <a:cubicBezTo>
                    <a:pt x="0" y="397"/>
                    <a:pt x="28" y="397"/>
                    <a:pt x="28" y="397"/>
                  </a:cubicBezTo>
                  <a:cubicBezTo>
                    <a:pt x="538" y="397"/>
                    <a:pt x="538" y="397"/>
                    <a:pt x="538" y="397"/>
                  </a:cubicBezTo>
                  <a:cubicBezTo>
                    <a:pt x="566" y="397"/>
                    <a:pt x="566" y="368"/>
                    <a:pt x="566" y="368"/>
                  </a:cubicBezTo>
                  <a:cubicBezTo>
                    <a:pt x="566" y="17"/>
                    <a:pt x="566" y="17"/>
                    <a:pt x="566" y="17"/>
                  </a:cubicBezTo>
                  <a:cubicBezTo>
                    <a:pt x="566" y="0"/>
                    <a:pt x="566" y="0"/>
                    <a:pt x="566" y="0"/>
                  </a:cubicBezTo>
                </a:path>
              </a:pathLst>
            </a:custGeom>
            <a:solidFill>
              <a:srgbClr val="5DA5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8" name="Freeform 84"/>
            <p:cNvSpPr>
              <a:spLocks/>
            </p:cNvSpPr>
            <p:nvPr/>
          </p:nvSpPr>
          <p:spPr bwMode="auto">
            <a:xfrm>
              <a:off x="4811" y="1649"/>
              <a:ext cx="166" cy="202"/>
            </a:xfrm>
            <a:custGeom>
              <a:avLst/>
              <a:gdLst>
                <a:gd name="T0" fmla="*/ 99 w 99"/>
                <a:gd name="T1" fmla="*/ 11 h 120"/>
                <a:gd name="T2" fmla="*/ 67 w 99"/>
                <a:gd name="T3" fmla="*/ 0 h 120"/>
                <a:gd name="T4" fmla="*/ 57 w 99"/>
                <a:gd name="T5" fmla="*/ 26 h 120"/>
                <a:gd name="T6" fmla="*/ 0 w 99"/>
                <a:gd name="T7" fmla="*/ 26 h 120"/>
                <a:gd name="T8" fmla="*/ 1 w 99"/>
                <a:gd name="T9" fmla="*/ 120 h 120"/>
                <a:gd name="T10" fmla="*/ 69 w 99"/>
                <a:gd name="T11" fmla="*/ 120 h 120"/>
                <a:gd name="T12" fmla="*/ 68 w 99"/>
                <a:gd name="T13" fmla="*/ 66 h 120"/>
                <a:gd name="T14" fmla="*/ 99 w 99"/>
                <a:gd name="T15" fmla="*/ 11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20">
                  <a:moveTo>
                    <a:pt x="99" y="11"/>
                  </a:moveTo>
                  <a:cubicBezTo>
                    <a:pt x="67" y="0"/>
                    <a:pt x="67" y="0"/>
                    <a:pt x="67" y="0"/>
                  </a:cubicBezTo>
                  <a:cubicBezTo>
                    <a:pt x="57" y="26"/>
                    <a:pt x="57" y="26"/>
                    <a:pt x="57" y="26"/>
                  </a:cubicBezTo>
                  <a:cubicBezTo>
                    <a:pt x="0" y="26"/>
                    <a:pt x="0" y="26"/>
                    <a:pt x="0" y="26"/>
                  </a:cubicBezTo>
                  <a:cubicBezTo>
                    <a:pt x="1" y="120"/>
                    <a:pt x="1" y="120"/>
                    <a:pt x="1" y="120"/>
                  </a:cubicBezTo>
                  <a:cubicBezTo>
                    <a:pt x="69" y="120"/>
                    <a:pt x="69" y="120"/>
                    <a:pt x="69" y="120"/>
                  </a:cubicBezTo>
                  <a:cubicBezTo>
                    <a:pt x="68" y="66"/>
                    <a:pt x="68" y="66"/>
                    <a:pt x="68" y="66"/>
                  </a:cubicBezTo>
                  <a:cubicBezTo>
                    <a:pt x="69" y="48"/>
                    <a:pt x="74" y="19"/>
                    <a:pt x="99" y="11"/>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9" name="Freeform 85"/>
            <p:cNvSpPr>
              <a:spLocks noEditPoints="1"/>
            </p:cNvSpPr>
            <p:nvPr/>
          </p:nvSpPr>
          <p:spPr bwMode="auto">
            <a:xfrm>
              <a:off x="5862" y="2092"/>
              <a:ext cx="262" cy="176"/>
            </a:xfrm>
            <a:custGeom>
              <a:avLst/>
              <a:gdLst>
                <a:gd name="T0" fmla="*/ 262 w 262"/>
                <a:gd name="T1" fmla="*/ 176 h 176"/>
                <a:gd name="T2" fmla="*/ 0 w 262"/>
                <a:gd name="T3" fmla="*/ 176 h 176"/>
                <a:gd name="T4" fmla="*/ 0 w 262"/>
                <a:gd name="T5" fmla="*/ 0 h 176"/>
                <a:gd name="T6" fmla="*/ 262 w 262"/>
                <a:gd name="T7" fmla="*/ 0 h 176"/>
                <a:gd name="T8" fmla="*/ 262 w 262"/>
                <a:gd name="T9" fmla="*/ 176 h 176"/>
                <a:gd name="T10" fmla="*/ 6 w 262"/>
                <a:gd name="T11" fmla="*/ 170 h 176"/>
                <a:gd name="T12" fmla="*/ 255 w 262"/>
                <a:gd name="T13" fmla="*/ 170 h 176"/>
                <a:gd name="T14" fmla="*/ 255 w 262"/>
                <a:gd name="T15" fmla="*/ 7 h 176"/>
                <a:gd name="T16" fmla="*/ 6 w 262"/>
                <a:gd name="T17" fmla="*/ 7 h 176"/>
                <a:gd name="T18" fmla="*/ 6 w 262"/>
                <a:gd name="T19" fmla="*/ 17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176">
                  <a:moveTo>
                    <a:pt x="262" y="176"/>
                  </a:moveTo>
                  <a:lnTo>
                    <a:pt x="0" y="176"/>
                  </a:lnTo>
                  <a:lnTo>
                    <a:pt x="0" y="0"/>
                  </a:lnTo>
                  <a:lnTo>
                    <a:pt x="262" y="0"/>
                  </a:lnTo>
                  <a:lnTo>
                    <a:pt x="262" y="176"/>
                  </a:lnTo>
                  <a:close/>
                  <a:moveTo>
                    <a:pt x="6" y="170"/>
                  </a:moveTo>
                  <a:lnTo>
                    <a:pt x="255" y="170"/>
                  </a:lnTo>
                  <a:lnTo>
                    <a:pt x="255" y="7"/>
                  </a:lnTo>
                  <a:lnTo>
                    <a:pt x="6" y="7"/>
                  </a:lnTo>
                  <a:lnTo>
                    <a:pt x="6" y="17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0" name="Freeform 86"/>
            <p:cNvSpPr>
              <a:spLocks/>
            </p:cNvSpPr>
            <p:nvPr/>
          </p:nvSpPr>
          <p:spPr bwMode="auto">
            <a:xfrm>
              <a:off x="5956" y="2171"/>
              <a:ext cx="387" cy="1388"/>
            </a:xfrm>
            <a:custGeom>
              <a:avLst/>
              <a:gdLst>
                <a:gd name="T0" fmla="*/ 136 w 231"/>
                <a:gd name="T1" fmla="*/ 827 h 827"/>
                <a:gd name="T2" fmla="*/ 133 w 231"/>
                <a:gd name="T3" fmla="*/ 824 h 827"/>
                <a:gd name="T4" fmla="*/ 155 w 231"/>
                <a:gd name="T5" fmla="*/ 530 h 827"/>
                <a:gd name="T6" fmla="*/ 143 w 231"/>
                <a:gd name="T7" fmla="*/ 57 h 827"/>
                <a:gd name="T8" fmla="*/ 5 w 231"/>
                <a:gd name="T9" fmla="*/ 13 h 827"/>
                <a:gd name="T10" fmla="*/ 0 w 231"/>
                <a:gd name="T11" fmla="*/ 9 h 827"/>
                <a:gd name="T12" fmla="*/ 4 w 231"/>
                <a:gd name="T13" fmla="*/ 5 h 827"/>
                <a:gd name="T14" fmla="*/ 149 w 231"/>
                <a:gd name="T15" fmla="*/ 52 h 827"/>
                <a:gd name="T16" fmla="*/ 162 w 231"/>
                <a:gd name="T17" fmla="*/ 532 h 827"/>
                <a:gd name="T18" fmla="*/ 140 w 231"/>
                <a:gd name="T19" fmla="*/ 821 h 827"/>
                <a:gd name="T20" fmla="*/ 138 w 231"/>
                <a:gd name="T21" fmla="*/ 827 h 827"/>
                <a:gd name="T22" fmla="*/ 136 w 231"/>
                <a:gd name="T23" fmla="*/ 82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1" h="827">
                  <a:moveTo>
                    <a:pt x="136" y="827"/>
                  </a:moveTo>
                  <a:cubicBezTo>
                    <a:pt x="135" y="827"/>
                    <a:pt x="133" y="826"/>
                    <a:pt x="133" y="824"/>
                  </a:cubicBezTo>
                  <a:cubicBezTo>
                    <a:pt x="113" y="765"/>
                    <a:pt x="133" y="651"/>
                    <a:pt x="155" y="530"/>
                  </a:cubicBezTo>
                  <a:cubicBezTo>
                    <a:pt x="187" y="350"/>
                    <a:pt x="223" y="146"/>
                    <a:pt x="143" y="57"/>
                  </a:cubicBezTo>
                  <a:cubicBezTo>
                    <a:pt x="112" y="23"/>
                    <a:pt x="67" y="8"/>
                    <a:pt x="5" y="13"/>
                  </a:cubicBezTo>
                  <a:cubicBezTo>
                    <a:pt x="2" y="13"/>
                    <a:pt x="1" y="11"/>
                    <a:pt x="0" y="9"/>
                  </a:cubicBezTo>
                  <a:cubicBezTo>
                    <a:pt x="0" y="7"/>
                    <a:pt x="2" y="5"/>
                    <a:pt x="4" y="5"/>
                  </a:cubicBezTo>
                  <a:cubicBezTo>
                    <a:pt x="68" y="0"/>
                    <a:pt x="117" y="16"/>
                    <a:pt x="149" y="52"/>
                  </a:cubicBezTo>
                  <a:cubicBezTo>
                    <a:pt x="231" y="143"/>
                    <a:pt x="195" y="350"/>
                    <a:pt x="162" y="532"/>
                  </a:cubicBezTo>
                  <a:cubicBezTo>
                    <a:pt x="141" y="651"/>
                    <a:pt x="121" y="764"/>
                    <a:pt x="140" y="821"/>
                  </a:cubicBezTo>
                  <a:cubicBezTo>
                    <a:pt x="141" y="824"/>
                    <a:pt x="140" y="826"/>
                    <a:pt x="138" y="827"/>
                  </a:cubicBezTo>
                  <a:cubicBezTo>
                    <a:pt x="137" y="827"/>
                    <a:pt x="137" y="827"/>
                    <a:pt x="136" y="8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1" name="Freeform 87"/>
            <p:cNvSpPr>
              <a:spLocks/>
            </p:cNvSpPr>
            <p:nvPr/>
          </p:nvSpPr>
          <p:spPr bwMode="auto">
            <a:xfrm>
              <a:off x="6471" y="3631"/>
              <a:ext cx="92" cy="94"/>
            </a:xfrm>
            <a:custGeom>
              <a:avLst/>
              <a:gdLst>
                <a:gd name="T0" fmla="*/ 92 w 92"/>
                <a:gd name="T1" fmla="*/ 0 h 94"/>
                <a:gd name="T2" fmla="*/ 0 w 92"/>
                <a:gd name="T3" fmla="*/ 0 h 94"/>
                <a:gd name="T4" fmla="*/ 0 w 92"/>
                <a:gd name="T5" fmla="*/ 94 h 94"/>
                <a:gd name="T6" fmla="*/ 92 w 92"/>
                <a:gd name="T7" fmla="*/ 94 h 94"/>
                <a:gd name="T8" fmla="*/ 92 w 92"/>
                <a:gd name="T9" fmla="*/ 34 h 94"/>
                <a:gd name="T10" fmla="*/ 92 w 92"/>
                <a:gd name="T11" fmla="*/ 0 h 94"/>
              </a:gdLst>
              <a:ahLst/>
              <a:cxnLst>
                <a:cxn ang="0">
                  <a:pos x="T0" y="T1"/>
                </a:cxn>
                <a:cxn ang="0">
                  <a:pos x="T2" y="T3"/>
                </a:cxn>
                <a:cxn ang="0">
                  <a:pos x="T4" y="T5"/>
                </a:cxn>
                <a:cxn ang="0">
                  <a:pos x="T6" y="T7"/>
                </a:cxn>
                <a:cxn ang="0">
                  <a:pos x="T8" y="T9"/>
                </a:cxn>
                <a:cxn ang="0">
                  <a:pos x="T10" y="T11"/>
                </a:cxn>
              </a:cxnLst>
              <a:rect l="0" t="0" r="r" b="b"/>
              <a:pathLst>
                <a:path w="92" h="94">
                  <a:moveTo>
                    <a:pt x="92" y="0"/>
                  </a:moveTo>
                  <a:lnTo>
                    <a:pt x="0" y="0"/>
                  </a:lnTo>
                  <a:lnTo>
                    <a:pt x="0" y="94"/>
                  </a:lnTo>
                  <a:lnTo>
                    <a:pt x="92" y="94"/>
                  </a:lnTo>
                  <a:lnTo>
                    <a:pt x="92" y="34"/>
                  </a:lnTo>
                  <a:lnTo>
                    <a:pt x="92"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2" name="Freeform 88"/>
            <p:cNvSpPr>
              <a:spLocks/>
            </p:cNvSpPr>
            <p:nvPr/>
          </p:nvSpPr>
          <p:spPr bwMode="auto">
            <a:xfrm>
              <a:off x="6471" y="3631"/>
              <a:ext cx="92" cy="94"/>
            </a:xfrm>
            <a:custGeom>
              <a:avLst/>
              <a:gdLst>
                <a:gd name="T0" fmla="*/ 92 w 92"/>
                <a:gd name="T1" fmla="*/ 0 h 94"/>
                <a:gd name="T2" fmla="*/ 0 w 92"/>
                <a:gd name="T3" fmla="*/ 0 h 94"/>
                <a:gd name="T4" fmla="*/ 0 w 92"/>
                <a:gd name="T5" fmla="*/ 94 h 94"/>
                <a:gd name="T6" fmla="*/ 92 w 92"/>
                <a:gd name="T7" fmla="*/ 94 h 94"/>
                <a:gd name="T8" fmla="*/ 92 w 92"/>
                <a:gd name="T9" fmla="*/ 34 h 94"/>
                <a:gd name="T10" fmla="*/ 92 w 92"/>
                <a:gd name="T11" fmla="*/ 0 h 94"/>
              </a:gdLst>
              <a:ahLst/>
              <a:cxnLst>
                <a:cxn ang="0">
                  <a:pos x="T0" y="T1"/>
                </a:cxn>
                <a:cxn ang="0">
                  <a:pos x="T2" y="T3"/>
                </a:cxn>
                <a:cxn ang="0">
                  <a:pos x="T4" y="T5"/>
                </a:cxn>
                <a:cxn ang="0">
                  <a:pos x="T6" y="T7"/>
                </a:cxn>
                <a:cxn ang="0">
                  <a:pos x="T8" y="T9"/>
                </a:cxn>
                <a:cxn ang="0">
                  <a:pos x="T10" y="T11"/>
                </a:cxn>
              </a:cxnLst>
              <a:rect l="0" t="0" r="r" b="b"/>
              <a:pathLst>
                <a:path w="92" h="94">
                  <a:moveTo>
                    <a:pt x="92" y="0"/>
                  </a:moveTo>
                  <a:lnTo>
                    <a:pt x="0" y="0"/>
                  </a:lnTo>
                  <a:lnTo>
                    <a:pt x="0" y="94"/>
                  </a:lnTo>
                  <a:lnTo>
                    <a:pt x="92" y="94"/>
                  </a:lnTo>
                  <a:lnTo>
                    <a:pt x="92" y="34"/>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3" name="Rectangle 89"/>
            <p:cNvSpPr>
              <a:spLocks noChangeArrowheads="1"/>
            </p:cNvSpPr>
            <p:nvPr/>
          </p:nvSpPr>
          <p:spPr bwMode="auto">
            <a:xfrm>
              <a:off x="4677" y="2487"/>
              <a:ext cx="115" cy="128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4" name="Rectangle 90"/>
            <p:cNvSpPr>
              <a:spLocks noChangeArrowheads="1"/>
            </p:cNvSpPr>
            <p:nvPr/>
          </p:nvSpPr>
          <p:spPr bwMode="auto">
            <a:xfrm>
              <a:off x="4677" y="2487"/>
              <a:ext cx="115" cy="1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5" name="Freeform 91"/>
            <p:cNvSpPr>
              <a:spLocks/>
            </p:cNvSpPr>
            <p:nvPr/>
          </p:nvSpPr>
          <p:spPr bwMode="auto">
            <a:xfrm>
              <a:off x="4735" y="2522"/>
              <a:ext cx="57" cy="696"/>
            </a:xfrm>
            <a:custGeom>
              <a:avLst/>
              <a:gdLst>
                <a:gd name="T0" fmla="*/ 57 w 57"/>
                <a:gd name="T1" fmla="*/ 0 h 696"/>
                <a:gd name="T2" fmla="*/ 0 w 57"/>
                <a:gd name="T3" fmla="*/ 0 h 696"/>
                <a:gd name="T4" fmla="*/ 0 w 57"/>
                <a:gd name="T5" fmla="*/ 696 h 696"/>
                <a:gd name="T6" fmla="*/ 57 w 57"/>
                <a:gd name="T7" fmla="*/ 696 h 696"/>
                <a:gd name="T8" fmla="*/ 57 w 57"/>
                <a:gd name="T9" fmla="*/ 538 h 696"/>
                <a:gd name="T10" fmla="*/ 57 w 57"/>
                <a:gd name="T11" fmla="*/ 465 h 696"/>
                <a:gd name="T12" fmla="*/ 57 w 57"/>
                <a:gd name="T13" fmla="*/ 377 h 696"/>
                <a:gd name="T14" fmla="*/ 57 w 57"/>
                <a:gd name="T15" fmla="*/ 0 h 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696">
                  <a:moveTo>
                    <a:pt x="57" y="0"/>
                  </a:moveTo>
                  <a:lnTo>
                    <a:pt x="0" y="0"/>
                  </a:lnTo>
                  <a:lnTo>
                    <a:pt x="0" y="696"/>
                  </a:lnTo>
                  <a:lnTo>
                    <a:pt x="57" y="696"/>
                  </a:lnTo>
                  <a:lnTo>
                    <a:pt x="57" y="538"/>
                  </a:lnTo>
                  <a:lnTo>
                    <a:pt x="57" y="465"/>
                  </a:lnTo>
                  <a:lnTo>
                    <a:pt x="57" y="377"/>
                  </a:lnTo>
                  <a:lnTo>
                    <a:pt x="57" y="0"/>
                  </a:lnTo>
                  <a:close/>
                </a:path>
              </a:pathLst>
            </a:custGeom>
            <a:solidFill>
              <a:srgbClr val="006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6" name="Freeform 92"/>
            <p:cNvSpPr>
              <a:spLocks/>
            </p:cNvSpPr>
            <p:nvPr/>
          </p:nvSpPr>
          <p:spPr bwMode="auto">
            <a:xfrm>
              <a:off x="4735" y="2522"/>
              <a:ext cx="57" cy="696"/>
            </a:xfrm>
            <a:custGeom>
              <a:avLst/>
              <a:gdLst>
                <a:gd name="T0" fmla="*/ 57 w 57"/>
                <a:gd name="T1" fmla="*/ 0 h 696"/>
                <a:gd name="T2" fmla="*/ 0 w 57"/>
                <a:gd name="T3" fmla="*/ 0 h 696"/>
                <a:gd name="T4" fmla="*/ 0 w 57"/>
                <a:gd name="T5" fmla="*/ 696 h 696"/>
                <a:gd name="T6" fmla="*/ 57 w 57"/>
                <a:gd name="T7" fmla="*/ 696 h 696"/>
                <a:gd name="T8" fmla="*/ 57 w 57"/>
                <a:gd name="T9" fmla="*/ 538 h 696"/>
                <a:gd name="T10" fmla="*/ 57 w 57"/>
                <a:gd name="T11" fmla="*/ 465 h 696"/>
                <a:gd name="T12" fmla="*/ 57 w 57"/>
                <a:gd name="T13" fmla="*/ 377 h 696"/>
                <a:gd name="T14" fmla="*/ 57 w 57"/>
                <a:gd name="T15" fmla="*/ 0 h 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696">
                  <a:moveTo>
                    <a:pt x="57" y="0"/>
                  </a:moveTo>
                  <a:lnTo>
                    <a:pt x="0" y="0"/>
                  </a:lnTo>
                  <a:lnTo>
                    <a:pt x="0" y="696"/>
                  </a:lnTo>
                  <a:lnTo>
                    <a:pt x="57" y="696"/>
                  </a:lnTo>
                  <a:lnTo>
                    <a:pt x="57" y="538"/>
                  </a:lnTo>
                  <a:lnTo>
                    <a:pt x="57" y="465"/>
                  </a:lnTo>
                  <a:lnTo>
                    <a:pt x="57" y="377"/>
                  </a:lnTo>
                  <a:lnTo>
                    <a:pt x="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7" name="Freeform 93"/>
            <p:cNvSpPr>
              <a:spLocks/>
            </p:cNvSpPr>
            <p:nvPr/>
          </p:nvSpPr>
          <p:spPr bwMode="auto">
            <a:xfrm>
              <a:off x="4813" y="1824"/>
              <a:ext cx="114" cy="72"/>
            </a:xfrm>
            <a:custGeom>
              <a:avLst/>
              <a:gdLst>
                <a:gd name="T0" fmla="*/ 114 w 114"/>
                <a:gd name="T1" fmla="*/ 25 h 72"/>
                <a:gd name="T2" fmla="*/ 60 w 114"/>
                <a:gd name="T3" fmla="*/ 72 h 72"/>
                <a:gd name="T4" fmla="*/ 16 w 114"/>
                <a:gd name="T5" fmla="*/ 67 h 72"/>
                <a:gd name="T6" fmla="*/ 0 w 114"/>
                <a:gd name="T7" fmla="*/ 27 h 72"/>
                <a:gd name="T8" fmla="*/ 55 w 114"/>
                <a:gd name="T9" fmla="*/ 0 h 72"/>
                <a:gd name="T10" fmla="*/ 114 w 114"/>
                <a:gd name="T11" fmla="*/ 25 h 72"/>
              </a:gdLst>
              <a:ahLst/>
              <a:cxnLst>
                <a:cxn ang="0">
                  <a:pos x="T0" y="T1"/>
                </a:cxn>
                <a:cxn ang="0">
                  <a:pos x="T2" y="T3"/>
                </a:cxn>
                <a:cxn ang="0">
                  <a:pos x="T4" y="T5"/>
                </a:cxn>
                <a:cxn ang="0">
                  <a:pos x="T6" y="T7"/>
                </a:cxn>
                <a:cxn ang="0">
                  <a:pos x="T8" y="T9"/>
                </a:cxn>
                <a:cxn ang="0">
                  <a:pos x="T10" y="T11"/>
                </a:cxn>
              </a:cxnLst>
              <a:rect l="0" t="0" r="r" b="b"/>
              <a:pathLst>
                <a:path w="114" h="72">
                  <a:moveTo>
                    <a:pt x="114" y="25"/>
                  </a:moveTo>
                  <a:lnTo>
                    <a:pt x="60" y="72"/>
                  </a:lnTo>
                  <a:lnTo>
                    <a:pt x="16" y="67"/>
                  </a:lnTo>
                  <a:lnTo>
                    <a:pt x="0" y="27"/>
                  </a:lnTo>
                  <a:lnTo>
                    <a:pt x="55" y="0"/>
                  </a:lnTo>
                  <a:lnTo>
                    <a:pt x="114" y="2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8" name="Freeform 94"/>
            <p:cNvSpPr>
              <a:spLocks/>
            </p:cNvSpPr>
            <p:nvPr/>
          </p:nvSpPr>
          <p:spPr bwMode="auto">
            <a:xfrm>
              <a:off x="4813" y="1824"/>
              <a:ext cx="114" cy="72"/>
            </a:xfrm>
            <a:custGeom>
              <a:avLst/>
              <a:gdLst>
                <a:gd name="T0" fmla="*/ 114 w 114"/>
                <a:gd name="T1" fmla="*/ 25 h 72"/>
                <a:gd name="T2" fmla="*/ 60 w 114"/>
                <a:gd name="T3" fmla="*/ 72 h 72"/>
                <a:gd name="T4" fmla="*/ 16 w 114"/>
                <a:gd name="T5" fmla="*/ 67 h 72"/>
                <a:gd name="T6" fmla="*/ 0 w 114"/>
                <a:gd name="T7" fmla="*/ 27 h 72"/>
                <a:gd name="T8" fmla="*/ 55 w 114"/>
                <a:gd name="T9" fmla="*/ 0 h 72"/>
                <a:gd name="T10" fmla="*/ 114 w 114"/>
                <a:gd name="T11" fmla="*/ 25 h 72"/>
              </a:gdLst>
              <a:ahLst/>
              <a:cxnLst>
                <a:cxn ang="0">
                  <a:pos x="T0" y="T1"/>
                </a:cxn>
                <a:cxn ang="0">
                  <a:pos x="T2" y="T3"/>
                </a:cxn>
                <a:cxn ang="0">
                  <a:pos x="T4" y="T5"/>
                </a:cxn>
                <a:cxn ang="0">
                  <a:pos x="T6" y="T7"/>
                </a:cxn>
                <a:cxn ang="0">
                  <a:pos x="T8" y="T9"/>
                </a:cxn>
                <a:cxn ang="0">
                  <a:pos x="T10" y="T11"/>
                </a:cxn>
              </a:cxnLst>
              <a:rect l="0" t="0" r="r" b="b"/>
              <a:pathLst>
                <a:path w="114" h="72">
                  <a:moveTo>
                    <a:pt x="114" y="25"/>
                  </a:moveTo>
                  <a:lnTo>
                    <a:pt x="60" y="72"/>
                  </a:lnTo>
                  <a:lnTo>
                    <a:pt x="16" y="67"/>
                  </a:lnTo>
                  <a:lnTo>
                    <a:pt x="0" y="27"/>
                  </a:lnTo>
                  <a:lnTo>
                    <a:pt x="55" y="0"/>
                  </a:lnTo>
                  <a:lnTo>
                    <a:pt x="114" y="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9" name="Freeform 95"/>
            <p:cNvSpPr>
              <a:spLocks/>
            </p:cNvSpPr>
            <p:nvPr/>
          </p:nvSpPr>
          <p:spPr bwMode="auto">
            <a:xfrm>
              <a:off x="4814" y="1894"/>
              <a:ext cx="113" cy="410"/>
            </a:xfrm>
            <a:custGeom>
              <a:avLst/>
              <a:gdLst>
                <a:gd name="T0" fmla="*/ 0 w 113"/>
                <a:gd name="T1" fmla="*/ 0 h 410"/>
                <a:gd name="T2" fmla="*/ 57 w 113"/>
                <a:gd name="T3" fmla="*/ 410 h 410"/>
                <a:gd name="T4" fmla="*/ 113 w 113"/>
                <a:gd name="T5" fmla="*/ 0 h 410"/>
                <a:gd name="T6" fmla="*/ 0 w 113"/>
                <a:gd name="T7" fmla="*/ 0 h 410"/>
              </a:gdLst>
              <a:ahLst/>
              <a:cxnLst>
                <a:cxn ang="0">
                  <a:pos x="T0" y="T1"/>
                </a:cxn>
                <a:cxn ang="0">
                  <a:pos x="T2" y="T3"/>
                </a:cxn>
                <a:cxn ang="0">
                  <a:pos x="T4" y="T5"/>
                </a:cxn>
                <a:cxn ang="0">
                  <a:pos x="T6" y="T7"/>
                </a:cxn>
              </a:cxnLst>
              <a:rect l="0" t="0" r="r" b="b"/>
              <a:pathLst>
                <a:path w="113" h="410">
                  <a:moveTo>
                    <a:pt x="0" y="0"/>
                  </a:moveTo>
                  <a:lnTo>
                    <a:pt x="57" y="410"/>
                  </a:lnTo>
                  <a:lnTo>
                    <a:pt x="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0" name="Freeform 96"/>
            <p:cNvSpPr>
              <a:spLocks/>
            </p:cNvSpPr>
            <p:nvPr/>
          </p:nvSpPr>
          <p:spPr bwMode="auto">
            <a:xfrm>
              <a:off x="4814" y="1894"/>
              <a:ext cx="113" cy="410"/>
            </a:xfrm>
            <a:custGeom>
              <a:avLst/>
              <a:gdLst>
                <a:gd name="T0" fmla="*/ 0 w 113"/>
                <a:gd name="T1" fmla="*/ 0 h 410"/>
                <a:gd name="T2" fmla="*/ 57 w 113"/>
                <a:gd name="T3" fmla="*/ 410 h 410"/>
                <a:gd name="T4" fmla="*/ 113 w 113"/>
                <a:gd name="T5" fmla="*/ 0 h 410"/>
                <a:gd name="T6" fmla="*/ 0 w 113"/>
                <a:gd name="T7" fmla="*/ 0 h 410"/>
              </a:gdLst>
              <a:ahLst/>
              <a:cxnLst>
                <a:cxn ang="0">
                  <a:pos x="T0" y="T1"/>
                </a:cxn>
                <a:cxn ang="0">
                  <a:pos x="T2" y="T3"/>
                </a:cxn>
                <a:cxn ang="0">
                  <a:pos x="T4" y="T5"/>
                </a:cxn>
                <a:cxn ang="0">
                  <a:pos x="T6" y="T7"/>
                </a:cxn>
              </a:cxnLst>
              <a:rect l="0" t="0" r="r" b="b"/>
              <a:pathLst>
                <a:path w="113" h="410">
                  <a:moveTo>
                    <a:pt x="0" y="0"/>
                  </a:moveTo>
                  <a:lnTo>
                    <a:pt x="57" y="410"/>
                  </a:lnTo>
                  <a:lnTo>
                    <a:pt x="11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1" name="Freeform 97"/>
            <p:cNvSpPr>
              <a:spLocks/>
            </p:cNvSpPr>
            <p:nvPr/>
          </p:nvSpPr>
          <p:spPr bwMode="auto">
            <a:xfrm>
              <a:off x="4814" y="1894"/>
              <a:ext cx="113" cy="410"/>
            </a:xfrm>
            <a:custGeom>
              <a:avLst/>
              <a:gdLst>
                <a:gd name="T0" fmla="*/ 113 w 113"/>
                <a:gd name="T1" fmla="*/ 0 h 410"/>
                <a:gd name="T2" fmla="*/ 62 w 113"/>
                <a:gd name="T3" fmla="*/ 0 h 410"/>
                <a:gd name="T4" fmla="*/ 39 w 113"/>
                <a:gd name="T5" fmla="*/ 0 h 410"/>
                <a:gd name="T6" fmla="*/ 0 w 113"/>
                <a:gd name="T7" fmla="*/ 0 h 410"/>
                <a:gd name="T8" fmla="*/ 57 w 113"/>
                <a:gd name="T9" fmla="*/ 410 h 410"/>
                <a:gd name="T10" fmla="*/ 113 w 113"/>
                <a:gd name="T11" fmla="*/ 0 h 410"/>
              </a:gdLst>
              <a:ahLst/>
              <a:cxnLst>
                <a:cxn ang="0">
                  <a:pos x="T0" y="T1"/>
                </a:cxn>
                <a:cxn ang="0">
                  <a:pos x="T2" y="T3"/>
                </a:cxn>
                <a:cxn ang="0">
                  <a:pos x="T4" y="T5"/>
                </a:cxn>
                <a:cxn ang="0">
                  <a:pos x="T6" y="T7"/>
                </a:cxn>
                <a:cxn ang="0">
                  <a:pos x="T8" y="T9"/>
                </a:cxn>
                <a:cxn ang="0">
                  <a:pos x="T10" y="T11"/>
                </a:cxn>
              </a:cxnLst>
              <a:rect l="0" t="0" r="r" b="b"/>
              <a:pathLst>
                <a:path w="113" h="410">
                  <a:moveTo>
                    <a:pt x="113" y="0"/>
                  </a:moveTo>
                  <a:lnTo>
                    <a:pt x="62" y="0"/>
                  </a:lnTo>
                  <a:lnTo>
                    <a:pt x="39" y="0"/>
                  </a:lnTo>
                  <a:lnTo>
                    <a:pt x="0" y="0"/>
                  </a:lnTo>
                  <a:lnTo>
                    <a:pt x="57" y="410"/>
                  </a:lnTo>
                  <a:lnTo>
                    <a:pt x="113"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2" name="Freeform 98"/>
            <p:cNvSpPr>
              <a:spLocks/>
            </p:cNvSpPr>
            <p:nvPr/>
          </p:nvSpPr>
          <p:spPr bwMode="auto">
            <a:xfrm>
              <a:off x="4814" y="1894"/>
              <a:ext cx="113" cy="410"/>
            </a:xfrm>
            <a:custGeom>
              <a:avLst/>
              <a:gdLst>
                <a:gd name="T0" fmla="*/ 113 w 113"/>
                <a:gd name="T1" fmla="*/ 0 h 410"/>
                <a:gd name="T2" fmla="*/ 62 w 113"/>
                <a:gd name="T3" fmla="*/ 0 h 410"/>
                <a:gd name="T4" fmla="*/ 39 w 113"/>
                <a:gd name="T5" fmla="*/ 0 h 410"/>
                <a:gd name="T6" fmla="*/ 0 w 113"/>
                <a:gd name="T7" fmla="*/ 0 h 410"/>
                <a:gd name="T8" fmla="*/ 57 w 113"/>
                <a:gd name="T9" fmla="*/ 410 h 410"/>
                <a:gd name="T10" fmla="*/ 113 w 113"/>
                <a:gd name="T11" fmla="*/ 0 h 410"/>
              </a:gdLst>
              <a:ahLst/>
              <a:cxnLst>
                <a:cxn ang="0">
                  <a:pos x="T0" y="T1"/>
                </a:cxn>
                <a:cxn ang="0">
                  <a:pos x="T2" y="T3"/>
                </a:cxn>
                <a:cxn ang="0">
                  <a:pos x="T4" y="T5"/>
                </a:cxn>
                <a:cxn ang="0">
                  <a:pos x="T6" y="T7"/>
                </a:cxn>
                <a:cxn ang="0">
                  <a:pos x="T8" y="T9"/>
                </a:cxn>
                <a:cxn ang="0">
                  <a:pos x="T10" y="T11"/>
                </a:cxn>
              </a:cxnLst>
              <a:rect l="0" t="0" r="r" b="b"/>
              <a:pathLst>
                <a:path w="113" h="410">
                  <a:moveTo>
                    <a:pt x="113" y="0"/>
                  </a:moveTo>
                  <a:lnTo>
                    <a:pt x="62" y="0"/>
                  </a:lnTo>
                  <a:lnTo>
                    <a:pt x="39" y="0"/>
                  </a:lnTo>
                  <a:lnTo>
                    <a:pt x="0" y="0"/>
                  </a:lnTo>
                  <a:lnTo>
                    <a:pt x="57" y="410"/>
                  </a:lnTo>
                  <a:lnTo>
                    <a:pt x="1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3" name="Freeform 99"/>
            <p:cNvSpPr>
              <a:spLocks/>
            </p:cNvSpPr>
            <p:nvPr/>
          </p:nvSpPr>
          <p:spPr bwMode="auto">
            <a:xfrm>
              <a:off x="4843" y="1894"/>
              <a:ext cx="55" cy="77"/>
            </a:xfrm>
            <a:custGeom>
              <a:avLst/>
              <a:gdLst>
                <a:gd name="T0" fmla="*/ 0 w 55"/>
                <a:gd name="T1" fmla="*/ 47 h 77"/>
                <a:gd name="T2" fmla="*/ 7 w 55"/>
                <a:gd name="T3" fmla="*/ 77 h 77"/>
                <a:gd name="T4" fmla="*/ 42 w 55"/>
                <a:gd name="T5" fmla="*/ 77 h 77"/>
                <a:gd name="T6" fmla="*/ 55 w 55"/>
                <a:gd name="T7" fmla="*/ 35 h 77"/>
                <a:gd name="T8" fmla="*/ 25 w 55"/>
                <a:gd name="T9" fmla="*/ 0 h 77"/>
                <a:gd name="T10" fmla="*/ 0 w 55"/>
                <a:gd name="T11" fmla="*/ 47 h 77"/>
              </a:gdLst>
              <a:ahLst/>
              <a:cxnLst>
                <a:cxn ang="0">
                  <a:pos x="T0" y="T1"/>
                </a:cxn>
                <a:cxn ang="0">
                  <a:pos x="T2" y="T3"/>
                </a:cxn>
                <a:cxn ang="0">
                  <a:pos x="T4" y="T5"/>
                </a:cxn>
                <a:cxn ang="0">
                  <a:pos x="T6" y="T7"/>
                </a:cxn>
                <a:cxn ang="0">
                  <a:pos x="T8" y="T9"/>
                </a:cxn>
                <a:cxn ang="0">
                  <a:pos x="T10" y="T11"/>
                </a:cxn>
              </a:cxnLst>
              <a:rect l="0" t="0" r="r" b="b"/>
              <a:pathLst>
                <a:path w="55" h="77">
                  <a:moveTo>
                    <a:pt x="0" y="47"/>
                  </a:moveTo>
                  <a:lnTo>
                    <a:pt x="7" y="77"/>
                  </a:lnTo>
                  <a:lnTo>
                    <a:pt x="42" y="77"/>
                  </a:lnTo>
                  <a:lnTo>
                    <a:pt x="55" y="35"/>
                  </a:lnTo>
                  <a:lnTo>
                    <a:pt x="25" y="0"/>
                  </a:lnTo>
                  <a:lnTo>
                    <a:pt x="0" y="47"/>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4" name="Freeform 100"/>
            <p:cNvSpPr>
              <a:spLocks/>
            </p:cNvSpPr>
            <p:nvPr/>
          </p:nvSpPr>
          <p:spPr bwMode="auto">
            <a:xfrm>
              <a:off x="4836" y="1971"/>
              <a:ext cx="67" cy="333"/>
            </a:xfrm>
            <a:custGeom>
              <a:avLst/>
              <a:gdLst>
                <a:gd name="T0" fmla="*/ 49 w 67"/>
                <a:gd name="T1" fmla="*/ 0 h 333"/>
                <a:gd name="T2" fmla="*/ 14 w 67"/>
                <a:gd name="T3" fmla="*/ 0 h 333"/>
                <a:gd name="T4" fmla="*/ 0 w 67"/>
                <a:gd name="T5" fmla="*/ 83 h 333"/>
                <a:gd name="T6" fmla="*/ 35 w 67"/>
                <a:gd name="T7" fmla="*/ 333 h 333"/>
                <a:gd name="T8" fmla="*/ 67 w 67"/>
                <a:gd name="T9" fmla="*/ 98 h 333"/>
                <a:gd name="T10" fmla="*/ 49 w 67"/>
                <a:gd name="T11" fmla="*/ 0 h 333"/>
              </a:gdLst>
              <a:ahLst/>
              <a:cxnLst>
                <a:cxn ang="0">
                  <a:pos x="T0" y="T1"/>
                </a:cxn>
                <a:cxn ang="0">
                  <a:pos x="T2" y="T3"/>
                </a:cxn>
                <a:cxn ang="0">
                  <a:pos x="T4" y="T5"/>
                </a:cxn>
                <a:cxn ang="0">
                  <a:pos x="T6" y="T7"/>
                </a:cxn>
                <a:cxn ang="0">
                  <a:pos x="T8" y="T9"/>
                </a:cxn>
                <a:cxn ang="0">
                  <a:pos x="T10" y="T11"/>
                </a:cxn>
              </a:cxnLst>
              <a:rect l="0" t="0" r="r" b="b"/>
              <a:pathLst>
                <a:path w="67" h="333">
                  <a:moveTo>
                    <a:pt x="49" y="0"/>
                  </a:moveTo>
                  <a:lnTo>
                    <a:pt x="14" y="0"/>
                  </a:lnTo>
                  <a:lnTo>
                    <a:pt x="0" y="83"/>
                  </a:lnTo>
                  <a:lnTo>
                    <a:pt x="35" y="333"/>
                  </a:lnTo>
                  <a:lnTo>
                    <a:pt x="67" y="98"/>
                  </a:lnTo>
                  <a:lnTo>
                    <a:pt x="49"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5" name="Freeform 101"/>
            <p:cNvSpPr>
              <a:spLocks/>
            </p:cNvSpPr>
            <p:nvPr/>
          </p:nvSpPr>
          <p:spPr bwMode="auto">
            <a:xfrm>
              <a:off x="4814" y="1849"/>
              <a:ext cx="57" cy="107"/>
            </a:xfrm>
            <a:custGeom>
              <a:avLst/>
              <a:gdLst>
                <a:gd name="T0" fmla="*/ 57 w 57"/>
                <a:gd name="T1" fmla="*/ 45 h 107"/>
                <a:gd name="T2" fmla="*/ 19 w 57"/>
                <a:gd name="T3" fmla="*/ 107 h 107"/>
                <a:gd name="T4" fmla="*/ 0 w 57"/>
                <a:gd name="T5" fmla="*/ 45 h 107"/>
                <a:gd name="T6" fmla="*/ 0 w 57"/>
                <a:gd name="T7" fmla="*/ 0 h 107"/>
                <a:gd name="T8" fmla="*/ 57 w 57"/>
                <a:gd name="T9" fmla="*/ 45 h 107"/>
              </a:gdLst>
              <a:ahLst/>
              <a:cxnLst>
                <a:cxn ang="0">
                  <a:pos x="T0" y="T1"/>
                </a:cxn>
                <a:cxn ang="0">
                  <a:pos x="T2" y="T3"/>
                </a:cxn>
                <a:cxn ang="0">
                  <a:pos x="T4" y="T5"/>
                </a:cxn>
                <a:cxn ang="0">
                  <a:pos x="T6" y="T7"/>
                </a:cxn>
                <a:cxn ang="0">
                  <a:pos x="T8" y="T9"/>
                </a:cxn>
              </a:cxnLst>
              <a:rect l="0" t="0" r="r" b="b"/>
              <a:pathLst>
                <a:path w="57" h="107">
                  <a:moveTo>
                    <a:pt x="57" y="45"/>
                  </a:moveTo>
                  <a:lnTo>
                    <a:pt x="19" y="107"/>
                  </a:lnTo>
                  <a:lnTo>
                    <a:pt x="0" y="45"/>
                  </a:lnTo>
                  <a:lnTo>
                    <a:pt x="0" y="0"/>
                  </a:lnTo>
                  <a:lnTo>
                    <a:pt x="57"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6" name="Freeform 102"/>
            <p:cNvSpPr>
              <a:spLocks/>
            </p:cNvSpPr>
            <p:nvPr/>
          </p:nvSpPr>
          <p:spPr bwMode="auto">
            <a:xfrm>
              <a:off x="4868" y="1849"/>
              <a:ext cx="59" cy="107"/>
            </a:xfrm>
            <a:custGeom>
              <a:avLst/>
              <a:gdLst>
                <a:gd name="T0" fmla="*/ 0 w 59"/>
                <a:gd name="T1" fmla="*/ 45 h 107"/>
                <a:gd name="T2" fmla="*/ 39 w 59"/>
                <a:gd name="T3" fmla="*/ 107 h 107"/>
                <a:gd name="T4" fmla="*/ 59 w 59"/>
                <a:gd name="T5" fmla="*/ 45 h 107"/>
                <a:gd name="T6" fmla="*/ 59 w 59"/>
                <a:gd name="T7" fmla="*/ 0 h 107"/>
                <a:gd name="T8" fmla="*/ 0 w 59"/>
                <a:gd name="T9" fmla="*/ 45 h 107"/>
              </a:gdLst>
              <a:ahLst/>
              <a:cxnLst>
                <a:cxn ang="0">
                  <a:pos x="T0" y="T1"/>
                </a:cxn>
                <a:cxn ang="0">
                  <a:pos x="T2" y="T3"/>
                </a:cxn>
                <a:cxn ang="0">
                  <a:pos x="T4" y="T5"/>
                </a:cxn>
                <a:cxn ang="0">
                  <a:pos x="T6" y="T7"/>
                </a:cxn>
                <a:cxn ang="0">
                  <a:pos x="T8" y="T9"/>
                </a:cxn>
              </a:cxnLst>
              <a:rect l="0" t="0" r="r" b="b"/>
              <a:pathLst>
                <a:path w="59" h="107">
                  <a:moveTo>
                    <a:pt x="0" y="45"/>
                  </a:moveTo>
                  <a:lnTo>
                    <a:pt x="39" y="107"/>
                  </a:lnTo>
                  <a:lnTo>
                    <a:pt x="59" y="45"/>
                  </a:lnTo>
                  <a:lnTo>
                    <a:pt x="59" y="0"/>
                  </a:ln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7" name="Freeform 103"/>
            <p:cNvSpPr>
              <a:spLocks/>
            </p:cNvSpPr>
            <p:nvPr/>
          </p:nvSpPr>
          <p:spPr bwMode="auto">
            <a:xfrm>
              <a:off x="4984" y="2039"/>
              <a:ext cx="69" cy="47"/>
            </a:xfrm>
            <a:custGeom>
              <a:avLst/>
              <a:gdLst>
                <a:gd name="T0" fmla="*/ 0 w 69"/>
                <a:gd name="T1" fmla="*/ 47 h 47"/>
                <a:gd name="T2" fmla="*/ 35 w 69"/>
                <a:gd name="T3" fmla="*/ 0 h 47"/>
                <a:gd name="T4" fmla="*/ 69 w 69"/>
                <a:gd name="T5" fmla="*/ 47 h 47"/>
                <a:gd name="T6" fmla="*/ 0 w 69"/>
                <a:gd name="T7" fmla="*/ 47 h 47"/>
              </a:gdLst>
              <a:ahLst/>
              <a:cxnLst>
                <a:cxn ang="0">
                  <a:pos x="T0" y="T1"/>
                </a:cxn>
                <a:cxn ang="0">
                  <a:pos x="T2" y="T3"/>
                </a:cxn>
                <a:cxn ang="0">
                  <a:pos x="T4" y="T5"/>
                </a:cxn>
                <a:cxn ang="0">
                  <a:pos x="T6" y="T7"/>
                </a:cxn>
              </a:cxnLst>
              <a:rect l="0" t="0" r="r" b="b"/>
              <a:pathLst>
                <a:path w="69" h="47">
                  <a:moveTo>
                    <a:pt x="0" y="47"/>
                  </a:moveTo>
                  <a:lnTo>
                    <a:pt x="35" y="0"/>
                  </a:lnTo>
                  <a:lnTo>
                    <a:pt x="69" y="47"/>
                  </a:lnTo>
                  <a:lnTo>
                    <a:pt x="0"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8" name="Freeform 104"/>
            <p:cNvSpPr>
              <a:spLocks/>
            </p:cNvSpPr>
            <p:nvPr/>
          </p:nvSpPr>
          <p:spPr bwMode="auto">
            <a:xfrm>
              <a:off x="5019" y="2039"/>
              <a:ext cx="67" cy="47"/>
            </a:xfrm>
            <a:custGeom>
              <a:avLst/>
              <a:gdLst>
                <a:gd name="T0" fmla="*/ 0 w 67"/>
                <a:gd name="T1" fmla="*/ 47 h 47"/>
                <a:gd name="T2" fmla="*/ 35 w 67"/>
                <a:gd name="T3" fmla="*/ 0 h 47"/>
                <a:gd name="T4" fmla="*/ 67 w 67"/>
                <a:gd name="T5" fmla="*/ 47 h 47"/>
                <a:gd name="T6" fmla="*/ 0 w 67"/>
                <a:gd name="T7" fmla="*/ 47 h 47"/>
              </a:gdLst>
              <a:ahLst/>
              <a:cxnLst>
                <a:cxn ang="0">
                  <a:pos x="T0" y="T1"/>
                </a:cxn>
                <a:cxn ang="0">
                  <a:pos x="T2" y="T3"/>
                </a:cxn>
                <a:cxn ang="0">
                  <a:pos x="T4" y="T5"/>
                </a:cxn>
                <a:cxn ang="0">
                  <a:pos x="T6" y="T7"/>
                </a:cxn>
              </a:cxnLst>
              <a:rect l="0" t="0" r="r" b="b"/>
              <a:pathLst>
                <a:path w="67" h="47">
                  <a:moveTo>
                    <a:pt x="0" y="47"/>
                  </a:moveTo>
                  <a:lnTo>
                    <a:pt x="35" y="0"/>
                  </a:lnTo>
                  <a:lnTo>
                    <a:pt x="67" y="47"/>
                  </a:lnTo>
                  <a:lnTo>
                    <a:pt x="0"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9" name="Freeform 105"/>
            <p:cNvSpPr>
              <a:spLocks/>
            </p:cNvSpPr>
            <p:nvPr/>
          </p:nvSpPr>
          <p:spPr bwMode="auto">
            <a:xfrm>
              <a:off x="5009" y="1609"/>
              <a:ext cx="27" cy="27"/>
            </a:xfrm>
            <a:custGeom>
              <a:avLst/>
              <a:gdLst>
                <a:gd name="T0" fmla="*/ 15 w 16"/>
                <a:gd name="T1" fmla="*/ 9 h 16"/>
                <a:gd name="T2" fmla="*/ 7 w 16"/>
                <a:gd name="T3" fmla="*/ 15 h 16"/>
                <a:gd name="T4" fmla="*/ 1 w 16"/>
                <a:gd name="T5" fmla="*/ 7 h 16"/>
                <a:gd name="T6" fmla="*/ 9 w 16"/>
                <a:gd name="T7" fmla="*/ 1 h 16"/>
                <a:gd name="T8" fmla="*/ 15 w 16"/>
                <a:gd name="T9" fmla="*/ 9 h 16"/>
              </a:gdLst>
              <a:ahLst/>
              <a:cxnLst>
                <a:cxn ang="0">
                  <a:pos x="T0" y="T1"/>
                </a:cxn>
                <a:cxn ang="0">
                  <a:pos x="T2" y="T3"/>
                </a:cxn>
                <a:cxn ang="0">
                  <a:pos x="T4" y="T5"/>
                </a:cxn>
                <a:cxn ang="0">
                  <a:pos x="T6" y="T7"/>
                </a:cxn>
                <a:cxn ang="0">
                  <a:pos x="T8" y="T9"/>
                </a:cxn>
              </a:cxnLst>
              <a:rect l="0" t="0" r="r" b="b"/>
              <a:pathLst>
                <a:path w="16" h="16">
                  <a:moveTo>
                    <a:pt x="15" y="9"/>
                  </a:moveTo>
                  <a:cubicBezTo>
                    <a:pt x="14" y="13"/>
                    <a:pt x="10" y="16"/>
                    <a:pt x="7" y="15"/>
                  </a:cubicBezTo>
                  <a:cubicBezTo>
                    <a:pt x="3" y="15"/>
                    <a:pt x="0" y="11"/>
                    <a:pt x="1" y="7"/>
                  </a:cubicBezTo>
                  <a:cubicBezTo>
                    <a:pt x="1" y="3"/>
                    <a:pt x="5" y="0"/>
                    <a:pt x="9" y="1"/>
                  </a:cubicBezTo>
                  <a:cubicBezTo>
                    <a:pt x="13" y="2"/>
                    <a:pt x="16" y="6"/>
                    <a:pt x="15" y="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0" name="Freeform 106"/>
            <p:cNvSpPr>
              <a:spLocks/>
            </p:cNvSpPr>
            <p:nvPr/>
          </p:nvSpPr>
          <p:spPr bwMode="auto">
            <a:xfrm>
              <a:off x="5053" y="1569"/>
              <a:ext cx="72" cy="137"/>
            </a:xfrm>
            <a:custGeom>
              <a:avLst/>
              <a:gdLst>
                <a:gd name="T0" fmla="*/ 57 w 72"/>
                <a:gd name="T1" fmla="*/ 0 h 137"/>
                <a:gd name="T2" fmla="*/ 72 w 72"/>
                <a:gd name="T3" fmla="*/ 137 h 137"/>
                <a:gd name="T4" fmla="*/ 0 w 72"/>
                <a:gd name="T5" fmla="*/ 124 h 137"/>
                <a:gd name="T6" fmla="*/ 57 w 72"/>
                <a:gd name="T7" fmla="*/ 0 h 137"/>
              </a:gdLst>
              <a:ahLst/>
              <a:cxnLst>
                <a:cxn ang="0">
                  <a:pos x="T0" y="T1"/>
                </a:cxn>
                <a:cxn ang="0">
                  <a:pos x="T2" y="T3"/>
                </a:cxn>
                <a:cxn ang="0">
                  <a:pos x="T4" y="T5"/>
                </a:cxn>
                <a:cxn ang="0">
                  <a:pos x="T6" y="T7"/>
                </a:cxn>
              </a:cxnLst>
              <a:rect l="0" t="0" r="r" b="b"/>
              <a:pathLst>
                <a:path w="72" h="137">
                  <a:moveTo>
                    <a:pt x="57" y="0"/>
                  </a:moveTo>
                  <a:lnTo>
                    <a:pt x="72" y="137"/>
                  </a:lnTo>
                  <a:lnTo>
                    <a:pt x="0" y="124"/>
                  </a:lnTo>
                  <a:lnTo>
                    <a:pt x="57" y="0"/>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1" name="Freeform 107"/>
            <p:cNvSpPr>
              <a:spLocks/>
            </p:cNvSpPr>
            <p:nvPr/>
          </p:nvSpPr>
          <p:spPr bwMode="auto">
            <a:xfrm>
              <a:off x="4796" y="1428"/>
              <a:ext cx="334" cy="411"/>
            </a:xfrm>
            <a:custGeom>
              <a:avLst/>
              <a:gdLst>
                <a:gd name="T0" fmla="*/ 22 w 199"/>
                <a:gd name="T1" fmla="*/ 0 h 245"/>
                <a:gd name="T2" fmla="*/ 1 w 199"/>
                <a:gd name="T3" fmla="*/ 124 h 245"/>
                <a:gd name="T4" fmla="*/ 1 w 199"/>
                <a:gd name="T5" fmla="*/ 125 h 245"/>
                <a:gd name="T6" fmla="*/ 0 w 199"/>
                <a:gd name="T7" fmla="*/ 143 h 245"/>
                <a:gd name="T8" fmla="*/ 31 w 199"/>
                <a:gd name="T9" fmla="*/ 138 h 245"/>
                <a:gd name="T10" fmla="*/ 47 w 199"/>
                <a:gd name="T11" fmla="*/ 190 h 245"/>
                <a:gd name="T12" fmla="*/ 161 w 199"/>
                <a:gd name="T13" fmla="*/ 245 h 245"/>
                <a:gd name="T14" fmla="*/ 169 w 199"/>
                <a:gd name="T15" fmla="*/ 198 h 245"/>
                <a:gd name="T16" fmla="*/ 185 w 199"/>
                <a:gd name="T17" fmla="*/ 109 h 245"/>
                <a:gd name="T18" fmla="*/ 199 w 199"/>
                <a:gd name="T19" fmla="*/ 32 h 245"/>
                <a:gd name="T20" fmla="*/ 22 w 199"/>
                <a:gd name="T2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9" h="245">
                  <a:moveTo>
                    <a:pt x="22" y="0"/>
                  </a:moveTo>
                  <a:cubicBezTo>
                    <a:pt x="1" y="124"/>
                    <a:pt x="1" y="124"/>
                    <a:pt x="1" y="124"/>
                  </a:cubicBezTo>
                  <a:cubicBezTo>
                    <a:pt x="1" y="125"/>
                    <a:pt x="1" y="125"/>
                    <a:pt x="1" y="125"/>
                  </a:cubicBezTo>
                  <a:cubicBezTo>
                    <a:pt x="0" y="131"/>
                    <a:pt x="0" y="137"/>
                    <a:pt x="0" y="143"/>
                  </a:cubicBezTo>
                  <a:cubicBezTo>
                    <a:pt x="31" y="138"/>
                    <a:pt x="31" y="138"/>
                    <a:pt x="31" y="138"/>
                  </a:cubicBezTo>
                  <a:cubicBezTo>
                    <a:pt x="34" y="158"/>
                    <a:pt x="40" y="176"/>
                    <a:pt x="47" y="190"/>
                  </a:cubicBezTo>
                  <a:cubicBezTo>
                    <a:pt x="64" y="215"/>
                    <a:pt x="96" y="241"/>
                    <a:pt x="161" y="245"/>
                  </a:cubicBezTo>
                  <a:cubicBezTo>
                    <a:pt x="169" y="198"/>
                    <a:pt x="169" y="198"/>
                    <a:pt x="169" y="198"/>
                  </a:cubicBezTo>
                  <a:cubicBezTo>
                    <a:pt x="185" y="109"/>
                    <a:pt x="185" y="109"/>
                    <a:pt x="185" y="109"/>
                  </a:cubicBezTo>
                  <a:cubicBezTo>
                    <a:pt x="199" y="32"/>
                    <a:pt x="199" y="32"/>
                    <a:pt x="199" y="32"/>
                  </a:cubicBezTo>
                  <a:cubicBezTo>
                    <a:pt x="22" y="0"/>
                    <a:pt x="22" y="0"/>
                    <a:pt x="22" y="0"/>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2" name="Freeform 108"/>
            <p:cNvSpPr>
              <a:spLocks/>
            </p:cNvSpPr>
            <p:nvPr/>
          </p:nvSpPr>
          <p:spPr bwMode="auto">
            <a:xfrm>
              <a:off x="5009" y="1609"/>
              <a:ext cx="27" cy="27"/>
            </a:xfrm>
            <a:custGeom>
              <a:avLst/>
              <a:gdLst>
                <a:gd name="T0" fmla="*/ 15 w 16"/>
                <a:gd name="T1" fmla="*/ 9 h 16"/>
                <a:gd name="T2" fmla="*/ 7 w 16"/>
                <a:gd name="T3" fmla="*/ 15 h 16"/>
                <a:gd name="T4" fmla="*/ 1 w 16"/>
                <a:gd name="T5" fmla="*/ 7 h 16"/>
                <a:gd name="T6" fmla="*/ 9 w 16"/>
                <a:gd name="T7" fmla="*/ 1 h 16"/>
                <a:gd name="T8" fmla="*/ 15 w 16"/>
                <a:gd name="T9" fmla="*/ 9 h 16"/>
              </a:gdLst>
              <a:ahLst/>
              <a:cxnLst>
                <a:cxn ang="0">
                  <a:pos x="T0" y="T1"/>
                </a:cxn>
                <a:cxn ang="0">
                  <a:pos x="T2" y="T3"/>
                </a:cxn>
                <a:cxn ang="0">
                  <a:pos x="T4" y="T5"/>
                </a:cxn>
                <a:cxn ang="0">
                  <a:pos x="T6" y="T7"/>
                </a:cxn>
                <a:cxn ang="0">
                  <a:pos x="T8" y="T9"/>
                </a:cxn>
              </a:cxnLst>
              <a:rect l="0" t="0" r="r" b="b"/>
              <a:pathLst>
                <a:path w="16" h="16">
                  <a:moveTo>
                    <a:pt x="15" y="9"/>
                  </a:moveTo>
                  <a:cubicBezTo>
                    <a:pt x="14" y="13"/>
                    <a:pt x="10" y="16"/>
                    <a:pt x="7" y="15"/>
                  </a:cubicBezTo>
                  <a:cubicBezTo>
                    <a:pt x="3" y="15"/>
                    <a:pt x="0" y="11"/>
                    <a:pt x="1" y="7"/>
                  </a:cubicBezTo>
                  <a:cubicBezTo>
                    <a:pt x="1" y="3"/>
                    <a:pt x="5" y="0"/>
                    <a:pt x="9" y="1"/>
                  </a:cubicBezTo>
                  <a:cubicBezTo>
                    <a:pt x="13" y="2"/>
                    <a:pt x="16" y="6"/>
                    <a:pt x="15" y="9"/>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3" name="Freeform 109"/>
            <p:cNvSpPr>
              <a:spLocks/>
            </p:cNvSpPr>
            <p:nvPr/>
          </p:nvSpPr>
          <p:spPr bwMode="auto">
            <a:xfrm>
              <a:off x="4740" y="1325"/>
              <a:ext cx="403" cy="422"/>
            </a:xfrm>
            <a:custGeom>
              <a:avLst/>
              <a:gdLst>
                <a:gd name="T0" fmla="*/ 145 w 240"/>
                <a:gd name="T1" fmla="*/ 15 h 251"/>
                <a:gd name="T2" fmla="*/ 110 w 240"/>
                <a:gd name="T3" fmla="*/ 18 h 251"/>
                <a:gd name="T4" fmla="*/ 79 w 240"/>
                <a:gd name="T5" fmla="*/ 20 h 251"/>
                <a:gd name="T6" fmla="*/ 58 w 240"/>
                <a:gd name="T7" fmla="*/ 55 h 251"/>
                <a:gd name="T8" fmla="*/ 14 w 240"/>
                <a:gd name="T9" fmla="*/ 99 h 251"/>
                <a:gd name="T10" fmla="*/ 25 w 240"/>
                <a:gd name="T11" fmla="*/ 228 h 251"/>
                <a:gd name="T12" fmla="*/ 25 w 240"/>
                <a:gd name="T13" fmla="*/ 229 h 251"/>
                <a:gd name="T14" fmla="*/ 26 w 240"/>
                <a:gd name="T15" fmla="*/ 229 h 251"/>
                <a:gd name="T16" fmla="*/ 76 w 240"/>
                <a:gd name="T17" fmla="*/ 241 h 251"/>
                <a:gd name="T18" fmla="*/ 67 w 240"/>
                <a:gd name="T19" fmla="*/ 196 h 251"/>
                <a:gd name="T20" fmla="*/ 67 w 240"/>
                <a:gd name="T21" fmla="*/ 196 h 251"/>
                <a:gd name="T22" fmla="*/ 97 w 240"/>
                <a:gd name="T23" fmla="*/ 130 h 251"/>
                <a:gd name="T24" fmla="*/ 96 w 240"/>
                <a:gd name="T25" fmla="*/ 129 h 251"/>
                <a:gd name="T26" fmla="*/ 101 w 240"/>
                <a:gd name="T27" fmla="*/ 126 h 251"/>
                <a:gd name="T28" fmla="*/ 150 w 240"/>
                <a:gd name="T29" fmla="*/ 123 h 251"/>
                <a:gd name="T30" fmla="*/ 231 w 240"/>
                <a:gd name="T31" fmla="*/ 92 h 251"/>
                <a:gd name="T32" fmla="*/ 231 w 240"/>
                <a:gd name="T33" fmla="*/ 92 h 251"/>
                <a:gd name="T34" fmla="*/ 231 w 240"/>
                <a:gd name="T35" fmla="*/ 91 h 251"/>
                <a:gd name="T36" fmla="*/ 231 w 240"/>
                <a:gd name="T37" fmla="*/ 91 h 251"/>
                <a:gd name="T38" fmla="*/ 231 w 240"/>
                <a:gd name="T39" fmla="*/ 91 h 251"/>
                <a:gd name="T40" fmla="*/ 145 w 240"/>
                <a:gd name="T41" fmla="*/ 15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51">
                  <a:moveTo>
                    <a:pt x="145" y="15"/>
                  </a:moveTo>
                  <a:cubicBezTo>
                    <a:pt x="132" y="20"/>
                    <a:pt x="124" y="21"/>
                    <a:pt x="110" y="18"/>
                  </a:cubicBezTo>
                  <a:cubicBezTo>
                    <a:pt x="99" y="16"/>
                    <a:pt x="90" y="16"/>
                    <a:pt x="79" y="20"/>
                  </a:cubicBezTo>
                  <a:cubicBezTo>
                    <a:pt x="69" y="24"/>
                    <a:pt x="60" y="40"/>
                    <a:pt x="58" y="55"/>
                  </a:cubicBezTo>
                  <a:cubicBezTo>
                    <a:pt x="27" y="62"/>
                    <a:pt x="14" y="99"/>
                    <a:pt x="14" y="99"/>
                  </a:cubicBezTo>
                  <a:cubicBezTo>
                    <a:pt x="0" y="174"/>
                    <a:pt x="10" y="210"/>
                    <a:pt x="25" y="228"/>
                  </a:cubicBezTo>
                  <a:cubicBezTo>
                    <a:pt x="25" y="229"/>
                    <a:pt x="25" y="229"/>
                    <a:pt x="25" y="229"/>
                  </a:cubicBezTo>
                  <a:cubicBezTo>
                    <a:pt x="26" y="229"/>
                    <a:pt x="26" y="229"/>
                    <a:pt x="26" y="229"/>
                  </a:cubicBezTo>
                  <a:cubicBezTo>
                    <a:pt x="46" y="251"/>
                    <a:pt x="76" y="241"/>
                    <a:pt x="76" y="241"/>
                  </a:cubicBezTo>
                  <a:cubicBezTo>
                    <a:pt x="71" y="231"/>
                    <a:pt x="67" y="196"/>
                    <a:pt x="67" y="196"/>
                  </a:cubicBezTo>
                  <a:cubicBezTo>
                    <a:pt x="67" y="196"/>
                    <a:pt x="67" y="196"/>
                    <a:pt x="67" y="196"/>
                  </a:cubicBezTo>
                  <a:cubicBezTo>
                    <a:pt x="89" y="166"/>
                    <a:pt x="97" y="130"/>
                    <a:pt x="97" y="130"/>
                  </a:cubicBezTo>
                  <a:cubicBezTo>
                    <a:pt x="96" y="129"/>
                    <a:pt x="96" y="129"/>
                    <a:pt x="96" y="129"/>
                  </a:cubicBezTo>
                  <a:cubicBezTo>
                    <a:pt x="98" y="128"/>
                    <a:pt x="99" y="127"/>
                    <a:pt x="101" y="126"/>
                  </a:cubicBezTo>
                  <a:cubicBezTo>
                    <a:pt x="118" y="114"/>
                    <a:pt x="129" y="120"/>
                    <a:pt x="150" y="123"/>
                  </a:cubicBezTo>
                  <a:cubicBezTo>
                    <a:pt x="175" y="126"/>
                    <a:pt x="217" y="117"/>
                    <a:pt x="231" y="92"/>
                  </a:cubicBezTo>
                  <a:cubicBezTo>
                    <a:pt x="231" y="92"/>
                    <a:pt x="231" y="92"/>
                    <a:pt x="231" y="92"/>
                  </a:cubicBezTo>
                  <a:cubicBezTo>
                    <a:pt x="231" y="92"/>
                    <a:pt x="231" y="91"/>
                    <a:pt x="231" y="91"/>
                  </a:cubicBezTo>
                  <a:cubicBezTo>
                    <a:pt x="231" y="91"/>
                    <a:pt x="231" y="91"/>
                    <a:pt x="231" y="91"/>
                  </a:cubicBezTo>
                  <a:cubicBezTo>
                    <a:pt x="231" y="91"/>
                    <a:pt x="231" y="91"/>
                    <a:pt x="231" y="91"/>
                  </a:cubicBezTo>
                  <a:cubicBezTo>
                    <a:pt x="240" y="45"/>
                    <a:pt x="186" y="0"/>
                    <a:pt x="145" y="15"/>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4" name="Freeform 110"/>
            <p:cNvSpPr>
              <a:spLocks/>
            </p:cNvSpPr>
            <p:nvPr/>
          </p:nvSpPr>
          <p:spPr bwMode="auto">
            <a:xfrm>
              <a:off x="4846" y="1659"/>
              <a:ext cx="9" cy="36"/>
            </a:xfrm>
            <a:custGeom>
              <a:avLst/>
              <a:gdLst>
                <a:gd name="T0" fmla="*/ 1 w 5"/>
                <a:gd name="T1" fmla="*/ 0 h 21"/>
                <a:gd name="T2" fmla="*/ 0 w 5"/>
                <a:gd name="T3" fmla="*/ 1 h 21"/>
                <a:gd name="T4" fmla="*/ 5 w 5"/>
                <a:gd name="T5" fmla="*/ 21 h 21"/>
                <a:gd name="T6" fmla="*/ 1 w 5"/>
                <a:gd name="T7" fmla="*/ 0 h 21"/>
              </a:gdLst>
              <a:ahLst/>
              <a:cxnLst>
                <a:cxn ang="0">
                  <a:pos x="T0" y="T1"/>
                </a:cxn>
                <a:cxn ang="0">
                  <a:pos x="T2" y="T3"/>
                </a:cxn>
                <a:cxn ang="0">
                  <a:pos x="T4" y="T5"/>
                </a:cxn>
                <a:cxn ang="0">
                  <a:pos x="T6" y="T7"/>
                </a:cxn>
              </a:cxnLst>
              <a:rect l="0" t="0" r="r" b="b"/>
              <a:pathLst>
                <a:path w="5" h="21">
                  <a:moveTo>
                    <a:pt x="1" y="0"/>
                  </a:moveTo>
                  <a:cubicBezTo>
                    <a:pt x="0" y="1"/>
                    <a:pt x="0" y="1"/>
                    <a:pt x="0" y="1"/>
                  </a:cubicBezTo>
                  <a:cubicBezTo>
                    <a:pt x="0" y="1"/>
                    <a:pt x="2" y="10"/>
                    <a:pt x="5" y="21"/>
                  </a:cubicBezTo>
                  <a:cubicBezTo>
                    <a:pt x="4" y="14"/>
                    <a:pt x="2" y="7"/>
                    <a:pt x="1" y="0"/>
                  </a:cubicBezTo>
                </a:path>
              </a:pathLst>
            </a:custGeom>
            <a:solidFill>
              <a:srgbClr val="001B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5" name="Rectangle 111"/>
            <p:cNvSpPr>
              <a:spLocks noChangeArrowheads="1"/>
            </p:cNvSpPr>
            <p:nvPr/>
          </p:nvSpPr>
          <p:spPr bwMode="auto">
            <a:xfrm>
              <a:off x="4242" y="3218"/>
              <a:ext cx="740" cy="55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6" name="Rectangle 112"/>
            <p:cNvSpPr>
              <a:spLocks noChangeArrowheads="1"/>
            </p:cNvSpPr>
            <p:nvPr/>
          </p:nvSpPr>
          <p:spPr bwMode="auto">
            <a:xfrm>
              <a:off x="4242" y="3218"/>
              <a:ext cx="740" cy="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7" name="Freeform 113"/>
            <p:cNvSpPr>
              <a:spLocks/>
            </p:cNvSpPr>
            <p:nvPr/>
          </p:nvSpPr>
          <p:spPr bwMode="auto">
            <a:xfrm>
              <a:off x="4821" y="3218"/>
              <a:ext cx="161" cy="557"/>
            </a:xfrm>
            <a:custGeom>
              <a:avLst/>
              <a:gdLst>
                <a:gd name="T0" fmla="*/ 161 w 161"/>
                <a:gd name="T1" fmla="*/ 0 h 557"/>
                <a:gd name="T2" fmla="*/ 0 w 161"/>
                <a:gd name="T3" fmla="*/ 0 h 557"/>
                <a:gd name="T4" fmla="*/ 0 w 161"/>
                <a:gd name="T5" fmla="*/ 557 h 557"/>
                <a:gd name="T6" fmla="*/ 161 w 161"/>
                <a:gd name="T7" fmla="*/ 557 h 557"/>
                <a:gd name="T8" fmla="*/ 161 w 161"/>
                <a:gd name="T9" fmla="*/ 447 h 557"/>
                <a:gd name="T10" fmla="*/ 161 w 161"/>
                <a:gd name="T11" fmla="*/ 445 h 557"/>
                <a:gd name="T12" fmla="*/ 161 w 161"/>
                <a:gd name="T13" fmla="*/ 348 h 557"/>
                <a:gd name="T14" fmla="*/ 161 w 161"/>
                <a:gd name="T15" fmla="*/ 0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557">
                  <a:moveTo>
                    <a:pt x="161" y="0"/>
                  </a:moveTo>
                  <a:lnTo>
                    <a:pt x="0" y="0"/>
                  </a:lnTo>
                  <a:lnTo>
                    <a:pt x="0" y="557"/>
                  </a:lnTo>
                  <a:lnTo>
                    <a:pt x="161" y="557"/>
                  </a:lnTo>
                  <a:lnTo>
                    <a:pt x="161" y="447"/>
                  </a:lnTo>
                  <a:lnTo>
                    <a:pt x="161" y="445"/>
                  </a:lnTo>
                  <a:lnTo>
                    <a:pt x="161" y="348"/>
                  </a:lnTo>
                  <a:lnTo>
                    <a:pt x="161" y="0"/>
                  </a:lnTo>
                  <a:close/>
                </a:path>
              </a:pathLst>
            </a:custGeom>
            <a:solidFill>
              <a:srgbClr val="5D1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8" name="Freeform 114"/>
            <p:cNvSpPr>
              <a:spLocks/>
            </p:cNvSpPr>
            <p:nvPr/>
          </p:nvSpPr>
          <p:spPr bwMode="auto">
            <a:xfrm>
              <a:off x="4821" y="3218"/>
              <a:ext cx="161" cy="557"/>
            </a:xfrm>
            <a:custGeom>
              <a:avLst/>
              <a:gdLst>
                <a:gd name="T0" fmla="*/ 161 w 161"/>
                <a:gd name="T1" fmla="*/ 0 h 557"/>
                <a:gd name="T2" fmla="*/ 0 w 161"/>
                <a:gd name="T3" fmla="*/ 0 h 557"/>
                <a:gd name="T4" fmla="*/ 0 w 161"/>
                <a:gd name="T5" fmla="*/ 557 h 557"/>
                <a:gd name="T6" fmla="*/ 161 w 161"/>
                <a:gd name="T7" fmla="*/ 557 h 557"/>
                <a:gd name="T8" fmla="*/ 161 w 161"/>
                <a:gd name="T9" fmla="*/ 447 h 557"/>
                <a:gd name="T10" fmla="*/ 161 w 161"/>
                <a:gd name="T11" fmla="*/ 445 h 557"/>
                <a:gd name="T12" fmla="*/ 161 w 161"/>
                <a:gd name="T13" fmla="*/ 348 h 557"/>
                <a:gd name="T14" fmla="*/ 161 w 161"/>
                <a:gd name="T15" fmla="*/ 0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557">
                  <a:moveTo>
                    <a:pt x="161" y="0"/>
                  </a:moveTo>
                  <a:lnTo>
                    <a:pt x="0" y="0"/>
                  </a:lnTo>
                  <a:lnTo>
                    <a:pt x="0" y="557"/>
                  </a:lnTo>
                  <a:lnTo>
                    <a:pt x="161" y="557"/>
                  </a:lnTo>
                  <a:lnTo>
                    <a:pt x="161" y="447"/>
                  </a:lnTo>
                  <a:lnTo>
                    <a:pt x="161" y="445"/>
                  </a:lnTo>
                  <a:lnTo>
                    <a:pt x="161" y="348"/>
                  </a:lnTo>
                  <a:lnTo>
                    <a:pt x="16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9" name="Freeform 115"/>
            <p:cNvSpPr>
              <a:spLocks/>
            </p:cNvSpPr>
            <p:nvPr/>
          </p:nvSpPr>
          <p:spPr bwMode="auto">
            <a:xfrm>
              <a:off x="4470" y="3123"/>
              <a:ext cx="252" cy="125"/>
            </a:xfrm>
            <a:custGeom>
              <a:avLst/>
              <a:gdLst>
                <a:gd name="T0" fmla="*/ 220 w 252"/>
                <a:gd name="T1" fmla="*/ 125 h 125"/>
                <a:gd name="T2" fmla="*/ 220 w 252"/>
                <a:gd name="T3" fmla="*/ 33 h 125"/>
                <a:gd name="T4" fmla="*/ 34 w 252"/>
                <a:gd name="T5" fmla="*/ 33 h 125"/>
                <a:gd name="T6" fmla="*/ 34 w 252"/>
                <a:gd name="T7" fmla="*/ 120 h 125"/>
                <a:gd name="T8" fmla="*/ 34 w 252"/>
                <a:gd name="T9" fmla="*/ 120 h 125"/>
                <a:gd name="T10" fmla="*/ 0 w 252"/>
                <a:gd name="T11" fmla="*/ 120 h 125"/>
                <a:gd name="T12" fmla="*/ 0 w 252"/>
                <a:gd name="T13" fmla="*/ 0 h 125"/>
                <a:gd name="T14" fmla="*/ 252 w 252"/>
                <a:gd name="T15" fmla="*/ 0 h 125"/>
                <a:gd name="T16" fmla="*/ 252 w 252"/>
                <a:gd name="T17" fmla="*/ 125 h 125"/>
                <a:gd name="T18" fmla="*/ 220 w 252"/>
                <a:gd name="T19"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2" h="125">
                  <a:moveTo>
                    <a:pt x="220" y="125"/>
                  </a:moveTo>
                  <a:lnTo>
                    <a:pt x="220" y="33"/>
                  </a:lnTo>
                  <a:lnTo>
                    <a:pt x="34" y="33"/>
                  </a:lnTo>
                  <a:lnTo>
                    <a:pt x="34" y="120"/>
                  </a:lnTo>
                  <a:lnTo>
                    <a:pt x="34" y="120"/>
                  </a:lnTo>
                  <a:lnTo>
                    <a:pt x="0" y="120"/>
                  </a:lnTo>
                  <a:lnTo>
                    <a:pt x="0" y="0"/>
                  </a:lnTo>
                  <a:lnTo>
                    <a:pt x="252" y="0"/>
                  </a:lnTo>
                  <a:lnTo>
                    <a:pt x="252" y="125"/>
                  </a:lnTo>
                  <a:lnTo>
                    <a:pt x="220" y="12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20" name="Freeform 116"/>
            <p:cNvSpPr>
              <a:spLocks/>
            </p:cNvSpPr>
            <p:nvPr/>
          </p:nvSpPr>
          <p:spPr bwMode="auto">
            <a:xfrm>
              <a:off x="4824" y="1537"/>
              <a:ext cx="81" cy="129"/>
            </a:xfrm>
            <a:custGeom>
              <a:avLst/>
              <a:gdLst>
                <a:gd name="T0" fmla="*/ 48 w 48"/>
                <a:gd name="T1" fmla="*/ 4 h 77"/>
                <a:gd name="T2" fmla="*/ 4 w 48"/>
                <a:gd name="T3" fmla="*/ 33 h 77"/>
                <a:gd name="T4" fmla="*/ 33 w 48"/>
                <a:gd name="T5" fmla="*/ 77 h 77"/>
                <a:gd name="T6" fmla="*/ 48 w 48"/>
                <a:gd name="T7" fmla="*/ 4 h 77"/>
              </a:gdLst>
              <a:ahLst/>
              <a:cxnLst>
                <a:cxn ang="0">
                  <a:pos x="T0" y="T1"/>
                </a:cxn>
                <a:cxn ang="0">
                  <a:pos x="T2" y="T3"/>
                </a:cxn>
                <a:cxn ang="0">
                  <a:pos x="T4" y="T5"/>
                </a:cxn>
                <a:cxn ang="0">
                  <a:pos x="T6" y="T7"/>
                </a:cxn>
              </a:cxnLst>
              <a:rect l="0" t="0" r="r" b="b"/>
              <a:pathLst>
                <a:path w="48" h="77">
                  <a:moveTo>
                    <a:pt x="48" y="4"/>
                  </a:moveTo>
                  <a:cubicBezTo>
                    <a:pt x="28" y="0"/>
                    <a:pt x="8" y="13"/>
                    <a:pt x="4" y="33"/>
                  </a:cubicBezTo>
                  <a:cubicBezTo>
                    <a:pt x="0" y="53"/>
                    <a:pt x="13" y="73"/>
                    <a:pt x="33" y="77"/>
                  </a:cubicBezTo>
                  <a:cubicBezTo>
                    <a:pt x="48" y="4"/>
                    <a:pt x="48" y="4"/>
                    <a:pt x="48" y="4"/>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21" name="Freeform 117"/>
            <p:cNvSpPr>
              <a:spLocks/>
            </p:cNvSpPr>
            <p:nvPr/>
          </p:nvSpPr>
          <p:spPr bwMode="auto">
            <a:xfrm>
              <a:off x="4888" y="1574"/>
              <a:ext cx="10" cy="53"/>
            </a:xfrm>
            <a:custGeom>
              <a:avLst/>
              <a:gdLst>
                <a:gd name="T0" fmla="*/ 10 w 10"/>
                <a:gd name="T1" fmla="*/ 0 h 53"/>
                <a:gd name="T2" fmla="*/ 0 w 10"/>
                <a:gd name="T3" fmla="*/ 53 h 53"/>
                <a:gd name="T4" fmla="*/ 10 w 10"/>
                <a:gd name="T5" fmla="*/ 0 h 53"/>
                <a:gd name="T6" fmla="*/ 10 w 10"/>
                <a:gd name="T7" fmla="*/ 0 h 53"/>
              </a:gdLst>
              <a:ahLst/>
              <a:cxnLst>
                <a:cxn ang="0">
                  <a:pos x="T0" y="T1"/>
                </a:cxn>
                <a:cxn ang="0">
                  <a:pos x="T2" y="T3"/>
                </a:cxn>
                <a:cxn ang="0">
                  <a:pos x="T4" y="T5"/>
                </a:cxn>
                <a:cxn ang="0">
                  <a:pos x="T6" y="T7"/>
                </a:cxn>
              </a:cxnLst>
              <a:rect l="0" t="0" r="r" b="b"/>
              <a:pathLst>
                <a:path w="10" h="53">
                  <a:moveTo>
                    <a:pt x="10" y="0"/>
                  </a:moveTo>
                  <a:lnTo>
                    <a:pt x="0" y="53"/>
                  </a:lnTo>
                  <a:lnTo>
                    <a:pt x="10" y="0"/>
                  </a:lnTo>
                  <a:lnTo>
                    <a:pt x="10" y="0"/>
                  </a:lnTo>
                  <a:close/>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22" name="Freeform 118"/>
            <p:cNvSpPr>
              <a:spLocks/>
            </p:cNvSpPr>
            <p:nvPr/>
          </p:nvSpPr>
          <p:spPr bwMode="auto">
            <a:xfrm>
              <a:off x="4888" y="1574"/>
              <a:ext cx="10" cy="53"/>
            </a:xfrm>
            <a:custGeom>
              <a:avLst/>
              <a:gdLst>
                <a:gd name="T0" fmla="*/ 10 w 10"/>
                <a:gd name="T1" fmla="*/ 0 h 53"/>
                <a:gd name="T2" fmla="*/ 0 w 10"/>
                <a:gd name="T3" fmla="*/ 53 h 53"/>
                <a:gd name="T4" fmla="*/ 10 w 10"/>
                <a:gd name="T5" fmla="*/ 0 h 53"/>
                <a:gd name="T6" fmla="*/ 10 w 10"/>
                <a:gd name="T7" fmla="*/ 0 h 53"/>
              </a:gdLst>
              <a:ahLst/>
              <a:cxnLst>
                <a:cxn ang="0">
                  <a:pos x="T0" y="T1"/>
                </a:cxn>
                <a:cxn ang="0">
                  <a:pos x="T2" y="T3"/>
                </a:cxn>
                <a:cxn ang="0">
                  <a:pos x="T4" y="T5"/>
                </a:cxn>
                <a:cxn ang="0">
                  <a:pos x="T6" y="T7"/>
                </a:cxn>
              </a:cxnLst>
              <a:rect l="0" t="0" r="r" b="b"/>
              <a:pathLst>
                <a:path w="10" h="53">
                  <a:moveTo>
                    <a:pt x="10" y="0"/>
                  </a:moveTo>
                  <a:lnTo>
                    <a:pt x="0" y="53"/>
                  </a:lnTo>
                  <a:lnTo>
                    <a:pt x="10" y="0"/>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23" name="Freeform 119"/>
            <p:cNvSpPr>
              <a:spLocks/>
            </p:cNvSpPr>
            <p:nvPr/>
          </p:nvSpPr>
          <p:spPr bwMode="auto">
            <a:xfrm>
              <a:off x="4858" y="1574"/>
              <a:ext cx="40" cy="62"/>
            </a:xfrm>
            <a:custGeom>
              <a:avLst/>
              <a:gdLst>
                <a:gd name="T0" fmla="*/ 21 w 24"/>
                <a:gd name="T1" fmla="*/ 0 h 37"/>
                <a:gd name="T2" fmla="*/ 2 w 24"/>
                <a:gd name="T3" fmla="*/ 15 h 37"/>
                <a:gd name="T4" fmla="*/ 17 w 24"/>
                <a:gd name="T5" fmla="*/ 37 h 37"/>
                <a:gd name="T6" fmla="*/ 18 w 24"/>
                <a:gd name="T7" fmla="*/ 32 h 37"/>
                <a:gd name="T8" fmla="*/ 24 w 24"/>
                <a:gd name="T9" fmla="*/ 0 h 37"/>
                <a:gd name="T10" fmla="*/ 21 w 24"/>
                <a:gd name="T11" fmla="*/ 0 h 37"/>
              </a:gdLst>
              <a:ahLst/>
              <a:cxnLst>
                <a:cxn ang="0">
                  <a:pos x="T0" y="T1"/>
                </a:cxn>
                <a:cxn ang="0">
                  <a:pos x="T2" y="T3"/>
                </a:cxn>
                <a:cxn ang="0">
                  <a:pos x="T4" y="T5"/>
                </a:cxn>
                <a:cxn ang="0">
                  <a:pos x="T6" y="T7"/>
                </a:cxn>
                <a:cxn ang="0">
                  <a:pos x="T8" y="T9"/>
                </a:cxn>
                <a:cxn ang="0">
                  <a:pos x="T10" y="T11"/>
                </a:cxn>
              </a:cxnLst>
              <a:rect l="0" t="0" r="r" b="b"/>
              <a:pathLst>
                <a:path w="24" h="37">
                  <a:moveTo>
                    <a:pt x="21" y="0"/>
                  </a:moveTo>
                  <a:cubicBezTo>
                    <a:pt x="12" y="0"/>
                    <a:pt x="4" y="6"/>
                    <a:pt x="2" y="15"/>
                  </a:cubicBezTo>
                  <a:cubicBezTo>
                    <a:pt x="0" y="25"/>
                    <a:pt x="7" y="35"/>
                    <a:pt x="17" y="37"/>
                  </a:cubicBezTo>
                  <a:cubicBezTo>
                    <a:pt x="18" y="32"/>
                    <a:pt x="18" y="32"/>
                    <a:pt x="18" y="32"/>
                  </a:cubicBezTo>
                  <a:cubicBezTo>
                    <a:pt x="24" y="0"/>
                    <a:pt x="24" y="0"/>
                    <a:pt x="24" y="0"/>
                  </a:cubicBezTo>
                  <a:cubicBezTo>
                    <a:pt x="23" y="0"/>
                    <a:pt x="22" y="0"/>
                    <a:pt x="21"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grpSp>
      <p:sp>
        <p:nvSpPr>
          <p:cNvPr id="124" name="Title 3"/>
          <p:cNvSpPr txBox="1">
            <a:spLocks/>
          </p:cNvSpPr>
          <p:nvPr/>
        </p:nvSpPr>
        <p:spPr>
          <a:xfrm>
            <a:off x="300851" y="299914"/>
            <a:ext cx="11375536" cy="762786"/>
          </a:xfrm>
          <a:prstGeom prst="rect">
            <a:avLst/>
          </a:prstGeom>
        </p:spPr>
        <p:txBody>
          <a:bodyPr vert="horz" wrap="square" lIns="146304" tIns="91440" rIns="146304" bIns="91440" rtlCol="0" anchor="t">
            <a:noAutofit/>
          </a:bodyPr>
          <a:lstStyle>
            <a:lvl1pPr algn="l" defTabSz="932570"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smtClean="0"/>
              <a:t>App scoping</a:t>
            </a:r>
            <a:endParaRPr lang="en-US" dirty="0"/>
          </a:p>
        </p:txBody>
      </p:sp>
    </p:spTree>
    <p:extLst>
      <p:ext uri="{BB962C8B-B14F-4D97-AF65-F5344CB8AC3E}">
        <p14:creationId xmlns:p14="http://schemas.microsoft.com/office/powerpoint/2010/main" val="3000989406"/>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7693800" y="1171061"/>
            <a:ext cx="3811254" cy="1953438"/>
          </a:xfrm>
          <a:prstGeom prst="rect">
            <a:avLst/>
          </a:prstGeom>
        </p:spPr>
      </p:pic>
      <p:sp>
        <p:nvSpPr>
          <p:cNvPr id="4" name="Title 3"/>
          <p:cNvSpPr>
            <a:spLocks noGrp="1"/>
          </p:cNvSpPr>
          <p:nvPr>
            <p:ph type="title"/>
          </p:nvPr>
        </p:nvSpPr>
        <p:spPr>
          <a:xfrm>
            <a:off x="300851" y="299914"/>
            <a:ext cx="11375536" cy="762786"/>
          </a:xfrm>
        </p:spPr>
        <p:txBody>
          <a:bodyPr/>
          <a:lstStyle/>
          <a:p>
            <a:r>
              <a:rPr lang="en-US" dirty="0" smtClean="0"/>
              <a:t>Apps in site collection hierarchy</a:t>
            </a:r>
            <a:endParaRPr lang="en-US" dirty="0"/>
          </a:p>
        </p:txBody>
      </p:sp>
      <p:grpSp>
        <p:nvGrpSpPr>
          <p:cNvPr id="152" name="Group 151"/>
          <p:cNvGrpSpPr/>
          <p:nvPr/>
        </p:nvGrpSpPr>
        <p:grpSpPr>
          <a:xfrm>
            <a:off x="1070117" y="5140913"/>
            <a:ext cx="4532465" cy="605896"/>
            <a:chOff x="1046777" y="5040569"/>
            <a:chExt cx="4443997" cy="594070"/>
          </a:xfrm>
        </p:grpSpPr>
        <p:sp>
          <p:nvSpPr>
            <p:cNvPr id="15" name="TextBox 34"/>
            <p:cNvSpPr txBox="1">
              <a:spLocks noChangeArrowheads="1"/>
            </p:cNvSpPr>
            <p:nvPr/>
          </p:nvSpPr>
          <p:spPr bwMode="auto">
            <a:xfrm>
              <a:off x="1509127" y="5306857"/>
              <a:ext cx="3981647" cy="327782"/>
            </a:xfrm>
            <a:prstGeom prst="rect">
              <a:avLst/>
            </a:prstGeom>
            <a:noFill/>
            <a:ln w="9525">
              <a:noFill/>
              <a:miter lim="800000"/>
              <a:headEnd/>
              <a:tailEnd/>
            </a:ln>
          </p:spPr>
          <p:txBody>
            <a:bodyPr wrap="square">
              <a:spAutoFit/>
            </a:bodyPr>
            <a:lstStyle/>
            <a:p>
              <a:pPr algn="r"/>
              <a:r>
                <a:rPr lang="en-US" sz="1530" dirty="0">
                  <a:gradFill>
                    <a:gsLst>
                      <a:gs pos="21239">
                        <a:schemeClr val="tx1"/>
                      </a:gs>
                      <a:gs pos="47000">
                        <a:schemeClr val="tx1"/>
                      </a:gs>
                    </a:gsLst>
                  </a:gradFill>
                </a:rPr>
                <a:t>https://intranet.contoso.com/sites/groupx</a:t>
              </a:r>
              <a:endParaRPr lang="en-US" sz="1071" dirty="0">
                <a:gradFill>
                  <a:gsLst>
                    <a:gs pos="21239">
                      <a:schemeClr val="tx1"/>
                    </a:gs>
                    <a:gs pos="47000">
                      <a:schemeClr val="tx1"/>
                    </a:gs>
                  </a:gsLst>
                </a:gradFill>
              </a:endParaRPr>
            </a:p>
          </p:txBody>
        </p:sp>
        <p:pic>
          <p:nvPicPr>
            <p:cNvPr id="69" name="Picture 68"/>
            <p:cNvPicPr>
              <a:picLocks noChangeAspect="1"/>
            </p:cNvPicPr>
            <p:nvPr/>
          </p:nvPicPr>
          <p:blipFill>
            <a:blip r:embed="rId3"/>
            <a:stretch>
              <a:fillRect/>
            </a:stretch>
          </p:blipFill>
          <p:spPr>
            <a:xfrm>
              <a:off x="1046777" y="5040569"/>
              <a:ext cx="906373" cy="511040"/>
            </a:xfrm>
            <a:prstGeom prst="rect">
              <a:avLst/>
            </a:prstGeom>
          </p:spPr>
        </p:pic>
      </p:grpSp>
      <p:grpSp>
        <p:nvGrpSpPr>
          <p:cNvPr id="5" name="Group 4"/>
          <p:cNvGrpSpPr/>
          <p:nvPr/>
        </p:nvGrpSpPr>
        <p:grpSpPr>
          <a:xfrm>
            <a:off x="705213" y="1557526"/>
            <a:ext cx="967513" cy="979007"/>
            <a:chOff x="1283997" y="1117101"/>
            <a:chExt cx="2496635" cy="2526296"/>
          </a:xfrm>
        </p:grpSpPr>
        <p:pic>
          <p:nvPicPr>
            <p:cNvPr id="94" name="Picture 93"/>
            <p:cNvPicPr>
              <a:picLocks noChangeAspect="1"/>
            </p:cNvPicPr>
            <p:nvPr/>
          </p:nvPicPr>
          <p:blipFill>
            <a:blip r:embed="rId4"/>
            <a:stretch>
              <a:fillRect/>
            </a:stretch>
          </p:blipFill>
          <p:spPr>
            <a:xfrm>
              <a:off x="1283997" y="1118377"/>
              <a:ext cx="1422316" cy="2523744"/>
            </a:xfrm>
            <a:prstGeom prst="rect">
              <a:avLst/>
            </a:prstGeom>
          </p:spPr>
        </p:pic>
        <p:pic>
          <p:nvPicPr>
            <p:cNvPr id="95" name="Picture 94"/>
            <p:cNvPicPr>
              <a:picLocks noChangeAspect="1"/>
            </p:cNvPicPr>
            <p:nvPr/>
          </p:nvPicPr>
          <p:blipFill>
            <a:blip r:embed="rId5"/>
            <a:stretch>
              <a:fillRect/>
            </a:stretch>
          </p:blipFill>
          <p:spPr>
            <a:xfrm>
              <a:off x="2847351" y="1117101"/>
              <a:ext cx="933281" cy="2526296"/>
            </a:xfrm>
            <a:prstGeom prst="rect">
              <a:avLst/>
            </a:prstGeom>
          </p:spPr>
        </p:pic>
      </p:grpSp>
      <p:grpSp>
        <p:nvGrpSpPr>
          <p:cNvPr id="148" name="Group 147"/>
          <p:cNvGrpSpPr/>
          <p:nvPr/>
        </p:nvGrpSpPr>
        <p:grpSpPr>
          <a:xfrm>
            <a:off x="1776727" y="1920356"/>
            <a:ext cx="5714061" cy="353750"/>
            <a:chOff x="1739595" y="1882873"/>
            <a:chExt cx="5602529" cy="346845"/>
          </a:xfrm>
        </p:grpSpPr>
        <p:sp>
          <p:nvSpPr>
            <p:cNvPr id="96" name="Right Arrow 95"/>
            <p:cNvSpPr/>
            <p:nvPr/>
          </p:nvSpPr>
          <p:spPr bwMode="auto">
            <a:xfrm>
              <a:off x="1739595" y="1895409"/>
              <a:ext cx="5602529" cy="309872"/>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4367437" y="1882873"/>
              <a:ext cx="346845" cy="3468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1</a:t>
              </a:r>
            </a:p>
          </p:txBody>
        </p:sp>
      </p:grpSp>
      <p:grpSp>
        <p:nvGrpSpPr>
          <p:cNvPr id="150" name="Group 149"/>
          <p:cNvGrpSpPr/>
          <p:nvPr/>
        </p:nvGrpSpPr>
        <p:grpSpPr>
          <a:xfrm>
            <a:off x="8594825" y="2501914"/>
            <a:ext cx="1297255" cy="4258003"/>
            <a:chOff x="8424612" y="2453080"/>
            <a:chExt cx="1271934" cy="4174892"/>
          </a:xfrm>
        </p:grpSpPr>
        <p:sp>
          <p:nvSpPr>
            <p:cNvPr id="98" name="Right Arrow 97"/>
            <p:cNvSpPr/>
            <p:nvPr/>
          </p:nvSpPr>
          <p:spPr bwMode="auto">
            <a:xfrm rot="18857559" flipH="1">
              <a:off x="6498152" y="4379540"/>
              <a:ext cx="4174892" cy="321972"/>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p:cNvSpPr/>
            <p:nvPr/>
          </p:nvSpPr>
          <p:spPr bwMode="auto">
            <a:xfrm>
              <a:off x="9349701" y="3352122"/>
              <a:ext cx="346845" cy="3468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2</a:t>
              </a:r>
            </a:p>
          </p:txBody>
        </p:sp>
      </p:grpSp>
      <p:grpSp>
        <p:nvGrpSpPr>
          <p:cNvPr id="149" name="Group 148"/>
          <p:cNvGrpSpPr/>
          <p:nvPr/>
        </p:nvGrpSpPr>
        <p:grpSpPr>
          <a:xfrm>
            <a:off x="10894893" y="3124498"/>
            <a:ext cx="353750" cy="2117404"/>
            <a:chOff x="10679785" y="3063511"/>
            <a:chExt cx="346845" cy="2076075"/>
          </a:xfrm>
        </p:grpSpPr>
        <p:sp>
          <p:nvSpPr>
            <p:cNvPr id="97" name="Right Arrow 96"/>
            <p:cNvSpPr/>
            <p:nvPr/>
          </p:nvSpPr>
          <p:spPr bwMode="auto">
            <a:xfrm rot="5400000">
              <a:off x="9819283" y="3940663"/>
              <a:ext cx="2076075" cy="321772"/>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p:cNvSpPr/>
            <p:nvPr/>
          </p:nvSpPr>
          <p:spPr bwMode="auto">
            <a:xfrm>
              <a:off x="10679785" y="3352122"/>
              <a:ext cx="346845" cy="3468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2</a:t>
              </a:r>
            </a:p>
          </p:txBody>
        </p:sp>
      </p:grpSp>
      <p:grpSp>
        <p:nvGrpSpPr>
          <p:cNvPr id="155" name="Group 154"/>
          <p:cNvGrpSpPr/>
          <p:nvPr/>
        </p:nvGrpSpPr>
        <p:grpSpPr>
          <a:xfrm>
            <a:off x="5313985" y="4045857"/>
            <a:ext cx="515024" cy="2194327"/>
            <a:chOff x="5207810" y="3966887"/>
            <a:chExt cx="504971" cy="2151496"/>
          </a:xfrm>
        </p:grpSpPr>
        <p:sp>
          <p:nvSpPr>
            <p:cNvPr id="101" name="Right Arrow 100"/>
            <p:cNvSpPr/>
            <p:nvPr/>
          </p:nvSpPr>
          <p:spPr bwMode="auto">
            <a:xfrm rot="14830649" flipH="1">
              <a:off x="4461978" y="4867580"/>
              <a:ext cx="2151496" cy="35011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p:cNvSpPr/>
            <p:nvPr/>
          </p:nvSpPr>
          <p:spPr bwMode="auto">
            <a:xfrm>
              <a:off x="5207810" y="4379852"/>
              <a:ext cx="346845" cy="3468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4</a:t>
              </a:r>
            </a:p>
          </p:txBody>
        </p:sp>
      </p:grpSp>
      <p:grpSp>
        <p:nvGrpSpPr>
          <p:cNvPr id="156" name="Group 155"/>
          <p:cNvGrpSpPr/>
          <p:nvPr/>
        </p:nvGrpSpPr>
        <p:grpSpPr>
          <a:xfrm>
            <a:off x="6044955" y="3871458"/>
            <a:ext cx="1706846" cy="385861"/>
            <a:chOff x="5924512" y="3795892"/>
            <a:chExt cx="1673530" cy="378329"/>
          </a:xfrm>
        </p:grpSpPr>
        <p:sp>
          <p:nvSpPr>
            <p:cNvPr id="106" name="Right Arrow 105"/>
            <p:cNvSpPr/>
            <p:nvPr/>
          </p:nvSpPr>
          <p:spPr bwMode="auto">
            <a:xfrm rot="638817">
              <a:off x="5924512" y="3854181"/>
              <a:ext cx="1673530" cy="32004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p:cNvSpPr/>
            <p:nvPr/>
          </p:nvSpPr>
          <p:spPr bwMode="auto">
            <a:xfrm>
              <a:off x="6546403" y="3795892"/>
              <a:ext cx="346845" cy="3468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4</a:t>
              </a:r>
            </a:p>
          </p:txBody>
        </p:sp>
      </p:grpSp>
      <p:grpSp>
        <p:nvGrpSpPr>
          <p:cNvPr id="158" name="Group 157"/>
          <p:cNvGrpSpPr/>
          <p:nvPr/>
        </p:nvGrpSpPr>
        <p:grpSpPr>
          <a:xfrm>
            <a:off x="8710020" y="4815313"/>
            <a:ext cx="2637537" cy="1035817"/>
            <a:chOff x="8537558" y="4721324"/>
            <a:chExt cx="2586055" cy="1015599"/>
          </a:xfrm>
        </p:grpSpPr>
        <p:grpSp>
          <p:nvGrpSpPr>
            <p:cNvPr id="46" name="Group 45"/>
            <p:cNvGrpSpPr/>
            <p:nvPr/>
          </p:nvGrpSpPr>
          <p:grpSpPr>
            <a:xfrm>
              <a:off x="9335582" y="4721324"/>
              <a:ext cx="1788031" cy="1015599"/>
              <a:chOff x="2454115" y="3594733"/>
              <a:chExt cx="1788750" cy="1016006"/>
            </a:xfrm>
          </p:grpSpPr>
          <p:sp>
            <p:nvSpPr>
              <p:cNvPr id="47" name="Freeform 46"/>
              <p:cNvSpPr/>
              <p:nvPr/>
            </p:nvSpPr>
            <p:spPr>
              <a:xfrm>
                <a:off x="3326041" y="4019947"/>
                <a:ext cx="538928" cy="187066"/>
              </a:xfrm>
              <a:custGeom>
                <a:avLst/>
                <a:gdLst/>
                <a:ahLst/>
                <a:cxnLst/>
                <a:rect l="0" t="0" r="0" b="0"/>
                <a:pathLst>
                  <a:path>
                    <a:moveTo>
                      <a:pt x="0" y="0"/>
                    </a:moveTo>
                    <a:lnTo>
                      <a:pt x="0" y="93533"/>
                    </a:lnTo>
                    <a:lnTo>
                      <a:pt x="538928" y="93533"/>
                    </a:lnTo>
                    <a:lnTo>
                      <a:pt x="538928" y="187066"/>
                    </a:lnTo>
                  </a:path>
                </a:pathLst>
              </a:custGeom>
              <a:noFill/>
              <a:ln w="15875">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8" name="Freeform 47"/>
              <p:cNvSpPr/>
              <p:nvPr/>
            </p:nvSpPr>
            <p:spPr>
              <a:xfrm>
                <a:off x="2787112" y="4019947"/>
                <a:ext cx="538928" cy="187066"/>
              </a:xfrm>
              <a:custGeom>
                <a:avLst/>
                <a:gdLst/>
                <a:ahLst/>
                <a:cxnLst/>
                <a:rect l="0" t="0" r="0" b="0"/>
                <a:pathLst>
                  <a:path>
                    <a:moveTo>
                      <a:pt x="538928" y="0"/>
                    </a:moveTo>
                    <a:lnTo>
                      <a:pt x="538928" y="93533"/>
                    </a:lnTo>
                    <a:lnTo>
                      <a:pt x="0" y="93533"/>
                    </a:lnTo>
                    <a:lnTo>
                      <a:pt x="0" y="187066"/>
                    </a:lnTo>
                  </a:path>
                </a:pathLst>
              </a:custGeom>
              <a:noFill/>
              <a:ln w="15875">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9" name="Freeform 48"/>
              <p:cNvSpPr/>
              <p:nvPr/>
            </p:nvSpPr>
            <p:spPr>
              <a:xfrm>
                <a:off x="2900826" y="3594733"/>
                <a:ext cx="823291" cy="411646"/>
              </a:xfrm>
              <a:custGeom>
                <a:avLst/>
                <a:gdLst>
                  <a:gd name="connsiteX0" fmla="*/ 0 w 890791"/>
                  <a:gd name="connsiteY0" fmla="*/ 0 h 445395"/>
                  <a:gd name="connsiteX1" fmla="*/ 890791 w 890791"/>
                  <a:gd name="connsiteY1" fmla="*/ 0 h 445395"/>
                  <a:gd name="connsiteX2" fmla="*/ 890791 w 890791"/>
                  <a:gd name="connsiteY2" fmla="*/ 445395 h 445395"/>
                  <a:gd name="connsiteX3" fmla="*/ 0 w 890791"/>
                  <a:gd name="connsiteY3" fmla="*/ 445395 h 445395"/>
                  <a:gd name="connsiteX4" fmla="*/ 0 w 890791"/>
                  <a:gd name="connsiteY4" fmla="*/ 0 h 445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791" h="445395">
                    <a:moveTo>
                      <a:pt x="0" y="0"/>
                    </a:moveTo>
                    <a:lnTo>
                      <a:pt x="890791" y="0"/>
                    </a:lnTo>
                    <a:lnTo>
                      <a:pt x="890791" y="445395"/>
                    </a:lnTo>
                    <a:lnTo>
                      <a:pt x="0" y="445395"/>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21" tIns="7121" rIns="7121" bIns="7121" numCol="1" spcCol="1270" anchor="ctr" anchorCtr="0">
                <a:noAutofit/>
              </a:bodyPr>
              <a:lstStyle/>
              <a:p>
                <a:pPr algn="ctr" defTabSz="498482">
                  <a:lnSpc>
                    <a:spcPct val="90000"/>
                  </a:lnSpc>
                  <a:spcBef>
                    <a:spcPct val="0"/>
                  </a:spcBef>
                  <a:spcAft>
                    <a:spcPct val="35000"/>
                  </a:spcAft>
                </a:pPr>
                <a:r>
                  <a:rPr lang="en-US" sz="1122" dirty="0">
                    <a:gradFill>
                      <a:gsLst>
                        <a:gs pos="0">
                          <a:srgbClr val="FFFFFF"/>
                        </a:gs>
                        <a:gs pos="100000">
                          <a:srgbClr val="FFFFFF"/>
                        </a:gs>
                      </a:gsLst>
                      <a:lin ang="5400000" scaled="0"/>
                    </a:gradFill>
                  </a:rPr>
                  <a:t>Root</a:t>
                </a:r>
              </a:p>
            </p:txBody>
          </p:sp>
          <p:sp>
            <p:nvSpPr>
              <p:cNvPr id="50" name="Freeform 49"/>
              <p:cNvSpPr/>
              <p:nvPr/>
            </p:nvSpPr>
            <p:spPr>
              <a:xfrm>
                <a:off x="2454115" y="4199093"/>
                <a:ext cx="823291" cy="411646"/>
              </a:xfrm>
              <a:custGeom>
                <a:avLst/>
                <a:gdLst>
                  <a:gd name="connsiteX0" fmla="*/ 0 w 890791"/>
                  <a:gd name="connsiteY0" fmla="*/ 0 h 445395"/>
                  <a:gd name="connsiteX1" fmla="*/ 890791 w 890791"/>
                  <a:gd name="connsiteY1" fmla="*/ 0 h 445395"/>
                  <a:gd name="connsiteX2" fmla="*/ 890791 w 890791"/>
                  <a:gd name="connsiteY2" fmla="*/ 445395 h 445395"/>
                  <a:gd name="connsiteX3" fmla="*/ 0 w 890791"/>
                  <a:gd name="connsiteY3" fmla="*/ 445395 h 445395"/>
                  <a:gd name="connsiteX4" fmla="*/ 0 w 890791"/>
                  <a:gd name="connsiteY4" fmla="*/ 0 h 445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791" h="445395">
                    <a:moveTo>
                      <a:pt x="0" y="0"/>
                    </a:moveTo>
                    <a:lnTo>
                      <a:pt x="890791" y="0"/>
                    </a:lnTo>
                    <a:lnTo>
                      <a:pt x="890791" y="445395"/>
                    </a:lnTo>
                    <a:lnTo>
                      <a:pt x="0" y="445395"/>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21" tIns="7121" rIns="7121" bIns="7121" numCol="1" spcCol="1270" anchor="ctr" anchorCtr="0">
                <a:noAutofit/>
              </a:bodyPr>
              <a:lstStyle/>
              <a:p>
                <a:pPr algn="ctr" defTabSz="498482">
                  <a:lnSpc>
                    <a:spcPct val="90000"/>
                  </a:lnSpc>
                  <a:spcBef>
                    <a:spcPct val="0"/>
                  </a:spcBef>
                  <a:spcAft>
                    <a:spcPct val="35000"/>
                  </a:spcAft>
                </a:pPr>
                <a:r>
                  <a:rPr lang="en-US" sz="1122" dirty="0">
                    <a:gradFill>
                      <a:gsLst>
                        <a:gs pos="0">
                          <a:srgbClr val="FFFFFF"/>
                        </a:gs>
                        <a:gs pos="100000">
                          <a:srgbClr val="FFFFFF"/>
                        </a:gs>
                      </a:gsLst>
                      <a:lin ang="5400000" scaled="0"/>
                    </a:gradFill>
                  </a:rPr>
                  <a:t>Sub site</a:t>
                </a:r>
              </a:p>
            </p:txBody>
          </p:sp>
          <p:sp>
            <p:nvSpPr>
              <p:cNvPr id="51" name="Freeform 50"/>
              <p:cNvSpPr/>
              <p:nvPr/>
            </p:nvSpPr>
            <p:spPr>
              <a:xfrm>
                <a:off x="3419574" y="4199093"/>
                <a:ext cx="823291" cy="411646"/>
              </a:xfrm>
              <a:custGeom>
                <a:avLst/>
                <a:gdLst>
                  <a:gd name="connsiteX0" fmla="*/ 0 w 890791"/>
                  <a:gd name="connsiteY0" fmla="*/ 0 h 445395"/>
                  <a:gd name="connsiteX1" fmla="*/ 890791 w 890791"/>
                  <a:gd name="connsiteY1" fmla="*/ 0 h 445395"/>
                  <a:gd name="connsiteX2" fmla="*/ 890791 w 890791"/>
                  <a:gd name="connsiteY2" fmla="*/ 445395 h 445395"/>
                  <a:gd name="connsiteX3" fmla="*/ 0 w 890791"/>
                  <a:gd name="connsiteY3" fmla="*/ 445395 h 445395"/>
                  <a:gd name="connsiteX4" fmla="*/ 0 w 890791"/>
                  <a:gd name="connsiteY4" fmla="*/ 0 h 445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791" h="445395">
                    <a:moveTo>
                      <a:pt x="0" y="0"/>
                    </a:moveTo>
                    <a:lnTo>
                      <a:pt x="890791" y="0"/>
                    </a:lnTo>
                    <a:lnTo>
                      <a:pt x="890791" y="445395"/>
                    </a:lnTo>
                    <a:lnTo>
                      <a:pt x="0" y="445395"/>
                    </a:lnTo>
                    <a:lnTo>
                      <a:pt x="0" y="0"/>
                    </a:lnTo>
                    <a:close/>
                  </a:path>
                </a:pathLst>
              </a:custGeom>
              <a:solidFill>
                <a:schemeClr val="accent5"/>
              </a:solidFill>
              <a:ln>
                <a:noFill/>
              </a:ln>
            </p:spPr>
            <p:style>
              <a:lnRef idx="1">
                <a:schemeClr val="accent3"/>
              </a:lnRef>
              <a:fillRef idx="3">
                <a:schemeClr val="accent3"/>
              </a:fillRef>
              <a:effectRef idx="2">
                <a:schemeClr val="accent3"/>
              </a:effectRef>
              <a:fontRef idx="minor">
                <a:schemeClr val="lt1"/>
              </a:fontRef>
            </p:style>
            <p:txBody>
              <a:bodyPr spcFirstLastPara="0" vert="horz" wrap="square" lIns="7121" tIns="7121" rIns="7121" bIns="7121" numCol="1" spcCol="1270" anchor="ctr" anchorCtr="0">
                <a:noAutofit/>
              </a:bodyPr>
              <a:lstStyle/>
              <a:p>
                <a:pPr algn="ctr" defTabSz="498482">
                  <a:lnSpc>
                    <a:spcPct val="90000"/>
                  </a:lnSpc>
                  <a:spcBef>
                    <a:spcPct val="0"/>
                  </a:spcBef>
                  <a:spcAft>
                    <a:spcPct val="35000"/>
                  </a:spcAft>
                </a:pPr>
                <a:r>
                  <a:rPr lang="en-US" sz="1122" dirty="0" err="1">
                    <a:gradFill>
                      <a:gsLst>
                        <a:gs pos="0">
                          <a:srgbClr val="FFFFFF"/>
                        </a:gs>
                        <a:gs pos="100000">
                          <a:srgbClr val="FFFFFF"/>
                        </a:gs>
                      </a:gsLst>
                      <a:lin ang="5400000" scaled="0"/>
                    </a:gradFill>
                  </a:rPr>
                  <a:t>AppWeb</a:t>
                </a:r>
                <a:endParaRPr lang="en-US" sz="1122" dirty="0">
                  <a:gradFill>
                    <a:gsLst>
                      <a:gs pos="0">
                        <a:srgbClr val="FFFFFF"/>
                      </a:gs>
                      <a:gs pos="100000">
                        <a:srgbClr val="FFFFFF"/>
                      </a:gs>
                    </a:gsLst>
                    <a:lin ang="5400000" scaled="0"/>
                  </a:gradFill>
                </a:endParaRPr>
              </a:p>
            </p:txBody>
          </p:sp>
        </p:grpSp>
        <p:sp>
          <p:nvSpPr>
            <p:cNvPr id="107" name="Freeform 9"/>
            <p:cNvSpPr>
              <a:spLocks noEditPoints="1"/>
            </p:cNvSpPr>
            <p:nvPr/>
          </p:nvSpPr>
          <p:spPr bwMode="auto">
            <a:xfrm>
              <a:off x="8537558" y="4974338"/>
              <a:ext cx="700707" cy="745311"/>
            </a:xfrm>
            <a:custGeom>
              <a:avLst/>
              <a:gdLst>
                <a:gd name="T0" fmla="*/ 291 w 2197"/>
                <a:gd name="T1" fmla="*/ 350 h 2315"/>
                <a:gd name="T2" fmla="*/ 1404 w 2197"/>
                <a:gd name="T3" fmla="*/ 230 h 2315"/>
                <a:gd name="T4" fmla="*/ 1404 w 2197"/>
                <a:gd name="T5" fmla="*/ 350 h 2315"/>
                <a:gd name="T6" fmla="*/ 291 w 2197"/>
                <a:gd name="T7" fmla="*/ 420 h 2315"/>
                <a:gd name="T8" fmla="*/ 1404 w 2197"/>
                <a:gd name="T9" fmla="*/ 541 h 2315"/>
                <a:gd name="T10" fmla="*/ 1404 w 2197"/>
                <a:gd name="T11" fmla="*/ 420 h 2315"/>
                <a:gd name="T12" fmla="*/ 1715 w 2197"/>
                <a:gd name="T13" fmla="*/ 290 h 2315"/>
                <a:gd name="T14" fmla="*/ 1595 w 2197"/>
                <a:gd name="T15" fmla="*/ 290 h 2315"/>
                <a:gd name="T16" fmla="*/ 1846 w 2197"/>
                <a:gd name="T17" fmla="*/ 360 h 2315"/>
                <a:gd name="T18" fmla="*/ 1846 w 2197"/>
                <a:gd name="T19" fmla="*/ 230 h 2315"/>
                <a:gd name="T20" fmla="*/ 1846 w 2197"/>
                <a:gd name="T21" fmla="*/ 360 h 2315"/>
                <a:gd name="T22" fmla="*/ 2197 w 2197"/>
                <a:gd name="T23" fmla="*/ 1714 h 2315"/>
                <a:gd name="T24" fmla="*/ 2016 w 2197"/>
                <a:gd name="T25" fmla="*/ 2315 h 2315"/>
                <a:gd name="T26" fmla="*/ 10 w 2197"/>
                <a:gd name="T27" fmla="*/ 2135 h 2315"/>
                <a:gd name="T28" fmla="*/ 160 w 2197"/>
                <a:gd name="T29" fmla="*/ 1543 h 2315"/>
                <a:gd name="T30" fmla="*/ 10 w 2197"/>
                <a:gd name="T31" fmla="*/ 952 h 2315"/>
                <a:gd name="T32" fmla="*/ 0 w 2197"/>
                <a:gd name="T33" fmla="*/ 591 h 2315"/>
                <a:gd name="T34" fmla="*/ 180 w 2197"/>
                <a:gd name="T35" fmla="*/ 0 h 2315"/>
                <a:gd name="T36" fmla="*/ 2187 w 2197"/>
                <a:gd name="T37" fmla="*/ 180 h 2315"/>
                <a:gd name="T38" fmla="*/ 2046 w 2197"/>
                <a:gd name="T39" fmla="*/ 771 h 2315"/>
                <a:gd name="T40" fmla="*/ 2197 w 2197"/>
                <a:gd name="T41" fmla="*/ 1363 h 2315"/>
                <a:gd name="T42" fmla="*/ 180 w 2197"/>
                <a:gd name="T43" fmla="*/ 681 h 2315"/>
                <a:gd name="T44" fmla="*/ 2096 w 2197"/>
                <a:gd name="T45" fmla="*/ 591 h 2315"/>
                <a:gd name="T46" fmla="*/ 2006 w 2197"/>
                <a:gd name="T47" fmla="*/ 90 h 2315"/>
                <a:gd name="T48" fmla="*/ 100 w 2197"/>
                <a:gd name="T49" fmla="*/ 180 h 2315"/>
                <a:gd name="T50" fmla="*/ 180 w 2197"/>
                <a:gd name="T51" fmla="*/ 681 h 2315"/>
                <a:gd name="T52" fmla="*/ 190 w 2197"/>
                <a:gd name="T53" fmla="*/ 1633 h 2315"/>
                <a:gd name="T54" fmla="*/ 100 w 2197"/>
                <a:gd name="T55" fmla="*/ 2135 h 2315"/>
                <a:gd name="T56" fmla="*/ 2016 w 2197"/>
                <a:gd name="T57" fmla="*/ 2215 h 2315"/>
                <a:gd name="T58" fmla="*/ 2106 w 2197"/>
                <a:gd name="T59" fmla="*/ 1714 h 2315"/>
                <a:gd name="T60" fmla="*/ 2106 w 2197"/>
                <a:gd name="T61" fmla="*/ 952 h 2315"/>
                <a:gd name="T62" fmla="*/ 190 w 2197"/>
                <a:gd name="T63" fmla="*/ 862 h 2315"/>
                <a:gd name="T64" fmla="*/ 100 w 2197"/>
                <a:gd name="T65" fmla="*/ 1363 h 2315"/>
                <a:gd name="T66" fmla="*/ 2016 w 2197"/>
                <a:gd name="T67" fmla="*/ 1453 h 2315"/>
                <a:gd name="T68" fmla="*/ 2106 w 2197"/>
                <a:gd name="T69" fmla="*/ 952 h 2315"/>
                <a:gd name="T70" fmla="*/ 291 w 2197"/>
                <a:gd name="T71" fmla="*/ 1122 h 2315"/>
                <a:gd name="T72" fmla="*/ 1404 w 2197"/>
                <a:gd name="T73" fmla="*/ 1002 h 2315"/>
                <a:gd name="T74" fmla="*/ 291 w 2197"/>
                <a:gd name="T75" fmla="*/ 1122 h 2315"/>
                <a:gd name="T76" fmla="*/ 291 w 2197"/>
                <a:gd name="T77" fmla="*/ 1313 h 2315"/>
                <a:gd name="T78" fmla="*/ 1404 w 2197"/>
                <a:gd name="T79" fmla="*/ 1192 h 2315"/>
                <a:gd name="T80" fmla="*/ 291 w 2197"/>
                <a:gd name="T81" fmla="*/ 1313 h 2315"/>
                <a:gd name="T82" fmla="*/ 1655 w 2197"/>
                <a:gd name="T83" fmla="*/ 1002 h 2315"/>
                <a:gd name="T84" fmla="*/ 1655 w 2197"/>
                <a:gd name="T85" fmla="*/ 1122 h 2315"/>
                <a:gd name="T86" fmla="*/ 1655 w 2197"/>
                <a:gd name="T87" fmla="*/ 1002 h 2315"/>
                <a:gd name="T88" fmla="*/ 1785 w 2197"/>
                <a:gd name="T89" fmla="*/ 1062 h 2315"/>
                <a:gd name="T90" fmla="*/ 1906 w 2197"/>
                <a:gd name="T91" fmla="*/ 1062 h 2315"/>
                <a:gd name="T92" fmla="*/ 291 w 2197"/>
                <a:gd name="T93" fmla="*/ 1894 h 2315"/>
                <a:gd name="T94" fmla="*/ 1404 w 2197"/>
                <a:gd name="T95" fmla="*/ 1774 h 2315"/>
                <a:gd name="T96" fmla="*/ 291 w 2197"/>
                <a:gd name="T97" fmla="*/ 1894 h 2315"/>
                <a:gd name="T98" fmla="*/ 291 w 2197"/>
                <a:gd name="T99" fmla="*/ 2084 h 2315"/>
                <a:gd name="T100" fmla="*/ 1404 w 2197"/>
                <a:gd name="T101" fmla="*/ 1964 h 2315"/>
                <a:gd name="T102" fmla="*/ 291 w 2197"/>
                <a:gd name="T103" fmla="*/ 2084 h 2315"/>
                <a:gd name="T104" fmla="*/ 1655 w 2197"/>
                <a:gd name="T105" fmla="*/ 1764 h 2315"/>
                <a:gd name="T106" fmla="*/ 1655 w 2197"/>
                <a:gd name="T107" fmla="*/ 1894 h 2315"/>
                <a:gd name="T108" fmla="*/ 1655 w 2197"/>
                <a:gd name="T109" fmla="*/ 1764 h 2315"/>
                <a:gd name="T110" fmla="*/ 1785 w 2197"/>
                <a:gd name="T111" fmla="*/ 1834 h 2315"/>
                <a:gd name="T112" fmla="*/ 1906 w 2197"/>
                <a:gd name="T113" fmla="*/ 1834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7" h="2315">
                  <a:moveTo>
                    <a:pt x="1404" y="350"/>
                  </a:moveTo>
                  <a:cubicBezTo>
                    <a:pt x="291" y="350"/>
                    <a:pt x="291" y="350"/>
                    <a:pt x="291" y="350"/>
                  </a:cubicBezTo>
                  <a:cubicBezTo>
                    <a:pt x="291" y="230"/>
                    <a:pt x="291" y="230"/>
                    <a:pt x="291" y="230"/>
                  </a:cubicBezTo>
                  <a:cubicBezTo>
                    <a:pt x="1404" y="230"/>
                    <a:pt x="1404" y="230"/>
                    <a:pt x="1404" y="230"/>
                  </a:cubicBezTo>
                  <a:cubicBezTo>
                    <a:pt x="1404" y="350"/>
                    <a:pt x="1404" y="350"/>
                    <a:pt x="1404" y="350"/>
                  </a:cubicBezTo>
                  <a:cubicBezTo>
                    <a:pt x="1404" y="350"/>
                    <a:pt x="1404" y="350"/>
                    <a:pt x="1404" y="350"/>
                  </a:cubicBezTo>
                  <a:close/>
                  <a:moveTo>
                    <a:pt x="1404" y="420"/>
                  </a:moveTo>
                  <a:cubicBezTo>
                    <a:pt x="291" y="420"/>
                    <a:pt x="291" y="420"/>
                    <a:pt x="291" y="420"/>
                  </a:cubicBezTo>
                  <a:cubicBezTo>
                    <a:pt x="291" y="541"/>
                    <a:pt x="291" y="541"/>
                    <a:pt x="291" y="541"/>
                  </a:cubicBezTo>
                  <a:cubicBezTo>
                    <a:pt x="1404" y="541"/>
                    <a:pt x="1404" y="541"/>
                    <a:pt x="1404" y="541"/>
                  </a:cubicBezTo>
                  <a:cubicBezTo>
                    <a:pt x="1404" y="420"/>
                    <a:pt x="1404" y="420"/>
                    <a:pt x="1404" y="420"/>
                  </a:cubicBezTo>
                  <a:cubicBezTo>
                    <a:pt x="1404" y="420"/>
                    <a:pt x="1404" y="420"/>
                    <a:pt x="1404" y="420"/>
                  </a:cubicBezTo>
                  <a:close/>
                  <a:moveTo>
                    <a:pt x="1655" y="360"/>
                  </a:moveTo>
                  <a:cubicBezTo>
                    <a:pt x="1685" y="360"/>
                    <a:pt x="1715" y="330"/>
                    <a:pt x="1715" y="290"/>
                  </a:cubicBezTo>
                  <a:cubicBezTo>
                    <a:pt x="1715" y="260"/>
                    <a:pt x="1685" y="230"/>
                    <a:pt x="1655" y="230"/>
                  </a:cubicBezTo>
                  <a:cubicBezTo>
                    <a:pt x="1615" y="230"/>
                    <a:pt x="1595" y="260"/>
                    <a:pt x="1595" y="290"/>
                  </a:cubicBezTo>
                  <a:cubicBezTo>
                    <a:pt x="1595" y="330"/>
                    <a:pt x="1615" y="360"/>
                    <a:pt x="1655" y="360"/>
                  </a:cubicBezTo>
                  <a:close/>
                  <a:moveTo>
                    <a:pt x="1846" y="360"/>
                  </a:moveTo>
                  <a:cubicBezTo>
                    <a:pt x="1876" y="360"/>
                    <a:pt x="1906" y="330"/>
                    <a:pt x="1906" y="290"/>
                  </a:cubicBezTo>
                  <a:cubicBezTo>
                    <a:pt x="1906" y="260"/>
                    <a:pt x="1876" y="230"/>
                    <a:pt x="1846" y="230"/>
                  </a:cubicBezTo>
                  <a:cubicBezTo>
                    <a:pt x="1805" y="230"/>
                    <a:pt x="1775" y="260"/>
                    <a:pt x="1775" y="290"/>
                  </a:cubicBezTo>
                  <a:cubicBezTo>
                    <a:pt x="1775" y="330"/>
                    <a:pt x="1805" y="360"/>
                    <a:pt x="1846" y="360"/>
                  </a:cubicBezTo>
                  <a:close/>
                  <a:moveTo>
                    <a:pt x="2046" y="1543"/>
                  </a:moveTo>
                  <a:cubicBezTo>
                    <a:pt x="2126" y="1553"/>
                    <a:pt x="2197" y="1623"/>
                    <a:pt x="2197" y="1714"/>
                  </a:cubicBezTo>
                  <a:cubicBezTo>
                    <a:pt x="2197" y="2135"/>
                    <a:pt x="2197" y="2135"/>
                    <a:pt x="2197" y="2135"/>
                  </a:cubicBezTo>
                  <a:cubicBezTo>
                    <a:pt x="2197" y="2235"/>
                    <a:pt x="2116" y="2315"/>
                    <a:pt x="2016" y="2315"/>
                  </a:cubicBezTo>
                  <a:cubicBezTo>
                    <a:pt x="190" y="2315"/>
                    <a:pt x="190" y="2315"/>
                    <a:pt x="190" y="2315"/>
                  </a:cubicBezTo>
                  <a:cubicBezTo>
                    <a:pt x="90" y="2315"/>
                    <a:pt x="10" y="2235"/>
                    <a:pt x="10" y="2135"/>
                  </a:cubicBezTo>
                  <a:cubicBezTo>
                    <a:pt x="10" y="1714"/>
                    <a:pt x="10" y="1714"/>
                    <a:pt x="10" y="1714"/>
                  </a:cubicBezTo>
                  <a:cubicBezTo>
                    <a:pt x="10" y="1623"/>
                    <a:pt x="70" y="1553"/>
                    <a:pt x="160" y="1543"/>
                  </a:cubicBezTo>
                  <a:cubicBezTo>
                    <a:pt x="70" y="1523"/>
                    <a:pt x="10" y="1453"/>
                    <a:pt x="10" y="1363"/>
                  </a:cubicBezTo>
                  <a:cubicBezTo>
                    <a:pt x="10" y="952"/>
                    <a:pt x="10" y="952"/>
                    <a:pt x="10" y="952"/>
                  </a:cubicBezTo>
                  <a:cubicBezTo>
                    <a:pt x="10" y="862"/>
                    <a:pt x="70" y="791"/>
                    <a:pt x="160" y="771"/>
                  </a:cubicBezTo>
                  <a:cubicBezTo>
                    <a:pt x="70" y="761"/>
                    <a:pt x="0" y="681"/>
                    <a:pt x="0" y="591"/>
                  </a:cubicBezTo>
                  <a:cubicBezTo>
                    <a:pt x="0" y="180"/>
                    <a:pt x="0" y="180"/>
                    <a:pt x="0" y="180"/>
                  </a:cubicBezTo>
                  <a:cubicBezTo>
                    <a:pt x="0" y="80"/>
                    <a:pt x="80" y="0"/>
                    <a:pt x="180" y="0"/>
                  </a:cubicBezTo>
                  <a:cubicBezTo>
                    <a:pt x="2006" y="0"/>
                    <a:pt x="2006" y="0"/>
                    <a:pt x="2006" y="0"/>
                  </a:cubicBezTo>
                  <a:cubicBezTo>
                    <a:pt x="2106" y="0"/>
                    <a:pt x="2187" y="80"/>
                    <a:pt x="2187" y="180"/>
                  </a:cubicBezTo>
                  <a:cubicBezTo>
                    <a:pt x="2187" y="591"/>
                    <a:pt x="2187" y="591"/>
                    <a:pt x="2187" y="591"/>
                  </a:cubicBezTo>
                  <a:cubicBezTo>
                    <a:pt x="2187" y="681"/>
                    <a:pt x="2126" y="761"/>
                    <a:pt x="2046" y="771"/>
                  </a:cubicBezTo>
                  <a:cubicBezTo>
                    <a:pt x="2126" y="781"/>
                    <a:pt x="2197" y="862"/>
                    <a:pt x="2197" y="952"/>
                  </a:cubicBezTo>
                  <a:cubicBezTo>
                    <a:pt x="2197" y="1363"/>
                    <a:pt x="2197" y="1363"/>
                    <a:pt x="2197" y="1363"/>
                  </a:cubicBezTo>
                  <a:cubicBezTo>
                    <a:pt x="2197" y="1453"/>
                    <a:pt x="2126" y="1523"/>
                    <a:pt x="2046" y="1543"/>
                  </a:cubicBezTo>
                  <a:close/>
                  <a:moveTo>
                    <a:pt x="180" y="681"/>
                  </a:moveTo>
                  <a:cubicBezTo>
                    <a:pt x="2006" y="681"/>
                    <a:pt x="2006" y="681"/>
                    <a:pt x="2006" y="681"/>
                  </a:cubicBezTo>
                  <a:cubicBezTo>
                    <a:pt x="2056" y="681"/>
                    <a:pt x="2096" y="641"/>
                    <a:pt x="2096" y="591"/>
                  </a:cubicBezTo>
                  <a:cubicBezTo>
                    <a:pt x="2096" y="180"/>
                    <a:pt x="2096" y="180"/>
                    <a:pt x="2096" y="180"/>
                  </a:cubicBezTo>
                  <a:cubicBezTo>
                    <a:pt x="2096" y="130"/>
                    <a:pt x="2056" y="90"/>
                    <a:pt x="2006" y="90"/>
                  </a:cubicBezTo>
                  <a:cubicBezTo>
                    <a:pt x="180" y="90"/>
                    <a:pt x="180" y="90"/>
                    <a:pt x="180" y="90"/>
                  </a:cubicBezTo>
                  <a:cubicBezTo>
                    <a:pt x="140" y="90"/>
                    <a:pt x="100" y="130"/>
                    <a:pt x="100" y="180"/>
                  </a:cubicBezTo>
                  <a:cubicBezTo>
                    <a:pt x="100" y="591"/>
                    <a:pt x="100" y="591"/>
                    <a:pt x="100" y="591"/>
                  </a:cubicBezTo>
                  <a:cubicBezTo>
                    <a:pt x="100" y="641"/>
                    <a:pt x="140" y="681"/>
                    <a:pt x="180" y="681"/>
                  </a:cubicBezTo>
                  <a:close/>
                  <a:moveTo>
                    <a:pt x="2016" y="1633"/>
                  </a:moveTo>
                  <a:cubicBezTo>
                    <a:pt x="190" y="1633"/>
                    <a:pt x="190" y="1633"/>
                    <a:pt x="190" y="1633"/>
                  </a:cubicBezTo>
                  <a:cubicBezTo>
                    <a:pt x="140" y="1633"/>
                    <a:pt x="100" y="1674"/>
                    <a:pt x="100" y="1714"/>
                  </a:cubicBezTo>
                  <a:cubicBezTo>
                    <a:pt x="100" y="2135"/>
                    <a:pt x="100" y="2135"/>
                    <a:pt x="100" y="2135"/>
                  </a:cubicBezTo>
                  <a:cubicBezTo>
                    <a:pt x="100" y="2175"/>
                    <a:pt x="140" y="2215"/>
                    <a:pt x="190" y="2215"/>
                  </a:cubicBezTo>
                  <a:cubicBezTo>
                    <a:pt x="2016" y="2215"/>
                    <a:pt x="2016" y="2215"/>
                    <a:pt x="2016" y="2215"/>
                  </a:cubicBezTo>
                  <a:cubicBezTo>
                    <a:pt x="2066" y="2215"/>
                    <a:pt x="2106" y="2175"/>
                    <a:pt x="2106" y="2135"/>
                  </a:cubicBezTo>
                  <a:cubicBezTo>
                    <a:pt x="2106" y="1714"/>
                    <a:pt x="2106" y="1714"/>
                    <a:pt x="2106" y="1714"/>
                  </a:cubicBezTo>
                  <a:cubicBezTo>
                    <a:pt x="2106" y="1674"/>
                    <a:pt x="2066" y="1633"/>
                    <a:pt x="2016" y="1633"/>
                  </a:cubicBezTo>
                  <a:close/>
                  <a:moveTo>
                    <a:pt x="2106" y="952"/>
                  </a:moveTo>
                  <a:cubicBezTo>
                    <a:pt x="2106" y="902"/>
                    <a:pt x="2066" y="862"/>
                    <a:pt x="2016" y="862"/>
                  </a:cubicBezTo>
                  <a:cubicBezTo>
                    <a:pt x="190" y="862"/>
                    <a:pt x="190" y="862"/>
                    <a:pt x="190" y="862"/>
                  </a:cubicBezTo>
                  <a:cubicBezTo>
                    <a:pt x="140" y="862"/>
                    <a:pt x="100" y="902"/>
                    <a:pt x="100" y="952"/>
                  </a:cubicBezTo>
                  <a:cubicBezTo>
                    <a:pt x="100" y="1363"/>
                    <a:pt x="100" y="1363"/>
                    <a:pt x="100" y="1363"/>
                  </a:cubicBezTo>
                  <a:cubicBezTo>
                    <a:pt x="100" y="1413"/>
                    <a:pt x="140" y="1453"/>
                    <a:pt x="190" y="1453"/>
                  </a:cubicBezTo>
                  <a:cubicBezTo>
                    <a:pt x="2016" y="1453"/>
                    <a:pt x="2016" y="1453"/>
                    <a:pt x="2016" y="1453"/>
                  </a:cubicBezTo>
                  <a:cubicBezTo>
                    <a:pt x="2066" y="1453"/>
                    <a:pt x="2106" y="1413"/>
                    <a:pt x="2106" y="1363"/>
                  </a:cubicBezTo>
                  <a:cubicBezTo>
                    <a:pt x="2106" y="952"/>
                    <a:pt x="2106" y="952"/>
                    <a:pt x="2106" y="952"/>
                  </a:cubicBezTo>
                  <a:cubicBezTo>
                    <a:pt x="2106" y="952"/>
                    <a:pt x="2106" y="952"/>
                    <a:pt x="2106" y="952"/>
                  </a:cubicBezTo>
                  <a:close/>
                  <a:moveTo>
                    <a:pt x="291" y="1122"/>
                  </a:moveTo>
                  <a:cubicBezTo>
                    <a:pt x="1404" y="1122"/>
                    <a:pt x="1404" y="1122"/>
                    <a:pt x="1404" y="1122"/>
                  </a:cubicBezTo>
                  <a:cubicBezTo>
                    <a:pt x="1404" y="1002"/>
                    <a:pt x="1404" y="1002"/>
                    <a:pt x="1404" y="1002"/>
                  </a:cubicBezTo>
                  <a:cubicBezTo>
                    <a:pt x="291" y="1002"/>
                    <a:pt x="291" y="1002"/>
                    <a:pt x="291" y="1002"/>
                  </a:cubicBezTo>
                  <a:cubicBezTo>
                    <a:pt x="291" y="1122"/>
                    <a:pt x="291" y="1122"/>
                    <a:pt x="291" y="1122"/>
                  </a:cubicBezTo>
                  <a:cubicBezTo>
                    <a:pt x="291" y="1122"/>
                    <a:pt x="291" y="1122"/>
                    <a:pt x="291" y="1122"/>
                  </a:cubicBezTo>
                  <a:close/>
                  <a:moveTo>
                    <a:pt x="291" y="1313"/>
                  </a:moveTo>
                  <a:cubicBezTo>
                    <a:pt x="1404" y="1313"/>
                    <a:pt x="1404" y="1313"/>
                    <a:pt x="1404" y="1313"/>
                  </a:cubicBezTo>
                  <a:cubicBezTo>
                    <a:pt x="1404" y="1192"/>
                    <a:pt x="1404" y="1192"/>
                    <a:pt x="1404" y="1192"/>
                  </a:cubicBezTo>
                  <a:cubicBezTo>
                    <a:pt x="291" y="1192"/>
                    <a:pt x="291" y="1192"/>
                    <a:pt x="291" y="1192"/>
                  </a:cubicBezTo>
                  <a:cubicBezTo>
                    <a:pt x="291" y="1313"/>
                    <a:pt x="291" y="1313"/>
                    <a:pt x="291" y="1313"/>
                  </a:cubicBezTo>
                  <a:cubicBezTo>
                    <a:pt x="291" y="1313"/>
                    <a:pt x="291" y="1313"/>
                    <a:pt x="291" y="1313"/>
                  </a:cubicBezTo>
                  <a:close/>
                  <a:moveTo>
                    <a:pt x="1655" y="1002"/>
                  </a:moveTo>
                  <a:cubicBezTo>
                    <a:pt x="1625" y="1002"/>
                    <a:pt x="1595" y="1032"/>
                    <a:pt x="1595" y="1062"/>
                  </a:cubicBezTo>
                  <a:cubicBezTo>
                    <a:pt x="1595" y="1092"/>
                    <a:pt x="1625" y="1122"/>
                    <a:pt x="1655" y="1122"/>
                  </a:cubicBezTo>
                  <a:cubicBezTo>
                    <a:pt x="1695" y="1122"/>
                    <a:pt x="1715" y="1092"/>
                    <a:pt x="1715" y="1062"/>
                  </a:cubicBezTo>
                  <a:cubicBezTo>
                    <a:pt x="1715" y="1032"/>
                    <a:pt x="1695" y="1002"/>
                    <a:pt x="1655" y="1002"/>
                  </a:cubicBezTo>
                  <a:close/>
                  <a:moveTo>
                    <a:pt x="1846" y="1002"/>
                  </a:moveTo>
                  <a:cubicBezTo>
                    <a:pt x="1815" y="1002"/>
                    <a:pt x="1785" y="1032"/>
                    <a:pt x="1785" y="1062"/>
                  </a:cubicBezTo>
                  <a:cubicBezTo>
                    <a:pt x="1785" y="1092"/>
                    <a:pt x="1815" y="1122"/>
                    <a:pt x="1846" y="1122"/>
                  </a:cubicBezTo>
                  <a:cubicBezTo>
                    <a:pt x="1886" y="1122"/>
                    <a:pt x="1906" y="1092"/>
                    <a:pt x="1906" y="1062"/>
                  </a:cubicBezTo>
                  <a:cubicBezTo>
                    <a:pt x="1906" y="1032"/>
                    <a:pt x="1886" y="1002"/>
                    <a:pt x="1846" y="1002"/>
                  </a:cubicBezTo>
                  <a:close/>
                  <a:moveTo>
                    <a:pt x="291" y="1894"/>
                  </a:moveTo>
                  <a:cubicBezTo>
                    <a:pt x="1404" y="1894"/>
                    <a:pt x="1404" y="1894"/>
                    <a:pt x="1404" y="1894"/>
                  </a:cubicBezTo>
                  <a:cubicBezTo>
                    <a:pt x="1404" y="1774"/>
                    <a:pt x="1404" y="1774"/>
                    <a:pt x="1404" y="1774"/>
                  </a:cubicBezTo>
                  <a:cubicBezTo>
                    <a:pt x="291" y="1774"/>
                    <a:pt x="291" y="1774"/>
                    <a:pt x="291" y="1774"/>
                  </a:cubicBezTo>
                  <a:cubicBezTo>
                    <a:pt x="291" y="1894"/>
                    <a:pt x="291" y="1894"/>
                    <a:pt x="291" y="1894"/>
                  </a:cubicBezTo>
                  <a:cubicBezTo>
                    <a:pt x="291" y="1894"/>
                    <a:pt x="291" y="1894"/>
                    <a:pt x="291" y="1894"/>
                  </a:cubicBezTo>
                  <a:close/>
                  <a:moveTo>
                    <a:pt x="291" y="2084"/>
                  </a:moveTo>
                  <a:cubicBezTo>
                    <a:pt x="1404" y="2084"/>
                    <a:pt x="1404" y="2084"/>
                    <a:pt x="1404" y="2084"/>
                  </a:cubicBezTo>
                  <a:cubicBezTo>
                    <a:pt x="1404" y="1964"/>
                    <a:pt x="1404" y="1964"/>
                    <a:pt x="1404" y="1964"/>
                  </a:cubicBezTo>
                  <a:cubicBezTo>
                    <a:pt x="291" y="1964"/>
                    <a:pt x="291" y="1964"/>
                    <a:pt x="291" y="1964"/>
                  </a:cubicBezTo>
                  <a:cubicBezTo>
                    <a:pt x="291" y="2084"/>
                    <a:pt x="291" y="2084"/>
                    <a:pt x="291" y="2084"/>
                  </a:cubicBezTo>
                  <a:cubicBezTo>
                    <a:pt x="291" y="2084"/>
                    <a:pt x="291" y="2084"/>
                    <a:pt x="291" y="2084"/>
                  </a:cubicBezTo>
                  <a:close/>
                  <a:moveTo>
                    <a:pt x="1655" y="1764"/>
                  </a:moveTo>
                  <a:cubicBezTo>
                    <a:pt x="1625" y="1764"/>
                    <a:pt x="1595" y="1794"/>
                    <a:pt x="1595" y="1834"/>
                  </a:cubicBezTo>
                  <a:cubicBezTo>
                    <a:pt x="1595" y="1864"/>
                    <a:pt x="1625" y="1894"/>
                    <a:pt x="1655" y="1894"/>
                  </a:cubicBezTo>
                  <a:cubicBezTo>
                    <a:pt x="1695" y="1894"/>
                    <a:pt x="1715" y="1864"/>
                    <a:pt x="1715" y="1834"/>
                  </a:cubicBezTo>
                  <a:cubicBezTo>
                    <a:pt x="1715" y="1794"/>
                    <a:pt x="1695" y="1764"/>
                    <a:pt x="1655" y="1764"/>
                  </a:cubicBezTo>
                  <a:close/>
                  <a:moveTo>
                    <a:pt x="1846" y="1764"/>
                  </a:moveTo>
                  <a:cubicBezTo>
                    <a:pt x="1815" y="1764"/>
                    <a:pt x="1785" y="1794"/>
                    <a:pt x="1785" y="1834"/>
                  </a:cubicBezTo>
                  <a:cubicBezTo>
                    <a:pt x="1785" y="1864"/>
                    <a:pt x="1815" y="1894"/>
                    <a:pt x="1846" y="1894"/>
                  </a:cubicBezTo>
                  <a:cubicBezTo>
                    <a:pt x="1886" y="1894"/>
                    <a:pt x="1906" y="1864"/>
                    <a:pt x="1906" y="1834"/>
                  </a:cubicBezTo>
                  <a:cubicBezTo>
                    <a:pt x="1906" y="1794"/>
                    <a:pt x="1886" y="1764"/>
                    <a:pt x="1846" y="176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grpSp>
      <p:grpSp>
        <p:nvGrpSpPr>
          <p:cNvPr id="159" name="Group 158"/>
          <p:cNvGrpSpPr/>
          <p:nvPr/>
        </p:nvGrpSpPr>
        <p:grpSpPr>
          <a:xfrm>
            <a:off x="1760004" y="2675399"/>
            <a:ext cx="1601747" cy="386629"/>
            <a:chOff x="1723198" y="2623179"/>
            <a:chExt cx="1570483" cy="379082"/>
          </a:xfrm>
        </p:grpSpPr>
        <p:sp>
          <p:nvSpPr>
            <p:cNvPr id="109" name="Right Arrow 108"/>
            <p:cNvSpPr/>
            <p:nvPr/>
          </p:nvSpPr>
          <p:spPr bwMode="auto">
            <a:xfrm rot="1680239">
              <a:off x="1723198" y="2680489"/>
              <a:ext cx="1570483" cy="321772"/>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p:cNvSpPr/>
            <p:nvPr/>
          </p:nvSpPr>
          <p:spPr bwMode="auto">
            <a:xfrm>
              <a:off x="2346534" y="2623179"/>
              <a:ext cx="346845" cy="3468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3</a:t>
              </a:r>
            </a:p>
          </p:txBody>
        </p:sp>
      </p:grpSp>
      <p:grpSp>
        <p:nvGrpSpPr>
          <p:cNvPr id="157" name="Group 156"/>
          <p:cNvGrpSpPr/>
          <p:nvPr/>
        </p:nvGrpSpPr>
        <p:grpSpPr>
          <a:xfrm>
            <a:off x="1304107" y="5815203"/>
            <a:ext cx="5611479" cy="949711"/>
            <a:chOff x="1276200" y="5701697"/>
            <a:chExt cx="5501949" cy="931174"/>
          </a:xfrm>
        </p:grpSpPr>
        <p:sp>
          <p:nvSpPr>
            <p:cNvPr id="108" name="Freeform 9"/>
            <p:cNvSpPr>
              <a:spLocks noEditPoints="1"/>
            </p:cNvSpPr>
            <p:nvPr/>
          </p:nvSpPr>
          <p:spPr bwMode="auto">
            <a:xfrm>
              <a:off x="1276200" y="5894547"/>
              <a:ext cx="700707" cy="738324"/>
            </a:xfrm>
            <a:custGeom>
              <a:avLst/>
              <a:gdLst>
                <a:gd name="T0" fmla="*/ 291 w 2197"/>
                <a:gd name="T1" fmla="*/ 350 h 2315"/>
                <a:gd name="T2" fmla="*/ 1404 w 2197"/>
                <a:gd name="T3" fmla="*/ 230 h 2315"/>
                <a:gd name="T4" fmla="*/ 1404 w 2197"/>
                <a:gd name="T5" fmla="*/ 350 h 2315"/>
                <a:gd name="T6" fmla="*/ 291 w 2197"/>
                <a:gd name="T7" fmla="*/ 420 h 2315"/>
                <a:gd name="T8" fmla="*/ 1404 w 2197"/>
                <a:gd name="T9" fmla="*/ 541 h 2315"/>
                <a:gd name="T10" fmla="*/ 1404 w 2197"/>
                <a:gd name="T11" fmla="*/ 420 h 2315"/>
                <a:gd name="T12" fmla="*/ 1715 w 2197"/>
                <a:gd name="T13" fmla="*/ 290 h 2315"/>
                <a:gd name="T14" fmla="*/ 1595 w 2197"/>
                <a:gd name="T15" fmla="*/ 290 h 2315"/>
                <a:gd name="T16" fmla="*/ 1846 w 2197"/>
                <a:gd name="T17" fmla="*/ 360 h 2315"/>
                <a:gd name="T18" fmla="*/ 1846 w 2197"/>
                <a:gd name="T19" fmla="*/ 230 h 2315"/>
                <a:gd name="T20" fmla="*/ 1846 w 2197"/>
                <a:gd name="T21" fmla="*/ 360 h 2315"/>
                <a:gd name="T22" fmla="*/ 2197 w 2197"/>
                <a:gd name="T23" fmla="*/ 1714 h 2315"/>
                <a:gd name="T24" fmla="*/ 2016 w 2197"/>
                <a:gd name="T25" fmla="*/ 2315 h 2315"/>
                <a:gd name="T26" fmla="*/ 10 w 2197"/>
                <a:gd name="T27" fmla="*/ 2135 h 2315"/>
                <a:gd name="T28" fmla="*/ 160 w 2197"/>
                <a:gd name="T29" fmla="*/ 1543 h 2315"/>
                <a:gd name="T30" fmla="*/ 10 w 2197"/>
                <a:gd name="T31" fmla="*/ 952 h 2315"/>
                <a:gd name="T32" fmla="*/ 0 w 2197"/>
                <a:gd name="T33" fmla="*/ 591 h 2315"/>
                <a:gd name="T34" fmla="*/ 180 w 2197"/>
                <a:gd name="T35" fmla="*/ 0 h 2315"/>
                <a:gd name="T36" fmla="*/ 2187 w 2197"/>
                <a:gd name="T37" fmla="*/ 180 h 2315"/>
                <a:gd name="T38" fmla="*/ 2046 w 2197"/>
                <a:gd name="T39" fmla="*/ 771 h 2315"/>
                <a:gd name="T40" fmla="*/ 2197 w 2197"/>
                <a:gd name="T41" fmla="*/ 1363 h 2315"/>
                <a:gd name="T42" fmla="*/ 180 w 2197"/>
                <a:gd name="T43" fmla="*/ 681 h 2315"/>
                <a:gd name="T44" fmla="*/ 2096 w 2197"/>
                <a:gd name="T45" fmla="*/ 591 h 2315"/>
                <a:gd name="T46" fmla="*/ 2006 w 2197"/>
                <a:gd name="T47" fmla="*/ 90 h 2315"/>
                <a:gd name="T48" fmla="*/ 100 w 2197"/>
                <a:gd name="T49" fmla="*/ 180 h 2315"/>
                <a:gd name="T50" fmla="*/ 180 w 2197"/>
                <a:gd name="T51" fmla="*/ 681 h 2315"/>
                <a:gd name="T52" fmla="*/ 190 w 2197"/>
                <a:gd name="T53" fmla="*/ 1633 h 2315"/>
                <a:gd name="T54" fmla="*/ 100 w 2197"/>
                <a:gd name="T55" fmla="*/ 2135 h 2315"/>
                <a:gd name="T56" fmla="*/ 2016 w 2197"/>
                <a:gd name="T57" fmla="*/ 2215 h 2315"/>
                <a:gd name="T58" fmla="*/ 2106 w 2197"/>
                <a:gd name="T59" fmla="*/ 1714 h 2315"/>
                <a:gd name="T60" fmla="*/ 2106 w 2197"/>
                <a:gd name="T61" fmla="*/ 952 h 2315"/>
                <a:gd name="T62" fmla="*/ 190 w 2197"/>
                <a:gd name="T63" fmla="*/ 862 h 2315"/>
                <a:gd name="T64" fmla="*/ 100 w 2197"/>
                <a:gd name="T65" fmla="*/ 1363 h 2315"/>
                <a:gd name="T66" fmla="*/ 2016 w 2197"/>
                <a:gd name="T67" fmla="*/ 1453 h 2315"/>
                <a:gd name="T68" fmla="*/ 2106 w 2197"/>
                <a:gd name="T69" fmla="*/ 952 h 2315"/>
                <a:gd name="T70" fmla="*/ 291 w 2197"/>
                <a:gd name="T71" fmla="*/ 1122 h 2315"/>
                <a:gd name="T72" fmla="*/ 1404 w 2197"/>
                <a:gd name="T73" fmla="*/ 1002 h 2315"/>
                <a:gd name="T74" fmla="*/ 291 w 2197"/>
                <a:gd name="T75" fmla="*/ 1122 h 2315"/>
                <a:gd name="T76" fmla="*/ 291 w 2197"/>
                <a:gd name="T77" fmla="*/ 1313 h 2315"/>
                <a:gd name="T78" fmla="*/ 1404 w 2197"/>
                <a:gd name="T79" fmla="*/ 1192 h 2315"/>
                <a:gd name="T80" fmla="*/ 291 w 2197"/>
                <a:gd name="T81" fmla="*/ 1313 h 2315"/>
                <a:gd name="T82" fmla="*/ 1655 w 2197"/>
                <a:gd name="T83" fmla="*/ 1002 h 2315"/>
                <a:gd name="T84" fmla="*/ 1655 w 2197"/>
                <a:gd name="T85" fmla="*/ 1122 h 2315"/>
                <a:gd name="T86" fmla="*/ 1655 w 2197"/>
                <a:gd name="T87" fmla="*/ 1002 h 2315"/>
                <a:gd name="T88" fmla="*/ 1785 w 2197"/>
                <a:gd name="T89" fmla="*/ 1062 h 2315"/>
                <a:gd name="T90" fmla="*/ 1906 w 2197"/>
                <a:gd name="T91" fmla="*/ 1062 h 2315"/>
                <a:gd name="T92" fmla="*/ 291 w 2197"/>
                <a:gd name="T93" fmla="*/ 1894 h 2315"/>
                <a:gd name="T94" fmla="*/ 1404 w 2197"/>
                <a:gd name="T95" fmla="*/ 1774 h 2315"/>
                <a:gd name="T96" fmla="*/ 291 w 2197"/>
                <a:gd name="T97" fmla="*/ 1894 h 2315"/>
                <a:gd name="T98" fmla="*/ 291 w 2197"/>
                <a:gd name="T99" fmla="*/ 2084 h 2315"/>
                <a:gd name="T100" fmla="*/ 1404 w 2197"/>
                <a:gd name="T101" fmla="*/ 1964 h 2315"/>
                <a:gd name="T102" fmla="*/ 291 w 2197"/>
                <a:gd name="T103" fmla="*/ 2084 h 2315"/>
                <a:gd name="T104" fmla="*/ 1655 w 2197"/>
                <a:gd name="T105" fmla="*/ 1764 h 2315"/>
                <a:gd name="T106" fmla="*/ 1655 w 2197"/>
                <a:gd name="T107" fmla="*/ 1894 h 2315"/>
                <a:gd name="T108" fmla="*/ 1655 w 2197"/>
                <a:gd name="T109" fmla="*/ 1764 h 2315"/>
                <a:gd name="T110" fmla="*/ 1785 w 2197"/>
                <a:gd name="T111" fmla="*/ 1834 h 2315"/>
                <a:gd name="T112" fmla="*/ 1906 w 2197"/>
                <a:gd name="T113" fmla="*/ 1834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7" h="2315">
                  <a:moveTo>
                    <a:pt x="1404" y="350"/>
                  </a:moveTo>
                  <a:cubicBezTo>
                    <a:pt x="291" y="350"/>
                    <a:pt x="291" y="350"/>
                    <a:pt x="291" y="350"/>
                  </a:cubicBezTo>
                  <a:cubicBezTo>
                    <a:pt x="291" y="230"/>
                    <a:pt x="291" y="230"/>
                    <a:pt x="291" y="230"/>
                  </a:cubicBezTo>
                  <a:cubicBezTo>
                    <a:pt x="1404" y="230"/>
                    <a:pt x="1404" y="230"/>
                    <a:pt x="1404" y="230"/>
                  </a:cubicBezTo>
                  <a:cubicBezTo>
                    <a:pt x="1404" y="350"/>
                    <a:pt x="1404" y="350"/>
                    <a:pt x="1404" y="350"/>
                  </a:cubicBezTo>
                  <a:cubicBezTo>
                    <a:pt x="1404" y="350"/>
                    <a:pt x="1404" y="350"/>
                    <a:pt x="1404" y="350"/>
                  </a:cubicBezTo>
                  <a:close/>
                  <a:moveTo>
                    <a:pt x="1404" y="420"/>
                  </a:moveTo>
                  <a:cubicBezTo>
                    <a:pt x="291" y="420"/>
                    <a:pt x="291" y="420"/>
                    <a:pt x="291" y="420"/>
                  </a:cubicBezTo>
                  <a:cubicBezTo>
                    <a:pt x="291" y="541"/>
                    <a:pt x="291" y="541"/>
                    <a:pt x="291" y="541"/>
                  </a:cubicBezTo>
                  <a:cubicBezTo>
                    <a:pt x="1404" y="541"/>
                    <a:pt x="1404" y="541"/>
                    <a:pt x="1404" y="541"/>
                  </a:cubicBezTo>
                  <a:cubicBezTo>
                    <a:pt x="1404" y="420"/>
                    <a:pt x="1404" y="420"/>
                    <a:pt x="1404" y="420"/>
                  </a:cubicBezTo>
                  <a:cubicBezTo>
                    <a:pt x="1404" y="420"/>
                    <a:pt x="1404" y="420"/>
                    <a:pt x="1404" y="420"/>
                  </a:cubicBezTo>
                  <a:close/>
                  <a:moveTo>
                    <a:pt x="1655" y="360"/>
                  </a:moveTo>
                  <a:cubicBezTo>
                    <a:pt x="1685" y="360"/>
                    <a:pt x="1715" y="330"/>
                    <a:pt x="1715" y="290"/>
                  </a:cubicBezTo>
                  <a:cubicBezTo>
                    <a:pt x="1715" y="260"/>
                    <a:pt x="1685" y="230"/>
                    <a:pt x="1655" y="230"/>
                  </a:cubicBezTo>
                  <a:cubicBezTo>
                    <a:pt x="1615" y="230"/>
                    <a:pt x="1595" y="260"/>
                    <a:pt x="1595" y="290"/>
                  </a:cubicBezTo>
                  <a:cubicBezTo>
                    <a:pt x="1595" y="330"/>
                    <a:pt x="1615" y="360"/>
                    <a:pt x="1655" y="360"/>
                  </a:cubicBezTo>
                  <a:close/>
                  <a:moveTo>
                    <a:pt x="1846" y="360"/>
                  </a:moveTo>
                  <a:cubicBezTo>
                    <a:pt x="1876" y="360"/>
                    <a:pt x="1906" y="330"/>
                    <a:pt x="1906" y="290"/>
                  </a:cubicBezTo>
                  <a:cubicBezTo>
                    <a:pt x="1906" y="260"/>
                    <a:pt x="1876" y="230"/>
                    <a:pt x="1846" y="230"/>
                  </a:cubicBezTo>
                  <a:cubicBezTo>
                    <a:pt x="1805" y="230"/>
                    <a:pt x="1775" y="260"/>
                    <a:pt x="1775" y="290"/>
                  </a:cubicBezTo>
                  <a:cubicBezTo>
                    <a:pt x="1775" y="330"/>
                    <a:pt x="1805" y="360"/>
                    <a:pt x="1846" y="360"/>
                  </a:cubicBezTo>
                  <a:close/>
                  <a:moveTo>
                    <a:pt x="2046" y="1543"/>
                  </a:moveTo>
                  <a:cubicBezTo>
                    <a:pt x="2126" y="1553"/>
                    <a:pt x="2197" y="1623"/>
                    <a:pt x="2197" y="1714"/>
                  </a:cubicBezTo>
                  <a:cubicBezTo>
                    <a:pt x="2197" y="2135"/>
                    <a:pt x="2197" y="2135"/>
                    <a:pt x="2197" y="2135"/>
                  </a:cubicBezTo>
                  <a:cubicBezTo>
                    <a:pt x="2197" y="2235"/>
                    <a:pt x="2116" y="2315"/>
                    <a:pt x="2016" y="2315"/>
                  </a:cubicBezTo>
                  <a:cubicBezTo>
                    <a:pt x="190" y="2315"/>
                    <a:pt x="190" y="2315"/>
                    <a:pt x="190" y="2315"/>
                  </a:cubicBezTo>
                  <a:cubicBezTo>
                    <a:pt x="90" y="2315"/>
                    <a:pt x="10" y="2235"/>
                    <a:pt x="10" y="2135"/>
                  </a:cubicBezTo>
                  <a:cubicBezTo>
                    <a:pt x="10" y="1714"/>
                    <a:pt x="10" y="1714"/>
                    <a:pt x="10" y="1714"/>
                  </a:cubicBezTo>
                  <a:cubicBezTo>
                    <a:pt x="10" y="1623"/>
                    <a:pt x="70" y="1553"/>
                    <a:pt x="160" y="1543"/>
                  </a:cubicBezTo>
                  <a:cubicBezTo>
                    <a:pt x="70" y="1523"/>
                    <a:pt x="10" y="1453"/>
                    <a:pt x="10" y="1363"/>
                  </a:cubicBezTo>
                  <a:cubicBezTo>
                    <a:pt x="10" y="952"/>
                    <a:pt x="10" y="952"/>
                    <a:pt x="10" y="952"/>
                  </a:cubicBezTo>
                  <a:cubicBezTo>
                    <a:pt x="10" y="862"/>
                    <a:pt x="70" y="791"/>
                    <a:pt x="160" y="771"/>
                  </a:cubicBezTo>
                  <a:cubicBezTo>
                    <a:pt x="70" y="761"/>
                    <a:pt x="0" y="681"/>
                    <a:pt x="0" y="591"/>
                  </a:cubicBezTo>
                  <a:cubicBezTo>
                    <a:pt x="0" y="180"/>
                    <a:pt x="0" y="180"/>
                    <a:pt x="0" y="180"/>
                  </a:cubicBezTo>
                  <a:cubicBezTo>
                    <a:pt x="0" y="80"/>
                    <a:pt x="80" y="0"/>
                    <a:pt x="180" y="0"/>
                  </a:cubicBezTo>
                  <a:cubicBezTo>
                    <a:pt x="2006" y="0"/>
                    <a:pt x="2006" y="0"/>
                    <a:pt x="2006" y="0"/>
                  </a:cubicBezTo>
                  <a:cubicBezTo>
                    <a:pt x="2106" y="0"/>
                    <a:pt x="2187" y="80"/>
                    <a:pt x="2187" y="180"/>
                  </a:cubicBezTo>
                  <a:cubicBezTo>
                    <a:pt x="2187" y="591"/>
                    <a:pt x="2187" y="591"/>
                    <a:pt x="2187" y="591"/>
                  </a:cubicBezTo>
                  <a:cubicBezTo>
                    <a:pt x="2187" y="681"/>
                    <a:pt x="2126" y="761"/>
                    <a:pt x="2046" y="771"/>
                  </a:cubicBezTo>
                  <a:cubicBezTo>
                    <a:pt x="2126" y="781"/>
                    <a:pt x="2197" y="862"/>
                    <a:pt x="2197" y="952"/>
                  </a:cubicBezTo>
                  <a:cubicBezTo>
                    <a:pt x="2197" y="1363"/>
                    <a:pt x="2197" y="1363"/>
                    <a:pt x="2197" y="1363"/>
                  </a:cubicBezTo>
                  <a:cubicBezTo>
                    <a:pt x="2197" y="1453"/>
                    <a:pt x="2126" y="1523"/>
                    <a:pt x="2046" y="1543"/>
                  </a:cubicBezTo>
                  <a:close/>
                  <a:moveTo>
                    <a:pt x="180" y="681"/>
                  </a:moveTo>
                  <a:cubicBezTo>
                    <a:pt x="2006" y="681"/>
                    <a:pt x="2006" y="681"/>
                    <a:pt x="2006" y="681"/>
                  </a:cubicBezTo>
                  <a:cubicBezTo>
                    <a:pt x="2056" y="681"/>
                    <a:pt x="2096" y="641"/>
                    <a:pt x="2096" y="591"/>
                  </a:cubicBezTo>
                  <a:cubicBezTo>
                    <a:pt x="2096" y="180"/>
                    <a:pt x="2096" y="180"/>
                    <a:pt x="2096" y="180"/>
                  </a:cubicBezTo>
                  <a:cubicBezTo>
                    <a:pt x="2096" y="130"/>
                    <a:pt x="2056" y="90"/>
                    <a:pt x="2006" y="90"/>
                  </a:cubicBezTo>
                  <a:cubicBezTo>
                    <a:pt x="180" y="90"/>
                    <a:pt x="180" y="90"/>
                    <a:pt x="180" y="90"/>
                  </a:cubicBezTo>
                  <a:cubicBezTo>
                    <a:pt x="140" y="90"/>
                    <a:pt x="100" y="130"/>
                    <a:pt x="100" y="180"/>
                  </a:cubicBezTo>
                  <a:cubicBezTo>
                    <a:pt x="100" y="591"/>
                    <a:pt x="100" y="591"/>
                    <a:pt x="100" y="591"/>
                  </a:cubicBezTo>
                  <a:cubicBezTo>
                    <a:pt x="100" y="641"/>
                    <a:pt x="140" y="681"/>
                    <a:pt x="180" y="681"/>
                  </a:cubicBezTo>
                  <a:close/>
                  <a:moveTo>
                    <a:pt x="2016" y="1633"/>
                  </a:moveTo>
                  <a:cubicBezTo>
                    <a:pt x="190" y="1633"/>
                    <a:pt x="190" y="1633"/>
                    <a:pt x="190" y="1633"/>
                  </a:cubicBezTo>
                  <a:cubicBezTo>
                    <a:pt x="140" y="1633"/>
                    <a:pt x="100" y="1674"/>
                    <a:pt x="100" y="1714"/>
                  </a:cubicBezTo>
                  <a:cubicBezTo>
                    <a:pt x="100" y="2135"/>
                    <a:pt x="100" y="2135"/>
                    <a:pt x="100" y="2135"/>
                  </a:cubicBezTo>
                  <a:cubicBezTo>
                    <a:pt x="100" y="2175"/>
                    <a:pt x="140" y="2215"/>
                    <a:pt x="190" y="2215"/>
                  </a:cubicBezTo>
                  <a:cubicBezTo>
                    <a:pt x="2016" y="2215"/>
                    <a:pt x="2016" y="2215"/>
                    <a:pt x="2016" y="2215"/>
                  </a:cubicBezTo>
                  <a:cubicBezTo>
                    <a:pt x="2066" y="2215"/>
                    <a:pt x="2106" y="2175"/>
                    <a:pt x="2106" y="2135"/>
                  </a:cubicBezTo>
                  <a:cubicBezTo>
                    <a:pt x="2106" y="1714"/>
                    <a:pt x="2106" y="1714"/>
                    <a:pt x="2106" y="1714"/>
                  </a:cubicBezTo>
                  <a:cubicBezTo>
                    <a:pt x="2106" y="1674"/>
                    <a:pt x="2066" y="1633"/>
                    <a:pt x="2016" y="1633"/>
                  </a:cubicBezTo>
                  <a:close/>
                  <a:moveTo>
                    <a:pt x="2106" y="952"/>
                  </a:moveTo>
                  <a:cubicBezTo>
                    <a:pt x="2106" y="902"/>
                    <a:pt x="2066" y="862"/>
                    <a:pt x="2016" y="862"/>
                  </a:cubicBezTo>
                  <a:cubicBezTo>
                    <a:pt x="190" y="862"/>
                    <a:pt x="190" y="862"/>
                    <a:pt x="190" y="862"/>
                  </a:cubicBezTo>
                  <a:cubicBezTo>
                    <a:pt x="140" y="862"/>
                    <a:pt x="100" y="902"/>
                    <a:pt x="100" y="952"/>
                  </a:cubicBezTo>
                  <a:cubicBezTo>
                    <a:pt x="100" y="1363"/>
                    <a:pt x="100" y="1363"/>
                    <a:pt x="100" y="1363"/>
                  </a:cubicBezTo>
                  <a:cubicBezTo>
                    <a:pt x="100" y="1413"/>
                    <a:pt x="140" y="1453"/>
                    <a:pt x="190" y="1453"/>
                  </a:cubicBezTo>
                  <a:cubicBezTo>
                    <a:pt x="2016" y="1453"/>
                    <a:pt x="2016" y="1453"/>
                    <a:pt x="2016" y="1453"/>
                  </a:cubicBezTo>
                  <a:cubicBezTo>
                    <a:pt x="2066" y="1453"/>
                    <a:pt x="2106" y="1413"/>
                    <a:pt x="2106" y="1363"/>
                  </a:cubicBezTo>
                  <a:cubicBezTo>
                    <a:pt x="2106" y="952"/>
                    <a:pt x="2106" y="952"/>
                    <a:pt x="2106" y="952"/>
                  </a:cubicBezTo>
                  <a:cubicBezTo>
                    <a:pt x="2106" y="952"/>
                    <a:pt x="2106" y="952"/>
                    <a:pt x="2106" y="952"/>
                  </a:cubicBezTo>
                  <a:close/>
                  <a:moveTo>
                    <a:pt x="291" y="1122"/>
                  </a:moveTo>
                  <a:cubicBezTo>
                    <a:pt x="1404" y="1122"/>
                    <a:pt x="1404" y="1122"/>
                    <a:pt x="1404" y="1122"/>
                  </a:cubicBezTo>
                  <a:cubicBezTo>
                    <a:pt x="1404" y="1002"/>
                    <a:pt x="1404" y="1002"/>
                    <a:pt x="1404" y="1002"/>
                  </a:cubicBezTo>
                  <a:cubicBezTo>
                    <a:pt x="291" y="1002"/>
                    <a:pt x="291" y="1002"/>
                    <a:pt x="291" y="1002"/>
                  </a:cubicBezTo>
                  <a:cubicBezTo>
                    <a:pt x="291" y="1122"/>
                    <a:pt x="291" y="1122"/>
                    <a:pt x="291" y="1122"/>
                  </a:cubicBezTo>
                  <a:cubicBezTo>
                    <a:pt x="291" y="1122"/>
                    <a:pt x="291" y="1122"/>
                    <a:pt x="291" y="1122"/>
                  </a:cubicBezTo>
                  <a:close/>
                  <a:moveTo>
                    <a:pt x="291" y="1313"/>
                  </a:moveTo>
                  <a:cubicBezTo>
                    <a:pt x="1404" y="1313"/>
                    <a:pt x="1404" y="1313"/>
                    <a:pt x="1404" y="1313"/>
                  </a:cubicBezTo>
                  <a:cubicBezTo>
                    <a:pt x="1404" y="1192"/>
                    <a:pt x="1404" y="1192"/>
                    <a:pt x="1404" y="1192"/>
                  </a:cubicBezTo>
                  <a:cubicBezTo>
                    <a:pt x="291" y="1192"/>
                    <a:pt x="291" y="1192"/>
                    <a:pt x="291" y="1192"/>
                  </a:cubicBezTo>
                  <a:cubicBezTo>
                    <a:pt x="291" y="1313"/>
                    <a:pt x="291" y="1313"/>
                    <a:pt x="291" y="1313"/>
                  </a:cubicBezTo>
                  <a:cubicBezTo>
                    <a:pt x="291" y="1313"/>
                    <a:pt x="291" y="1313"/>
                    <a:pt x="291" y="1313"/>
                  </a:cubicBezTo>
                  <a:close/>
                  <a:moveTo>
                    <a:pt x="1655" y="1002"/>
                  </a:moveTo>
                  <a:cubicBezTo>
                    <a:pt x="1625" y="1002"/>
                    <a:pt x="1595" y="1032"/>
                    <a:pt x="1595" y="1062"/>
                  </a:cubicBezTo>
                  <a:cubicBezTo>
                    <a:pt x="1595" y="1092"/>
                    <a:pt x="1625" y="1122"/>
                    <a:pt x="1655" y="1122"/>
                  </a:cubicBezTo>
                  <a:cubicBezTo>
                    <a:pt x="1695" y="1122"/>
                    <a:pt x="1715" y="1092"/>
                    <a:pt x="1715" y="1062"/>
                  </a:cubicBezTo>
                  <a:cubicBezTo>
                    <a:pt x="1715" y="1032"/>
                    <a:pt x="1695" y="1002"/>
                    <a:pt x="1655" y="1002"/>
                  </a:cubicBezTo>
                  <a:close/>
                  <a:moveTo>
                    <a:pt x="1846" y="1002"/>
                  </a:moveTo>
                  <a:cubicBezTo>
                    <a:pt x="1815" y="1002"/>
                    <a:pt x="1785" y="1032"/>
                    <a:pt x="1785" y="1062"/>
                  </a:cubicBezTo>
                  <a:cubicBezTo>
                    <a:pt x="1785" y="1092"/>
                    <a:pt x="1815" y="1122"/>
                    <a:pt x="1846" y="1122"/>
                  </a:cubicBezTo>
                  <a:cubicBezTo>
                    <a:pt x="1886" y="1122"/>
                    <a:pt x="1906" y="1092"/>
                    <a:pt x="1906" y="1062"/>
                  </a:cubicBezTo>
                  <a:cubicBezTo>
                    <a:pt x="1906" y="1032"/>
                    <a:pt x="1886" y="1002"/>
                    <a:pt x="1846" y="1002"/>
                  </a:cubicBezTo>
                  <a:close/>
                  <a:moveTo>
                    <a:pt x="291" y="1894"/>
                  </a:moveTo>
                  <a:cubicBezTo>
                    <a:pt x="1404" y="1894"/>
                    <a:pt x="1404" y="1894"/>
                    <a:pt x="1404" y="1894"/>
                  </a:cubicBezTo>
                  <a:cubicBezTo>
                    <a:pt x="1404" y="1774"/>
                    <a:pt x="1404" y="1774"/>
                    <a:pt x="1404" y="1774"/>
                  </a:cubicBezTo>
                  <a:cubicBezTo>
                    <a:pt x="291" y="1774"/>
                    <a:pt x="291" y="1774"/>
                    <a:pt x="291" y="1774"/>
                  </a:cubicBezTo>
                  <a:cubicBezTo>
                    <a:pt x="291" y="1894"/>
                    <a:pt x="291" y="1894"/>
                    <a:pt x="291" y="1894"/>
                  </a:cubicBezTo>
                  <a:cubicBezTo>
                    <a:pt x="291" y="1894"/>
                    <a:pt x="291" y="1894"/>
                    <a:pt x="291" y="1894"/>
                  </a:cubicBezTo>
                  <a:close/>
                  <a:moveTo>
                    <a:pt x="291" y="2084"/>
                  </a:moveTo>
                  <a:cubicBezTo>
                    <a:pt x="1404" y="2084"/>
                    <a:pt x="1404" y="2084"/>
                    <a:pt x="1404" y="2084"/>
                  </a:cubicBezTo>
                  <a:cubicBezTo>
                    <a:pt x="1404" y="1964"/>
                    <a:pt x="1404" y="1964"/>
                    <a:pt x="1404" y="1964"/>
                  </a:cubicBezTo>
                  <a:cubicBezTo>
                    <a:pt x="291" y="1964"/>
                    <a:pt x="291" y="1964"/>
                    <a:pt x="291" y="1964"/>
                  </a:cubicBezTo>
                  <a:cubicBezTo>
                    <a:pt x="291" y="2084"/>
                    <a:pt x="291" y="2084"/>
                    <a:pt x="291" y="2084"/>
                  </a:cubicBezTo>
                  <a:cubicBezTo>
                    <a:pt x="291" y="2084"/>
                    <a:pt x="291" y="2084"/>
                    <a:pt x="291" y="2084"/>
                  </a:cubicBezTo>
                  <a:close/>
                  <a:moveTo>
                    <a:pt x="1655" y="1764"/>
                  </a:moveTo>
                  <a:cubicBezTo>
                    <a:pt x="1625" y="1764"/>
                    <a:pt x="1595" y="1794"/>
                    <a:pt x="1595" y="1834"/>
                  </a:cubicBezTo>
                  <a:cubicBezTo>
                    <a:pt x="1595" y="1864"/>
                    <a:pt x="1625" y="1894"/>
                    <a:pt x="1655" y="1894"/>
                  </a:cubicBezTo>
                  <a:cubicBezTo>
                    <a:pt x="1695" y="1894"/>
                    <a:pt x="1715" y="1864"/>
                    <a:pt x="1715" y="1834"/>
                  </a:cubicBezTo>
                  <a:cubicBezTo>
                    <a:pt x="1715" y="1794"/>
                    <a:pt x="1695" y="1764"/>
                    <a:pt x="1655" y="1764"/>
                  </a:cubicBezTo>
                  <a:close/>
                  <a:moveTo>
                    <a:pt x="1846" y="1764"/>
                  </a:moveTo>
                  <a:cubicBezTo>
                    <a:pt x="1815" y="1764"/>
                    <a:pt x="1785" y="1794"/>
                    <a:pt x="1785" y="1834"/>
                  </a:cubicBezTo>
                  <a:cubicBezTo>
                    <a:pt x="1785" y="1864"/>
                    <a:pt x="1815" y="1894"/>
                    <a:pt x="1846" y="1894"/>
                  </a:cubicBezTo>
                  <a:cubicBezTo>
                    <a:pt x="1886" y="1894"/>
                    <a:pt x="1906" y="1864"/>
                    <a:pt x="1906" y="1834"/>
                  </a:cubicBezTo>
                  <a:cubicBezTo>
                    <a:pt x="1906" y="1794"/>
                    <a:pt x="1886" y="1764"/>
                    <a:pt x="1846" y="176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grpSp>
          <p:nvGrpSpPr>
            <p:cNvPr id="147" name="Group 146"/>
            <p:cNvGrpSpPr/>
            <p:nvPr/>
          </p:nvGrpSpPr>
          <p:grpSpPr>
            <a:xfrm>
              <a:off x="2058750" y="5701697"/>
              <a:ext cx="4719399" cy="927666"/>
              <a:chOff x="2775922" y="5701697"/>
              <a:chExt cx="4719399" cy="927666"/>
            </a:xfrm>
          </p:grpSpPr>
          <p:grpSp>
            <p:nvGrpSpPr>
              <p:cNvPr id="54" name="Group 53"/>
              <p:cNvGrpSpPr/>
              <p:nvPr/>
            </p:nvGrpSpPr>
            <p:grpSpPr>
              <a:xfrm>
                <a:off x="3105150" y="6080982"/>
                <a:ext cx="4000500" cy="185635"/>
                <a:chOff x="3105150" y="5855895"/>
                <a:chExt cx="4000500" cy="185635"/>
              </a:xfrm>
            </p:grpSpPr>
            <p:cxnSp>
              <p:nvCxnSpPr>
                <p:cNvPr id="20" name="Straight Connector 19"/>
                <p:cNvCxnSpPr/>
                <p:nvPr/>
              </p:nvCxnSpPr>
              <p:spPr>
                <a:xfrm>
                  <a:off x="3105150" y="5943600"/>
                  <a:ext cx="4000500" cy="0"/>
                </a:xfrm>
                <a:prstGeom prst="line">
                  <a:avLst/>
                </a:prstGeom>
                <a:ln w="158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113721" y="5940742"/>
                  <a:ext cx="0" cy="100788"/>
                </a:xfrm>
                <a:prstGeom prst="line">
                  <a:avLst/>
                </a:prstGeom>
                <a:ln w="158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4129085" y="5940742"/>
                  <a:ext cx="0" cy="100788"/>
                </a:xfrm>
                <a:prstGeom prst="line">
                  <a:avLst/>
                </a:prstGeom>
                <a:ln w="158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5138735" y="5855895"/>
                  <a:ext cx="0" cy="185635"/>
                </a:xfrm>
                <a:prstGeom prst="line">
                  <a:avLst/>
                </a:prstGeom>
                <a:ln w="158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7098027" y="5940742"/>
                  <a:ext cx="0" cy="100788"/>
                </a:xfrm>
                <a:prstGeom prst="line">
                  <a:avLst/>
                </a:prstGeom>
                <a:ln w="158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6098855" y="5940742"/>
                  <a:ext cx="0" cy="100788"/>
                </a:xfrm>
                <a:prstGeom prst="line">
                  <a:avLst/>
                </a:prstGeom>
                <a:ln w="158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0" name="Freeform 39"/>
              <p:cNvSpPr/>
              <p:nvPr/>
            </p:nvSpPr>
            <p:spPr>
              <a:xfrm>
                <a:off x="4724142" y="5701697"/>
                <a:ext cx="822960" cy="411480"/>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0" rIns="186521" bIns="0" numCol="1" spcCol="1270" anchor="ctr" anchorCtr="0">
                <a:noAutofit/>
              </a:bodyPr>
              <a:lstStyle/>
              <a:p>
                <a:pPr algn="ctr" defTabSz="407850">
                  <a:lnSpc>
                    <a:spcPct val="90000"/>
                  </a:lnSpc>
                  <a:spcBef>
                    <a:spcPct val="0"/>
                  </a:spcBef>
                  <a:spcAft>
                    <a:spcPct val="35000"/>
                  </a:spcAft>
                </a:pPr>
                <a:r>
                  <a:rPr lang="en-US" sz="918" dirty="0">
                    <a:gradFill>
                      <a:gsLst>
                        <a:gs pos="0">
                          <a:srgbClr val="FFFFFF"/>
                        </a:gs>
                        <a:gs pos="100000">
                          <a:srgbClr val="FFFFFF"/>
                        </a:gs>
                      </a:gsLst>
                      <a:lin ang="5400000" scaled="0"/>
                    </a:gradFill>
                  </a:rPr>
                  <a:t>Root</a:t>
                </a:r>
              </a:p>
            </p:txBody>
          </p:sp>
          <p:sp>
            <p:nvSpPr>
              <p:cNvPr id="41" name="Freeform 40"/>
              <p:cNvSpPr/>
              <p:nvPr/>
            </p:nvSpPr>
            <p:spPr>
              <a:xfrm>
                <a:off x="2775922" y="6217883"/>
                <a:ext cx="822960" cy="411480"/>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0" rIns="186521" bIns="0" numCol="1" spcCol="1270" anchor="ctr" anchorCtr="0">
                <a:noAutofit/>
              </a:bodyPr>
              <a:lstStyle/>
              <a:p>
                <a:pPr algn="ctr" defTabSz="407850">
                  <a:lnSpc>
                    <a:spcPct val="90000"/>
                  </a:lnSpc>
                  <a:spcBef>
                    <a:spcPct val="0"/>
                  </a:spcBef>
                  <a:spcAft>
                    <a:spcPct val="35000"/>
                  </a:spcAft>
                </a:pPr>
                <a:r>
                  <a:rPr lang="en-US" sz="918" dirty="0">
                    <a:gradFill>
                      <a:gsLst>
                        <a:gs pos="0">
                          <a:srgbClr val="FFFFFF"/>
                        </a:gs>
                        <a:gs pos="100000">
                          <a:srgbClr val="FFFFFF"/>
                        </a:gs>
                      </a:gsLst>
                      <a:lin ang="5400000" scaled="0"/>
                    </a:gradFill>
                  </a:rPr>
                  <a:t>News</a:t>
                </a:r>
              </a:p>
            </p:txBody>
          </p:sp>
          <p:sp>
            <p:nvSpPr>
              <p:cNvPr id="42" name="Freeform 41"/>
              <p:cNvSpPr/>
              <p:nvPr/>
            </p:nvSpPr>
            <p:spPr>
              <a:xfrm>
                <a:off x="3750032" y="6217883"/>
                <a:ext cx="822960" cy="411480"/>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186521" tIns="0" rIns="186521" bIns="0" numCol="1" spcCol="1270" anchor="ctr" anchorCtr="0">
                <a:noAutofit/>
              </a:bodyPr>
              <a:lstStyle/>
              <a:p>
                <a:pPr algn="ctr" defTabSz="407850">
                  <a:lnSpc>
                    <a:spcPct val="90000"/>
                  </a:lnSpc>
                  <a:spcBef>
                    <a:spcPct val="0"/>
                  </a:spcBef>
                  <a:spcAft>
                    <a:spcPct val="35000"/>
                  </a:spcAft>
                </a:pPr>
                <a:r>
                  <a:rPr lang="en-US" sz="918" dirty="0">
                    <a:gradFill>
                      <a:gsLst>
                        <a:gs pos="0">
                          <a:srgbClr val="FFFFFF"/>
                        </a:gs>
                        <a:gs pos="100000">
                          <a:srgbClr val="FFFFFF"/>
                        </a:gs>
                      </a:gsLst>
                      <a:lin ang="5400000" scaled="0"/>
                    </a:gradFill>
                  </a:rPr>
                  <a:t>Organization</a:t>
                </a:r>
              </a:p>
            </p:txBody>
          </p:sp>
          <p:sp>
            <p:nvSpPr>
              <p:cNvPr id="43" name="Freeform 42"/>
              <p:cNvSpPr/>
              <p:nvPr/>
            </p:nvSpPr>
            <p:spPr>
              <a:xfrm>
                <a:off x="4724142" y="6217883"/>
                <a:ext cx="822960" cy="411480"/>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0" rIns="186521" bIns="0" numCol="1" spcCol="1270" anchor="ctr" anchorCtr="0">
                <a:noAutofit/>
              </a:bodyPr>
              <a:lstStyle/>
              <a:p>
                <a:pPr algn="ctr" defTabSz="407850">
                  <a:lnSpc>
                    <a:spcPct val="90000"/>
                  </a:lnSpc>
                  <a:spcBef>
                    <a:spcPct val="0"/>
                  </a:spcBef>
                  <a:spcAft>
                    <a:spcPct val="35000"/>
                  </a:spcAft>
                </a:pPr>
                <a:r>
                  <a:rPr lang="en-US" sz="918" dirty="0">
                    <a:gradFill>
                      <a:gsLst>
                        <a:gs pos="0">
                          <a:srgbClr val="FFFFFF"/>
                        </a:gs>
                        <a:gs pos="100000">
                          <a:srgbClr val="FFFFFF"/>
                        </a:gs>
                      </a:gsLst>
                      <a:lin ang="5400000" scaled="0"/>
                    </a:gradFill>
                  </a:rPr>
                  <a:t>Teams</a:t>
                </a:r>
              </a:p>
            </p:txBody>
          </p:sp>
          <p:sp>
            <p:nvSpPr>
              <p:cNvPr id="44" name="Freeform 43"/>
              <p:cNvSpPr/>
              <p:nvPr/>
            </p:nvSpPr>
            <p:spPr>
              <a:xfrm>
                <a:off x="5698252" y="6217883"/>
                <a:ext cx="822960" cy="411480"/>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0" rIns="186521" bIns="0" numCol="1" spcCol="1270" anchor="ctr" anchorCtr="0">
                <a:noAutofit/>
              </a:bodyPr>
              <a:lstStyle/>
              <a:p>
                <a:pPr algn="ctr" defTabSz="407850">
                  <a:lnSpc>
                    <a:spcPct val="90000"/>
                  </a:lnSpc>
                  <a:spcBef>
                    <a:spcPct val="0"/>
                  </a:spcBef>
                  <a:spcAft>
                    <a:spcPct val="35000"/>
                  </a:spcAft>
                </a:pPr>
                <a:r>
                  <a:rPr lang="en-US" sz="918" dirty="0">
                    <a:gradFill>
                      <a:gsLst>
                        <a:gs pos="0">
                          <a:srgbClr val="FFFFFF"/>
                        </a:gs>
                        <a:gs pos="100000">
                          <a:srgbClr val="FFFFFF"/>
                        </a:gs>
                      </a:gsLst>
                      <a:lin ang="5400000" scaled="0"/>
                    </a:gradFill>
                  </a:rPr>
                  <a:t>Search</a:t>
                </a:r>
              </a:p>
            </p:txBody>
          </p:sp>
          <p:sp>
            <p:nvSpPr>
              <p:cNvPr id="45" name="Freeform 44"/>
              <p:cNvSpPr/>
              <p:nvPr/>
            </p:nvSpPr>
            <p:spPr>
              <a:xfrm>
                <a:off x="6672361" y="6217883"/>
                <a:ext cx="822960" cy="411480"/>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a:solidFill>
                <a:schemeClr val="accent5"/>
              </a:solidFill>
              <a:ln>
                <a:noFill/>
              </a:ln>
            </p:spPr>
            <p:style>
              <a:lnRef idx="1">
                <a:schemeClr val="accent3"/>
              </a:lnRef>
              <a:fillRef idx="3">
                <a:schemeClr val="accent3"/>
              </a:fillRef>
              <a:effectRef idx="2">
                <a:schemeClr val="accent3"/>
              </a:effectRef>
              <a:fontRef idx="minor">
                <a:schemeClr val="lt1"/>
              </a:fontRef>
            </p:style>
            <p:txBody>
              <a:bodyPr spcFirstLastPara="0" vert="horz" wrap="square" lIns="186521" tIns="0" rIns="186521" bIns="0" numCol="1" spcCol="1270" anchor="ctr" anchorCtr="0">
                <a:noAutofit/>
              </a:bodyPr>
              <a:lstStyle/>
              <a:p>
                <a:pPr algn="ctr" defTabSz="407850">
                  <a:lnSpc>
                    <a:spcPct val="90000"/>
                  </a:lnSpc>
                  <a:spcBef>
                    <a:spcPct val="0"/>
                  </a:spcBef>
                  <a:spcAft>
                    <a:spcPct val="35000"/>
                  </a:spcAft>
                </a:pPr>
                <a:r>
                  <a:rPr lang="en-US" sz="918" dirty="0" err="1">
                    <a:gradFill>
                      <a:gsLst>
                        <a:gs pos="0">
                          <a:srgbClr val="FFFFFF"/>
                        </a:gs>
                        <a:gs pos="100000">
                          <a:srgbClr val="FFFFFF"/>
                        </a:gs>
                      </a:gsLst>
                      <a:lin ang="5400000" scaled="0"/>
                    </a:gradFill>
                  </a:rPr>
                  <a:t>AppWeb</a:t>
                </a:r>
                <a:endParaRPr lang="en-US" sz="918" dirty="0">
                  <a:gradFill>
                    <a:gsLst>
                      <a:gs pos="0">
                        <a:srgbClr val="FFFFFF"/>
                      </a:gs>
                      <a:gs pos="100000">
                        <a:srgbClr val="FFFFFF"/>
                      </a:gs>
                    </a:gsLst>
                    <a:lin ang="5400000" scaled="0"/>
                  </a:gradFill>
                </a:endParaRPr>
              </a:p>
            </p:txBody>
          </p:sp>
        </p:grpSp>
      </p:grpSp>
      <p:grpSp>
        <p:nvGrpSpPr>
          <p:cNvPr id="151" name="Group 150"/>
          <p:cNvGrpSpPr/>
          <p:nvPr/>
        </p:nvGrpSpPr>
        <p:grpSpPr>
          <a:xfrm>
            <a:off x="7859972" y="3967678"/>
            <a:ext cx="4376523" cy="594914"/>
            <a:chOff x="7704102" y="3890234"/>
            <a:chExt cx="4291098" cy="583302"/>
          </a:xfrm>
        </p:grpSpPr>
        <p:sp>
          <p:nvSpPr>
            <p:cNvPr id="89" name="TextBox 34"/>
            <p:cNvSpPr txBox="1">
              <a:spLocks noChangeArrowheads="1"/>
            </p:cNvSpPr>
            <p:nvPr/>
          </p:nvSpPr>
          <p:spPr bwMode="auto">
            <a:xfrm>
              <a:off x="8101915" y="4145754"/>
              <a:ext cx="3893285" cy="327782"/>
            </a:xfrm>
            <a:prstGeom prst="rect">
              <a:avLst/>
            </a:prstGeom>
            <a:noFill/>
            <a:ln w="9525">
              <a:noFill/>
              <a:miter lim="800000"/>
              <a:headEnd/>
              <a:tailEnd/>
            </a:ln>
          </p:spPr>
          <p:txBody>
            <a:bodyPr wrap="square">
              <a:spAutoFit/>
            </a:bodyPr>
            <a:lstStyle/>
            <a:p>
              <a:pPr algn="r"/>
              <a:r>
                <a:rPr lang="en-US" sz="1530" dirty="0">
                  <a:gradFill>
                    <a:gsLst>
                      <a:gs pos="21239">
                        <a:schemeClr val="tx1"/>
                      </a:gs>
                      <a:gs pos="47000">
                        <a:schemeClr val="tx1"/>
                      </a:gs>
                    </a:gsLst>
                    <a:lin ang="5400000" scaled="0"/>
                  </a:gradFill>
                </a:rPr>
                <a:t>https://intranet.contoso.com/sites/team</a:t>
              </a:r>
              <a:endParaRPr lang="en-US" sz="1071" dirty="0">
                <a:gradFill>
                  <a:gsLst>
                    <a:gs pos="21239">
                      <a:schemeClr val="tx1"/>
                    </a:gs>
                    <a:gs pos="47000">
                      <a:schemeClr val="tx1"/>
                    </a:gs>
                  </a:gsLst>
                  <a:lin ang="5400000" scaled="0"/>
                </a:gradFill>
              </a:endParaRPr>
            </a:p>
          </p:txBody>
        </p:sp>
        <p:pic>
          <p:nvPicPr>
            <p:cNvPr id="121" name="Picture 120"/>
            <p:cNvPicPr>
              <a:picLocks noChangeAspect="1"/>
            </p:cNvPicPr>
            <p:nvPr/>
          </p:nvPicPr>
          <p:blipFill>
            <a:blip r:embed="rId3"/>
            <a:stretch>
              <a:fillRect/>
            </a:stretch>
          </p:blipFill>
          <p:spPr>
            <a:xfrm>
              <a:off x="7704102" y="3890234"/>
              <a:ext cx="906373" cy="511040"/>
            </a:xfrm>
            <a:prstGeom prst="rect">
              <a:avLst/>
            </a:prstGeom>
          </p:spPr>
        </p:pic>
      </p:grpSp>
      <p:grpSp>
        <p:nvGrpSpPr>
          <p:cNvPr id="154" name="Group 153"/>
          <p:cNvGrpSpPr/>
          <p:nvPr/>
        </p:nvGrpSpPr>
        <p:grpSpPr>
          <a:xfrm>
            <a:off x="2826021" y="3094972"/>
            <a:ext cx="3230121" cy="953039"/>
            <a:chOff x="2768408" y="3034562"/>
            <a:chExt cx="3167073" cy="934437"/>
          </a:xfrm>
        </p:grpSpPr>
        <p:grpSp>
          <p:nvGrpSpPr>
            <p:cNvPr id="153" name="Group 152"/>
            <p:cNvGrpSpPr/>
            <p:nvPr/>
          </p:nvGrpSpPr>
          <p:grpSpPr>
            <a:xfrm>
              <a:off x="2768408" y="3365015"/>
              <a:ext cx="3167073" cy="603984"/>
              <a:chOff x="2768408" y="3365015"/>
              <a:chExt cx="3167073" cy="603984"/>
            </a:xfrm>
          </p:grpSpPr>
          <p:sp>
            <p:nvSpPr>
              <p:cNvPr id="9" name="TextBox 34"/>
              <p:cNvSpPr txBox="1">
                <a:spLocks noChangeArrowheads="1"/>
              </p:cNvSpPr>
              <p:nvPr/>
            </p:nvSpPr>
            <p:spPr bwMode="auto">
              <a:xfrm>
                <a:off x="3069853" y="3641349"/>
                <a:ext cx="2865628" cy="327650"/>
              </a:xfrm>
              <a:prstGeom prst="rect">
                <a:avLst/>
              </a:prstGeom>
              <a:noFill/>
              <a:ln w="9525">
                <a:noFill/>
                <a:miter lim="800000"/>
                <a:headEnd/>
                <a:tailEnd/>
              </a:ln>
            </p:spPr>
            <p:txBody>
              <a:bodyPr wrap="square">
                <a:spAutoFit/>
              </a:bodyPr>
              <a:lstStyle/>
              <a:p>
                <a:pPr algn="r"/>
                <a:r>
                  <a:rPr lang="en-US" sz="1530" dirty="0">
                    <a:gradFill>
                      <a:gsLst>
                        <a:gs pos="21239">
                          <a:schemeClr val="tx1"/>
                        </a:gs>
                        <a:gs pos="47000">
                          <a:schemeClr val="tx1"/>
                        </a:gs>
                      </a:gsLst>
                    </a:gradFill>
                  </a:rPr>
                  <a:t>https://*.contosoapps.com</a:t>
                </a:r>
              </a:p>
            </p:txBody>
          </p:sp>
          <p:pic>
            <p:nvPicPr>
              <p:cNvPr id="120" name="Picture 119"/>
              <p:cNvPicPr>
                <a:picLocks noChangeAspect="1"/>
              </p:cNvPicPr>
              <p:nvPr/>
            </p:nvPicPr>
            <p:blipFill>
              <a:blip r:embed="rId3"/>
              <a:stretch>
                <a:fillRect/>
              </a:stretch>
            </p:blipFill>
            <p:spPr>
              <a:xfrm>
                <a:off x="2768408" y="3365015"/>
                <a:ext cx="906373" cy="511040"/>
              </a:xfrm>
              <a:prstGeom prst="rect">
                <a:avLst/>
              </a:prstGeom>
            </p:spPr>
          </p:pic>
        </p:grpSp>
        <p:grpSp>
          <p:nvGrpSpPr>
            <p:cNvPr id="146" name="Group 145"/>
            <p:cNvGrpSpPr/>
            <p:nvPr/>
          </p:nvGrpSpPr>
          <p:grpSpPr>
            <a:xfrm>
              <a:off x="3572486" y="3034562"/>
              <a:ext cx="448162" cy="448162"/>
              <a:chOff x="3715580" y="4192197"/>
              <a:chExt cx="448162" cy="448162"/>
            </a:xfrm>
          </p:grpSpPr>
          <p:sp>
            <p:nvSpPr>
              <p:cNvPr id="56" name="Rectangle 55"/>
              <p:cNvSpPr/>
              <p:nvPr/>
            </p:nvSpPr>
            <p:spPr bwMode="auto">
              <a:xfrm>
                <a:off x="3715580" y="4192197"/>
                <a:ext cx="448162" cy="44816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0" rIns="0" bIns="0" numCol="1" spcCol="0" rtlCol="0" fromWordArt="0" anchor="t" anchorCtr="0" forceAA="0" compatLnSpc="1">
                <a:prstTxWarp prst="textNoShape">
                  <a:avLst/>
                </a:prstTxWarp>
                <a:noAutofit/>
              </a:bodyPr>
              <a:lstStyle/>
              <a:p>
                <a:pPr defTabSz="932290" fontAlgn="base">
                  <a:spcBef>
                    <a:spcPct val="0"/>
                  </a:spcBef>
                  <a:spcAft>
                    <a:spcPct val="0"/>
                  </a:spcAft>
                </a:pPr>
                <a:r>
                  <a:rPr lang="en-US" sz="1122" dirty="0">
                    <a:gradFill>
                      <a:gsLst>
                        <a:gs pos="0">
                          <a:srgbClr val="FFFFFF"/>
                        </a:gs>
                        <a:gs pos="100000">
                          <a:srgbClr val="FFFFFF"/>
                        </a:gs>
                      </a:gsLst>
                      <a:lin ang="5400000" scaled="0"/>
                    </a:gradFill>
                    <a:ea typeface="Segoe UI" pitchFamily="34" charset="0"/>
                    <a:cs typeface="Segoe UI" pitchFamily="34" charset="0"/>
                  </a:rPr>
                  <a:t>app</a:t>
                </a:r>
              </a:p>
            </p:txBody>
          </p:sp>
          <p:sp>
            <p:nvSpPr>
              <p:cNvPr id="145" name="Freeform 7"/>
              <p:cNvSpPr>
                <a:spLocks noEditPoints="1"/>
              </p:cNvSpPr>
              <p:nvPr/>
            </p:nvSpPr>
            <p:spPr bwMode="auto">
              <a:xfrm>
                <a:off x="3926598" y="4399247"/>
                <a:ext cx="202488" cy="203445"/>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endParaRPr lang="en-US" sz="1873"/>
              </a:p>
            </p:txBody>
          </p:sp>
        </p:grpSp>
      </p:grpSp>
    </p:spTree>
    <p:extLst>
      <p:ext uri="{BB962C8B-B14F-4D97-AF65-F5344CB8AC3E}">
        <p14:creationId xmlns:p14="http://schemas.microsoft.com/office/powerpoint/2010/main" val="39664291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
                                        </p:tgtEl>
                                        <p:attrNameLst>
                                          <p:attrName>style.visibility</p:attrName>
                                        </p:attrNameLst>
                                      </p:cBhvr>
                                      <p:to>
                                        <p:strVal val="visible"/>
                                      </p:to>
                                    </p:set>
                                    <p:animEffect transition="in" filter="fade">
                                      <p:cBhvr>
                                        <p:cTn id="7" dur="750"/>
                                        <p:tgtEl>
                                          <p:spTgt spid="148"/>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75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0"/>
                                        </p:tgtEl>
                                        <p:attrNameLst>
                                          <p:attrName>style.visibility</p:attrName>
                                        </p:attrNameLst>
                                      </p:cBhvr>
                                      <p:to>
                                        <p:strVal val="visible"/>
                                      </p:to>
                                    </p:set>
                                    <p:animEffect transition="in" filter="fade">
                                      <p:cBhvr>
                                        <p:cTn id="15" dur="750"/>
                                        <p:tgtEl>
                                          <p:spTgt spid="150"/>
                                        </p:tgtEl>
                                      </p:cBhvr>
                                    </p:animEffect>
                                  </p:childTnLst>
                                </p:cTn>
                              </p:par>
                              <p:par>
                                <p:cTn id="16" presetID="10" presetClass="entr" presetSubtype="0" fill="hold" nodeType="withEffect">
                                  <p:stCondLst>
                                    <p:cond delay="0"/>
                                  </p:stCondLst>
                                  <p:childTnLst>
                                    <p:set>
                                      <p:cBhvr>
                                        <p:cTn id="17" dur="1" fill="hold">
                                          <p:stCondLst>
                                            <p:cond delay="0"/>
                                          </p:stCondLst>
                                        </p:cTn>
                                        <p:tgtEl>
                                          <p:spTgt spid="149"/>
                                        </p:tgtEl>
                                        <p:attrNameLst>
                                          <p:attrName>style.visibility</p:attrName>
                                        </p:attrNameLst>
                                      </p:cBhvr>
                                      <p:to>
                                        <p:strVal val="visible"/>
                                      </p:to>
                                    </p:set>
                                    <p:animEffect transition="in" filter="fade">
                                      <p:cBhvr>
                                        <p:cTn id="18" dur="750"/>
                                        <p:tgtEl>
                                          <p:spTgt spid="149"/>
                                        </p:tgtEl>
                                      </p:cBhvr>
                                    </p:animEffect>
                                  </p:childTnLst>
                                </p:cTn>
                              </p:par>
                              <p:par>
                                <p:cTn id="19" presetID="10" presetClass="entr" presetSubtype="0" fill="hold" nodeType="withEffect">
                                  <p:stCondLst>
                                    <p:cond delay="0"/>
                                  </p:stCondLst>
                                  <p:childTnLst>
                                    <p:set>
                                      <p:cBhvr>
                                        <p:cTn id="20" dur="1" fill="hold">
                                          <p:stCondLst>
                                            <p:cond delay="0"/>
                                          </p:stCondLst>
                                        </p:cTn>
                                        <p:tgtEl>
                                          <p:spTgt spid="151"/>
                                        </p:tgtEl>
                                        <p:attrNameLst>
                                          <p:attrName>style.visibility</p:attrName>
                                        </p:attrNameLst>
                                      </p:cBhvr>
                                      <p:to>
                                        <p:strVal val="visible"/>
                                      </p:to>
                                    </p:set>
                                    <p:animEffect transition="in" filter="fade">
                                      <p:cBhvr>
                                        <p:cTn id="21" dur="750"/>
                                        <p:tgtEl>
                                          <p:spTgt spid="151"/>
                                        </p:tgtEl>
                                      </p:cBhvr>
                                    </p:animEffect>
                                  </p:childTnLst>
                                </p:cTn>
                              </p:par>
                              <p:par>
                                <p:cTn id="22" presetID="10" presetClass="entr" presetSubtype="0" fill="hold" nodeType="withEffect">
                                  <p:stCondLst>
                                    <p:cond delay="0"/>
                                  </p:stCondLst>
                                  <p:childTnLst>
                                    <p:set>
                                      <p:cBhvr>
                                        <p:cTn id="23" dur="1" fill="hold">
                                          <p:stCondLst>
                                            <p:cond delay="0"/>
                                          </p:stCondLst>
                                        </p:cTn>
                                        <p:tgtEl>
                                          <p:spTgt spid="152"/>
                                        </p:tgtEl>
                                        <p:attrNameLst>
                                          <p:attrName>style.visibility</p:attrName>
                                        </p:attrNameLst>
                                      </p:cBhvr>
                                      <p:to>
                                        <p:strVal val="visible"/>
                                      </p:to>
                                    </p:set>
                                    <p:animEffect transition="in" filter="fade">
                                      <p:cBhvr>
                                        <p:cTn id="24" dur="750"/>
                                        <p:tgtEl>
                                          <p:spTgt spid="152"/>
                                        </p:tgtEl>
                                      </p:cBhvr>
                                    </p:animEffect>
                                  </p:childTnLst>
                                </p:cTn>
                              </p:par>
                              <p:par>
                                <p:cTn id="25" presetID="10" presetClass="entr" presetSubtype="0" fill="hold" nodeType="withEffect">
                                  <p:stCondLst>
                                    <p:cond delay="0"/>
                                  </p:stCondLst>
                                  <p:childTnLst>
                                    <p:set>
                                      <p:cBhvr>
                                        <p:cTn id="26" dur="1" fill="hold">
                                          <p:stCondLst>
                                            <p:cond delay="0"/>
                                          </p:stCondLst>
                                        </p:cTn>
                                        <p:tgtEl>
                                          <p:spTgt spid="157"/>
                                        </p:tgtEl>
                                        <p:attrNameLst>
                                          <p:attrName>style.visibility</p:attrName>
                                        </p:attrNameLst>
                                      </p:cBhvr>
                                      <p:to>
                                        <p:strVal val="visible"/>
                                      </p:to>
                                    </p:set>
                                    <p:animEffect transition="in" filter="fade">
                                      <p:cBhvr>
                                        <p:cTn id="27" dur="750"/>
                                        <p:tgtEl>
                                          <p:spTgt spid="157"/>
                                        </p:tgtEl>
                                      </p:cBhvr>
                                    </p:animEffect>
                                  </p:childTnLst>
                                </p:cTn>
                              </p:par>
                              <p:par>
                                <p:cTn id="28" presetID="10" presetClass="entr" presetSubtype="0" fill="hold" nodeType="withEffect">
                                  <p:stCondLst>
                                    <p:cond delay="0"/>
                                  </p:stCondLst>
                                  <p:childTnLst>
                                    <p:set>
                                      <p:cBhvr>
                                        <p:cTn id="29" dur="1" fill="hold">
                                          <p:stCondLst>
                                            <p:cond delay="0"/>
                                          </p:stCondLst>
                                        </p:cTn>
                                        <p:tgtEl>
                                          <p:spTgt spid="158"/>
                                        </p:tgtEl>
                                        <p:attrNameLst>
                                          <p:attrName>style.visibility</p:attrName>
                                        </p:attrNameLst>
                                      </p:cBhvr>
                                      <p:to>
                                        <p:strVal val="visible"/>
                                      </p:to>
                                    </p:set>
                                    <p:animEffect transition="in" filter="fade">
                                      <p:cBhvr>
                                        <p:cTn id="30" dur="750"/>
                                        <p:tgtEl>
                                          <p:spTgt spid="15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4"/>
                                        </p:tgtEl>
                                        <p:attrNameLst>
                                          <p:attrName>style.visibility</p:attrName>
                                        </p:attrNameLst>
                                      </p:cBhvr>
                                      <p:to>
                                        <p:strVal val="visible"/>
                                      </p:to>
                                    </p:set>
                                    <p:animEffect transition="in" filter="fade">
                                      <p:cBhvr>
                                        <p:cTn id="35" dur="750"/>
                                        <p:tgtEl>
                                          <p:spTgt spid="154"/>
                                        </p:tgtEl>
                                      </p:cBhvr>
                                    </p:animEffect>
                                  </p:childTnLst>
                                </p:cTn>
                              </p:par>
                              <p:par>
                                <p:cTn id="36" presetID="10" presetClass="entr" presetSubtype="0" fill="hold" nodeType="withEffect">
                                  <p:stCondLst>
                                    <p:cond delay="0"/>
                                  </p:stCondLst>
                                  <p:childTnLst>
                                    <p:set>
                                      <p:cBhvr>
                                        <p:cTn id="37" dur="1" fill="hold">
                                          <p:stCondLst>
                                            <p:cond delay="0"/>
                                          </p:stCondLst>
                                        </p:cTn>
                                        <p:tgtEl>
                                          <p:spTgt spid="159"/>
                                        </p:tgtEl>
                                        <p:attrNameLst>
                                          <p:attrName>style.visibility</p:attrName>
                                        </p:attrNameLst>
                                      </p:cBhvr>
                                      <p:to>
                                        <p:strVal val="visible"/>
                                      </p:to>
                                    </p:set>
                                    <p:animEffect transition="in" filter="fade">
                                      <p:cBhvr>
                                        <p:cTn id="38" dur="750"/>
                                        <p:tgtEl>
                                          <p:spTgt spid="15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56"/>
                                        </p:tgtEl>
                                        <p:attrNameLst>
                                          <p:attrName>style.visibility</p:attrName>
                                        </p:attrNameLst>
                                      </p:cBhvr>
                                      <p:to>
                                        <p:strVal val="visible"/>
                                      </p:to>
                                    </p:set>
                                    <p:animEffect transition="in" filter="fade">
                                      <p:cBhvr>
                                        <p:cTn id="43" dur="750"/>
                                        <p:tgtEl>
                                          <p:spTgt spid="156"/>
                                        </p:tgtEl>
                                      </p:cBhvr>
                                    </p:animEffect>
                                  </p:childTnLst>
                                </p:cTn>
                              </p:par>
                              <p:par>
                                <p:cTn id="44" presetID="10" presetClass="entr" presetSubtype="0" fill="hold" nodeType="withEffect">
                                  <p:stCondLst>
                                    <p:cond delay="0"/>
                                  </p:stCondLst>
                                  <p:childTnLst>
                                    <p:set>
                                      <p:cBhvr>
                                        <p:cTn id="45" dur="1" fill="hold">
                                          <p:stCondLst>
                                            <p:cond delay="0"/>
                                          </p:stCondLst>
                                        </p:cTn>
                                        <p:tgtEl>
                                          <p:spTgt spid="155"/>
                                        </p:tgtEl>
                                        <p:attrNameLst>
                                          <p:attrName>style.visibility</p:attrName>
                                        </p:attrNameLst>
                                      </p:cBhvr>
                                      <p:to>
                                        <p:strVal val="visible"/>
                                      </p:to>
                                    </p:set>
                                    <p:animEffect transition="in" filter="fade">
                                      <p:cBhvr>
                                        <p:cTn id="46" dur="75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p:cNvSpPr>
            <a:spLocks noGrp="1"/>
          </p:cNvSpPr>
          <p:nvPr>
            <p:ph type="title"/>
          </p:nvPr>
        </p:nvSpPr>
        <p:spPr>
          <a:xfrm>
            <a:off x="273957" y="299914"/>
            <a:ext cx="11375536" cy="762786"/>
          </a:xfrm>
        </p:spPr>
        <p:txBody>
          <a:bodyPr/>
          <a:lstStyle/>
          <a:p>
            <a:r>
              <a:rPr lang="en-US" dirty="0"/>
              <a:t>Centrally deployed app</a:t>
            </a:r>
          </a:p>
        </p:txBody>
      </p:sp>
      <p:grpSp>
        <p:nvGrpSpPr>
          <p:cNvPr id="64" name="Group 63"/>
          <p:cNvGrpSpPr/>
          <p:nvPr/>
        </p:nvGrpSpPr>
        <p:grpSpPr>
          <a:xfrm>
            <a:off x="705213" y="1557526"/>
            <a:ext cx="967513" cy="979007"/>
            <a:chOff x="1283997" y="1117101"/>
            <a:chExt cx="2496635" cy="2526296"/>
          </a:xfrm>
        </p:grpSpPr>
        <p:pic>
          <p:nvPicPr>
            <p:cNvPr id="65" name="Picture 64"/>
            <p:cNvPicPr>
              <a:picLocks noChangeAspect="1"/>
            </p:cNvPicPr>
            <p:nvPr/>
          </p:nvPicPr>
          <p:blipFill>
            <a:blip r:embed="rId2"/>
            <a:stretch>
              <a:fillRect/>
            </a:stretch>
          </p:blipFill>
          <p:spPr>
            <a:xfrm>
              <a:off x="1283997" y="1118377"/>
              <a:ext cx="1422316" cy="2523744"/>
            </a:xfrm>
            <a:prstGeom prst="rect">
              <a:avLst/>
            </a:prstGeom>
          </p:spPr>
        </p:pic>
        <p:pic>
          <p:nvPicPr>
            <p:cNvPr id="66" name="Picture 65"/>
            <p:cNvPicPr>
              <a:picLocks noChangeAspect="1"/>
            </p:cNvPicPr>
            <p:nvPr/>
          </p:nvPicPr>
          <p:blipFill>
            <a:blip r:embed="rId3"/>
            <a:stretch>
              <a:fillRect/>
            </a:stretch>
          </p:blipFill>
          <p:spPr>
            <a:xfrm>
              <a:off x="2847351" y="1117101"/>
              <a:ext cx="933281" cy="2526296"/>
            </a:xfrm>
            <a:prstGeom prst="rect">
              <a:avLst/>
            </a:prstGeom>
          </p:spPr>
        </p:pic>
      </p:grpSp>
      <p:grpSp>
        <p:nvGrpSpPr>
          <p:cNvPr id="113" name="Group 112"/>
          <p:cNvGrpSpPr/>
          <p:nvPr/>
        </p:nvGrpSpPr>
        <p:grpSpPr>
          <a:xfrm>
            <a:off x="1776727" y="1171061"/>
            <a:ext cx="9728327" cy="1953438"/>
            <a:chOff x="1739595" y="1148203"/>
            <a:chExt cx="9538441" cy="1915309"/>
          </a:xfrm>
        </p:grpSpPr>
        <p:pic>
          <p:nvPicPr>
            <p:cNvPr id="54" name="Picture 53"/>
            <p:cNvPicPr>
              <a:picLocks noChangeAspect="1"/>
            </p:cNvPicPr>
            <p:nvPr/>
          </p:nvPicPr>
          <p:blipFill>
            <a:blip r:embed="rId4"/>
            <a:stretch>
              <a:fillRect/>
            </a:stretch>
          </p:blipFill>
          <p:spPr>
            <a:xfrm>
              <a:off x="7541173" y="1148203"/>
              <a:ext cx="3736863" cy="1915309"/>
            </a:xfrm>
            <a:prstGeom prst="rect">
              <a:avLst/>
            </a:prstGeom>
          </p:spPr>
        </p:pic>
        <p:grpSp>
          <p:nvGrpSpPr>
            <p:cNvPr id="112" name="Group 111"/>
            <p:cNvGrpSpPr/>
            <p:nvPr/>
          </p:nvGrpSpPr>
          <p:grpSpPr>
            <a:xfrm>
              <a:off x="1739595" y="1882873"/>
              <a:ext cx="5602529" cy="346845"/>
              <a:chOff x="1739595" y="1882873"/>
              <a:chExt cx="5602529" cy="346845"/>
            </a:xfrm>
          </p:grpSpPr>
          <p:sp>
            <p:nvSpPr>
              <p:cNvPr id="67" name="Right Arrow 66"/>
              <p:cNvSpPr/>
              <p:nvPr/>
            </p:nvSpPr>
            <p:spPr bwMode="auto">
              <a:xfrm>
                <a:off x="1739595" y="1895409"/>
                <a:ext cx="5602529" cy="309872"/>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68" name="Rectangle 67"/>
              <p:cNvSpPr/>
              <p:nvPr/>
            </p:nvSpPr>
            <p:spPr bwMode="auto">
              <a:xfrm>
                <a:off x="4367437" y="1882873"/>
                <a:ext cx="346845" cy="3468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1</a:t>
                </a:r>
              </a:p>
            </p:txBody>
          </p:sp>
        </p:grpSp>
      </p:grpSp>
      <p:grpSp>
        <p:nvGrpSpPr>
          <p:cNvPr id="114" name="Group 113"/>
          <p:cNvGrpSpPr/>
          <p:nvPr/>
        </p:nvGrpSpPr>
        <p:grpSpPr>
          <a:xfrm>
            <a:off x="7859972" y="2936524"/>
            <a:ext cx="4376523" cy="1789695"/>
            <a:chOff x="7704102" y="2879207"/>
            <a:chExt cx="4291098" cy="1754762"/>
          </a:xfrm>
        </p:grpSpPr>
        <p:grpSp>
          <p:nvGrpSpPr>
            <p:cNvPr id="57" name="Group 56"/>
            <p:cNvGrpSpPr/>
            <p:nvPr/>
          </p:nvGrpSpPr>
          <p:grpSpPr>
            <a:xfrm>
              <a:off x="9569932" y="3618370"/>
              <a:ext cx="1788031" cy="1015599"/>
              <a:chOff x="2454115" y="3594733"/>
              <a:chExt cx="1788750" cy="1016006"/>
            </a:xfrm>
          </p:grpSpPr>
          <p:sp>
            <p:nvSpPr>
              <p:cNvPr id="58" name="Freeform 57"/>
              <p:cNvSpPr/>
              <p:nvPr/>
            </p:nvSpPr>
            <p:spPr>
              <a:xfrm>
                <a:off x="3326041" y="4019947"/>
                <a:ext cx="538928" cy="187066"/>
              </a:xfrm>
              <a:custGeom>
                <a:avLst/>
                <a:gdLst/>
                <a:ahLst/>
                <a:cxnLst/>
                <a:rect l="0" t="0" r="0" b="0"/>
                <a:pathLst>
                  <a:path>
                    <a:moveTo>
                      <a:pt x="0" y="0"/>
                    </a:moveTo>
                    <a:lnTo>
                      <a:pt x="0" y="93533"/>
                    </a:lnTo>
                    <a:lnTo>
                      <a:pt x="538928" y="93533"/>
                    </a:lnTo>
                    <a:lnTo>
                      <a:pt x="538928" y="187066"/>
                    </a:lnTo>
                  </a:path>
                </a:pathLst>
              </a:custGeom>
              <a:noFill/>
              <a:ln w="15875">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9" name="Freeform 58"/>
              <p:cNvSpPr/>
              <p:nvPr/>
            </p:nvSpPr>
            <p:spPr>
              <a:xfrm>
                <a:off x="2787112" y="4019947"/>
                <a:ext cx="538928" cy="187066"/>
              </a:xfrm>
              <a:custGeom>
                <a:avLst/>
                <a:gdLst/>
                <a:ahLst/>
                <a:cxnLst/>
                <a:rect l="0" t="0" r="0" b="0"/>
                <a:pathLst>
                  <a:path>
                    <a:moveTo>
                      <a:pt x="538928" y="0"/>
                    </a:moveTo>
                    <a:lnTo>
                      <a:pt x="538928" y="93533"/>
                    </a:lnTo>
                    <a:lnTo>
                      <a:pt x="0" y="93533"/>
                    </a:lnTo>
                    <a:lnTo>
                      <a:pt x="0" y="187066"/>
                    </a:lnTo>
                  </a:path>
                </a:pathLst>
              </a:custGeom>
              <a:noFill/>
              <a:ln w="15875">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0" name="Freeform 59"/>
              <p:cNvSpPr/>
              <p:nvPr/>
            </p:nvSpPr>
            <p:spPr>
              <a:xfrm>
                <a:off x="2900826" y="3594733"/>
                <a:ext cx="823291" cy="411646"/>
              </a:xfrm>
              <a:custGeom>
                <a:avLst/>
                <a:gdLst>
                  <a:gd name="connsiteX0" fmla="*/ 0 w 890791"/>
                  <a:gd name="connsiteY0" fmla="*/ 0 h 445395"/>
                  <a:gd name="connsiteX1" fmla="*/ 890791 w 890791"/>
                  <a:gd name="connsiteY1" fmla="*/ 0 h 445395"/>
                  <a:gd name="connsiteX2" fmla="*/ 890791 w 890791"/>
                  <a:gd name="connsiteY2" fmla="*/ 445395 h 445395"/>
                  <a:gd name="connsiteX3" fmla="*/ 0 w 890791"/>
                  <a:gd name="connsiteY3" fmla="*/ 445395 h 445395"/>
                  <a:gd name="connsiteX4" fmla="*/ 0 w 890791"/>
                  <a:gd name="connsiteY4" fmla="*/ 0 h 445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791" h="445395">
                    <a:moveTo>
                      <a:pt x="0" y="0"/>
                    </a:moveTo>
                    <a:lnTo>
                      <a:pt x="890791" y="0"/>
                    </a:lnTo>
                    <a:lnTo>
                      <a:pt x="890791" y="445395"/>
                    </a:lnTo>
                    <a:lnTo>
                      <a:pt x="0" y="445395"/>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21" tIns="7121" rIns="7121" bIns="7121" numCol="1" spcCol="1270" anchor="ctr" anchorCtr="0">
                <a:noAutofit/>
              </a:bodyPr>
              <a:lstStyle/>
              <a:p>
                <a:pPr algn="ctr" defTabSz="498482">
                  <a:lnSpc>
                    <a:spcPct val="90000"/>
                  </a:lnSpc>
                  <a:spcBef>
                    <a:spcPct val="0"/>
                  </a:spcBef>
                  <a:spcAft>
                    <a:spcPct val="35000"/>
                  </a:spcAft>
                </a:pPr>
                <a:r>
                  <a:rPr lang="en-US" sz="1122" dirty="0">
                    <a:gradFill>
                      <a:gsLst>
                        <a:gs pos="0">
                          <a:srgbClr val="FFFFFF"/>
                        </a:gs>
                        <a:gs pos="100000">
                          <a:srgbClr val="FFFFFF"/>
                        </a:gs>
                      </a:gsLst>
                      <a:lin ang="5400000" scaled="0"/>
                    </a:gradFill>
                  </a:rPr>
                  <a:t>Root</a:t>
                </a:r>
              </a:p>
            </p:txBody>
          </p:sp>
          <p:sp>
            <p:nvSpPr>
              <p:cNvPr id="61" name="Freeform 60"/>
              <p:cNvSpPr/>
              <p:nvPr/>
            </p:nvSpPr>
            <p:spPr>
              <a:xfrm>
                <a:off x="2454115" y="4199093"/>
                <a:ext cx="823291" cy="411646"/>
              </a:xfrm>
              <a:custGeom>
                <a:avLst/>
                <a:gdLst>
                  <a:gd name="connsiteX0" fmla="*/ 0 w 890791"/>
                  <a:gd name="connsiteY0" fmla="*/ 0 h 445395"/>
                  <a:gd name="connsiteX1" fmla="*/ 890791 w 890791"/>
                  <a:gd name="connsiteY1" fmla="*/ 0 h 445395"/>
                  <a:gd name="connsiteX2" fmla="*/ 890791 w 890791"/>
                  <a:gd name="connsiteY2" fmla="*/ 445395 h 445395"/>
                  <a:gd name="connsiteX3" fmla="*/ 0 w 890791"/>
                  <a:gd name="connsiteY3" fmla="*/ 445395 h 445395"/>
                  <a:gd name="connsiteX4" fmla="*/ 0 w 890791"/>
                  <a:gd name="connsiteY4" fmla="*/ 0 h 445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791" h="445395">
                    <a:moveTo>
                      <a:pt x="0" y="0"/>
                    </a:moveTo>
                    <a:lnTo>
                      <a:pt x="890791" y="0"/>
                    </a:lnTo>
                    <a:lnTo>
                      <a:pt x="890791" y="445395"/>
                    </a:lnTo>
                    <a:lnTo>
                      <a:pt x="0" y="445395"/>
                    </a:lnTo>
                    <a:lnTo>
                      <a:pt x="0" y="0"/>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21" tIns="7121" rIns="7121" bIns="7121" numCol="1" spcCol="1270" anchor="ctr" anchorCtr="0">
                <a:noAutofit/>
              </a:bodyPr>
              <a:lstStyle/>
              <a:p>
                <a:pPr algn="ctr" defTabSz="498482">
                  <a:lnSpc>
                    <a:spcPct val="90000"/>
                  </a:lnSpc>
                  <a:spcBef>
                    <a:spcPct val="0"/>
                  </a:spcBef>
                  <a:spcAft>
                    <a:spcPct val="35000"/>
                  </a:spcAft>
                </a:pPr>
                <a:r>
                  <a:rPr lang="en-US" sz="1122" dirty="0" err="1">
                    <a:gradFill>
                      <a:gsLst>
                        <a:gs pos="0">
                          <a:srgbClr val="FFFFFF"/>
                        </a:gs>
                        <a:gs pos="100000">
                          <a:srgbClr val="FFFFFF"/>
                        </a:gs>
                      </a:gsLst>
                      <a:lin ang="5400000" scaled="0"/>
                    </a:gradFill>
                  </a:rPr>
                  <a:t>AppWeb</a:t>
                </a:r>
                <a:endParaRPr lang="en-US" sz="1122" dirty="0">
                  <a:gradFill>
                    <a:gsLst>
                      <a:gs pos="0">
                        <a:srgbClr val="FFFFFF"/>
                      </a:gs>
                      <a:gs pos="100000">
                        <a:srgbClr val="FFFFFF"/>
                      </a:gs>
                    </a:gsLst>
                    <a:lin ang="5400000" scaled="0"/>
                  </a:gradFill>
                </a:endParaRPr>
              </a:p>
            </p:txBody>
          </p:sp>
          <p:sp>
            <p:nvSpPr>
              <p:cNvPr id="62" name="Freeform 61"/>
              <p:cNvSpPr/>
              <p:nvPr/>
            </p:nvSpPr>
            <p:spPr>
              <a:xfrm>
                <a:off x="3419574" y="4199093"/>
                <a:ext cx="823291" cy="411646"/>
              </a:xfrm>
              <a:custGeom>
                <a:avLst/>
                <a:gdLst>
                  <a:gd name="connsiteX0" fmla="*/ 0 w 890791"/>
                  <a:gd name="connsiteY0" fmla="*/ 0 h 445395"/>
                  <a:gd name="connsiteX1" fmla="*/ 890791 w 890791"/>
                  <a:gd name="connsiteY1" fmla="*/ 0 h 445395"/>
                  <a:gd name="connsiteX2" fmla="*/ 890791 w 890791"/>
                  <a:gd name="connsiteY2" fmla="*/ 445395 h 445395"/>
                  <a:gd name="connsiteX3" fmla="*/ 0 w 890791"/>
                  <a:gd name="connsiteY3" fmla="*/ 445395 h 445395"/>
                  <a:gd name="connsiteX4" fmla="*/ 0 w 890791"/>
                  <a:gd name="connsiteY4" fmla="*/ 0 h 445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791" h="445395">
                    <a:moveTo>
                      <a:pt x="0" y="0"/>
                    </a:moveTo>
                    <a:lnTo>
                      <a:pt x="890791" y="0"/>
                    </a:lnTo>
                    <a:lnTo>
                      <a:pt x="890791" y="445395"/>
                    </a:lnTo>
                    <a:lnTo>
                      <a:pt x="0" y="445395"/>
                    </a:lnTo>
                    <a:lnTo>
                      <a:pt x="0" y="0"/>
                    </a:lnTo>
                    <a:close/>
                  </a:path>
                </a:pathLst>
              </a:custGeom>
              <a:solidFill>
                <a:schemeClr val="accent5"/>
              </a:solidFill>
              <a:ln>
                <a:noFill/>
              </a:ln>
            </p:spPr>
            <p:style>
              <a:lnRef idx="1">
                <a:schemeClr val="accent3"/>
              </a:lnRef>
              <a:fillRef idx="3">
                <a:schemeClr val="accent3"/>
              </a:fillRef>
              <a:effectRef idx="2">
                <a:schemeClr val="accent3"/>
              </a:effectRef>
              <a:fontRef idx="minor">
                <a:schemeClr val="lt1"/>
              </a:fontRef>
            </p:style>
            <p:txBody>
              <a:bodyPr spcFirstLastPara="0" vert="horz" wrap="square" lIns="7121" tIns="7121" rIns="7121" bIns="7121" numCol="1" spcCol="1270" anchor="ctr" anchorCtr="0">
                <a:noAutofit/>
              </a:bodyPr>
              <a:lstStyle/>
              <a:p>
                <a:pPr algn="ctr" defTabSz="498482">
                  <a:lnSpc>
                    <a:spcPct val="90000"/>
                  </a:lnSpc>
                  <a:spcBef>
                    <a:spcPct val="0"/>
                  </a:spcBef>
                  <a:spcAft>
                    <a:spcPct val="35000"/>
                  </a:spcAft>
                </a:pPr>
                <a:r>
                  <a:rPr lang="en-US" sz="1122" dirty="0" err="1">
                    <a:gradFill>
                      <a:gsLst>
                        <a:gs pos="0">
                          <a:srgbClr val="FFFFFF"/>
                        </a:gs>
                        <a:gs pos="100000">
                          <a:srgbClr val="FFFFFF"/>
                        </a:gs>
                      </a:gsLst>
                      <a:lin ang="5400000" scaled="0"/>
                    </a:gradFill>
                  </a:rPr>
                  <a:t>AppWeb</a:t>
                </a:r>
                <a:endParaRPr lang="en-US" sz="1122" dirty="0">
                  <a:gradFill>
                    <a:gsLst>
                      <a:gs pos="0">
                        <a:srgbClr val="FFFFFF"/>
                      </a:gs>
                      <a:gs pos="100000">
                        <a:srgbClr val="FFFFFF"/>
                      </a:gs>
                    </a:gsLst>
                    <a:lin ang="5400000" scaled="0"/>
                  </a:gradFill>
                </a:endParaRPr>
              </a:p>
            </p:txBody>
          </p:sp>
        </p:grpSp>
        <p:sp>
          <p:nvSpPr>
            <p:cNvPr id="72" name="Rectangle 71"/>
            <p:cNvSpPr/>
            <p:nvPr/>
          </p:nvSpPr>
          <p:spPr bwMode="auto">
            <a:xfrm>
              <a:off x="8948838" y="2879207"/>
              <a:ext cx="346845" cy="3468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2</a:t>
              </a:r>
            </a:p>
          </p:txBody>
        </p:sp>
        <p:sp>
          <p:nvSpPr>
            <p:cNvPr id="77" name="Freeform 9"/>
            <p:cNvSpPr>
              <a:spLocks noEditPoints="1"/>
            </p:cNvSpPr>
            <p:nvPr/>
          </p:nvSpPr>
          <p:spPr bwMode="auto">
            <a:xfrm>
              <a:off x="8771908" y="3871384"/>
              <a:ext cx="700707" cy="745311"/>
            </a:xfrm>
            <a:custGeom>
              <a:avLst/>
              <a:gdLst>
                <a:gd name="T0" fmla="*/ 291 w 2197"/>
                <a:gd name="T1" fmla="*/ 350 h 2315"/>
                <a:gd name="T2" fmla="*/ 1404 w 2197"/>
                <a:gd name="T3" fmla="*/ 230 h 2315"/>
                <a:gd name="T4" fmla="*/ 1404 w 2197"/>
                <a:gd name="T5" fmla="*/ 350 h 2315"/>
                <a:gd name="T6" fmla="*/ 291 w 2197"/>
                <a:gd name="T7" fmla="*/ 420 h 2315"/>
                <a:gd name="T8" fmla="*/ 1404 w 2197"/>
                <a:gd name="T9" fmla="*/ 541 h 2315"/>
                <a:gd name="T10" fmla="*/ 1404 w 2197"/>
                <a:gd name="T11" fmla="*/ 420 h 2315"/>
                <a:gd name="T12" fmla="*/ 1715 w 2197"/>
                <a:gd name="T13" fmla="*/ 290 h 2315"/>
                <a:gd name="T14" fmla="*/ 1595 w 2197"/>
                <a:gd name="T15" fmla="*/ 290 h 2315"/>
                <a:gd name="T16" fmla="*/ 1846 w 2197"/>
                <a:gd name="T17" fmla="*/ 360 h 2315"/>
                <a:gd name="T18" fmla="*/ 1846 w 2197"/>
                <a:gd name="T19" fmla="*/ 230 h 2315"/>
                <a:gd name="T20" fmla="*/ 1846 w 2197"/>
                <a:gd name="T21" fmla="*/ 360 h 2315"/>
                <a:gd name="T22" fmla="*/ 2197 w 2197"/>
                <a:gd name="T23" fmla="*/ 1714 h 2315"/>
                <a:gd name="T24" fmla="*/ 2016 w 2197"/>
                <a:gd name="T25" fmla="*/ 2315 h 2315"/>
                <a:gd name="T26" fmla="*/ 10 w 2197"/>
                <a:gd name="T27" fmla="*/ 2135 h 2315"/>
                <a:gd name="T28" fmla="*/ 160 w 2197"/>
                <a:gd name="T29" fmla="*/ 1543 h 2315"/>
                <a:gd name="T30" fmla="*/ 10 w 2197"/>
                <a:gd name="T31" fmla="*/ 952 h 2315"/>
                <a:gd name="T32" fmla="*/ 0 w 2197"/>
                <a:gd name="T33" fmla="*/ 591 h 2315"/>
                <a:gd name="T34" fmla="*/ 180 w 2197"/>
                <a:gd name="T35" fmla="*/ 0 h 2315"/>
                <a:gd name="T36" fmla="*/ 2187 w 2197"/>
                <a:gd name="T37" fmla="*/ 180 h 2315"/>
                <a:gd name="T38" fmla="*/ 2046 w 2197"/>
                <a:gd name="T39" fmla="*/ 771 h 2315"/>
                <a:gd name="T40" fmla="*/ 2197 w 2197"/>
                <a:gd name="T41" fmla="*/ 1363 h 2315"/>
                <a:gd name="T42" fmla="*/ 180 w 2197"/>
                <a:gd name="T43" fmla="*/ 681 h 2315"/>
                <a:gd name="T44" fmla="*/ 2096 w 2197"/>
                <a:gd name="T45" fmla="*/ 591 h 2315"/>
                <a:gd name="T46" fmla="*/ 2006 w 2197"/>
                <a:gd name="T47" fmla="*/ 90 h 2315"/>
                <a:gd name="T48" fmla="*/ 100 w 2197"/>
                <a:gd name="T49" fmla="*/ 180 h 2315"/>
                <a:gd name="T50" fmla="*/ 180 w 2197"/>
                <a:gd name="T51" fmla="*/ 681 h 2315"/>
                <a:gd name="T52" fmla="*/ 190 w 2197"/>
                <a:gd name="T53" fmla="*/ 1633 h 2315"/>
                <a:gd name="T54" fmla="*/ 100 w 2197"/>
                <a:gd name="T55" fmla="*/ 2135 h 2315"/>
                <a:gd name="T56" fmla="*/ 2016 w 2197"/>
                <a:gd name="T57" fmla="*/ 2215 h 2315"/>
                <a:gd name="T58" fmla="*/ 2106 w 2197"/>
                <a:gd name="T59" fmla="*/ 1714 h 2315"/>
                <a:gd name="T60" fmla="*/ 2106 w 2197"/>
                <a:gd name="T61" fmla="*/ 952 h 2315"/>
                <a:gd name="T62" fmla="*/ 190 w 2197"/>
                <a:gd name="T63" fmla="*/ 862 h 2315"/>
                <a:gd name="T64" fmla="*/ 100 w 2197"/>
                <a:gd name="T65" fmla="*/ 1363 h 2315"/>
                <a:gd name="T66" fmla="*/ 2016 w 2197"/>
                <a:gd name="T67" fmla="*/ 1453 h 2315"/>
                <a:gd name="T68" fmla="*/ 2106 w 2197"/>
                <a:gd name="T69" fmla="*/ 952 h 2315"/>
                <a:gd name="T70" fmla="*/ 291 w 2197"/>
                <a:gd name="T71" fmla="*/ 1122 h 2315"/>
                <a:gd name="T72" fmla="*/ 1404 w 2197"/>
                <a:gd name="T73" fmla="*/ 1002 h 2315"/>
                <a:gd name="T74" fmla="*/ 291 w 2197"/>
                <a:gd name="T75" fmla="*/ 1122 h 2315"/>
                <a:gd name="T76" fmla="*/ 291 w 2197"/>
                <a:gd name="T77" fmla="*/ 1313 h 2315"/>
                <a:gd name="T78" fmla="*/ 1404 w 2197"/>
                <a:gd name="T79" fmla="*/ 1192 h 2315"/>
                <a:gd name="T80" fmla="*/ 291 w 2197"/>
                <a:gd name="T81" fmla="*/ 1313 h 2315"/>
                <a:gd name="T82" fmla="*/ 1655 w 2197"/>
                <a:gd name="T83" fmla="*/ 1002 h 2315"/>
                <a:gd name="T84" fmla="*/ 1655 w 2197"/>
                <a:gd name="T85" fmla="*/ 1122 h 2315"/>
                <a:gd name="T86" fmla="*/ 1655 w 2197"/>
                <a:gd name="T87" fmla="*/ 1002 h 2315"/>
                <a:gd name="T88" fmla="*/ 1785 w 2197"/>
                <a:gd name="T89" fmla="*/ 1062 h 2315"/>
                <a:gd name="T90" fmla="*/ 1906 w 2197"/>
                <a:gd name="T91" fmla="*/ 1062 h 2315"/>
                <a:gd name="T92" fmla="*/ 291 w 2197"/>
                <a:gd name="T93" fmla="*/ 1894 h 2315"/>
                <a:gd name="T94" fmla="*/ 1404 w 2197"/>
                <a:gd name="T95" fmla="*/ 1774 h 2315"/>
                <a:gd name="T96" fmla="*/ 291 w 2197"/>
                <a:gd name="T97" fmla="*/ 1894 h 2315"/>
                <a:gd name="T98" fmla="*/ 291 w 2197"/>
                <a:gd name="T99" fmla="*/ 2084 h 2315"/>
                <a:gd name="T100" fmla="*/ 1404 w 2197"/>
                <a:gd name="T101" fmla="*/ 1964 h 2315"/>
                <a:gd name="T102" fmla="*/ 291 w 2197"/>
                <a:gd name="T103" fmla="*/ 2084 h 2315"/>
                <a:gd name="T104" fmla="*/ 1655 w 2197"/>
                <a:gd name="T105" fmla="*/ 1764 h 2315"/>
                <a:gd name="T106" fmla="*/ 1655 w 2197"/>
                <a:gd name="T107" fmla="*/ 1894 h 2315"/>
                <a:gd name="T108" fmla="*/ 1655 w 2197"/>
                <a:gd name="T109" fmla="*/ 1764 h 2315"/>
                <a:gd name="T110" fmla="*/ 1785 w 2197"/>
                <a:gd name="T111" fmla="*/ 1834 h 2315"/>
                <a:gd name="T112" fmla="*/ 1906 w 2197"/>
                <a:gd name="T113" fmla="*/ 1834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7" h="2315">
                  <a:moveTo>
                    <a:pt x="1404" y="350"/>
                  </a:moveTo>
                  <a:cubicBezTo>
                    <a:pt x="291" y="350"/>
                    <a:pt x="291" y="350"/>
                    <a:pt x="291" y="350"/>
                  </a:cubicBezTo>
                  <a:cubicBezTo>
                    <a:pt x="291" y="230"/>
                    <a:pt x="291" y="230"/>
                    <a:pt x="291" y="230"/>
                  </a:cubicBezTo>
                  <a:cubicBezTo>
                    <a:pt x="1404" y="230"/>
                    <a:pt x="1404" y="230"/>
                    <a:pt x="1404" y="230"/>
                  </a:cubicBezTo>
                  <a:cubicBezTo>
                    <a:pt x="1404" y="350"/>
                    <a:pt x="1404" y="350"/>
                    <a:pt x="1404" y="350"/>
                  </a:cubicBezTo>
                  <a:cubicBezTo>
                    <a:pt x="1404" y="350"/>
                    <a:pt x="1404" y="350"/>
                    <a:pt x="1404" y="350"/>
                  </a:cubicBezTo>
                  <a:close/>
                  <a:moveTo>
                    <a:pt x="1404" y="420"/>
                  </a:moveTo>
                  <a:cubicBezTo>
                    <a:pt x="291" y="420"/>
                    <a:pt x="291" y="420"/>
                    <a:pt x="291" y="420"/>
                  </a:cubicBezTo>
                  <a:cubicBezTo>
                    <a:pt x="291" y="541"/>
                    <a:pt x="291" y="541"/>
                    <a:pt x="291" y="541"/>
                  </a:cubicBezTo>
                  <a:cubicBezTo>
                    <a:pt x="1404" y="541"/>
                    <a:pt x="1404" y="541"/>
                    <a:pt x="1404" y="541"/>
                  </a:cubicBezTo>
                  <a:cubicBezTo>
                    <a:pt x="1404" y="420"/>
                    <a:pt x="1404" y="420"/>
                    <a:pt x="1404" y="420"/>
                  </a:cubicBezTo>
                  <a:cubicBezTo>
                    <a:pt x="1404" y="420"/>
                    <a:pt x="1404" y="420"/>
                    <a:pt x="1404" y="420"/>
                  </a:cubicBezTo>
                  <a:close/>
                  <a:moveTo>
                    <a:pt x="1655" y="360"/>
                  </a:moveTo>
                  <a:cubicBezTo>
                    <a:pt x="1685" y="360"/>
                    <a:pt x="1715" y="330"/>
                    <a:pt x="1715" y="290"/>
                  </a:cubicBezTo>
                  <a:cubicBezTo>
                    <a:pt x="1715" y="260"/>
                    <a:pt x="1685" y="230"/>
                    <a:pt x="1655" y="230"/>
                  </a:cubicBezTo>
                  <a:cubicBezTo>
                    <a:pt x="1615" y="230"/>
                    <a:pt x="1595" y="260"/>
                    <a:pt x="1595" y="290"/>
                  </a:cubicBezTo>
                  <a:cubicBezTo>
                    <a:pt x="1595" y="330"/>
                    <a:pt x="1615" y="360"/>
                    <a:pt x="1655" y="360"/>
                  </a:cubicBezTo>
                  <a:close/>
                  <a:moveTo>
                    <a:pt x="1846" y="360"/>
                  </a:moveTo>
                  <a:cubicBezTo>
                    <a:pt x="1876" y="360"/>
                    <a:pt x="1906" y="330"/>
                    <a:pt x="1906" y="290"/>
                  </a:cubicBezTo>
                  <a:cubicBezTo>
                    <a:pt x="1906" y="260"/>
                    <a:pt x="1876" y="230"/>
                    <a:pt x="1846" y="230"/>
                  </a:cubicBezTo>
                  <a:cubicBezTo>
                    <a:pt x="1805" y="230"/>
                    <a:pt x="1775" y="260"/>
                    <a:pt x="1775" y="290"/>
                  </a:cubicBezTo>
                  <a:cubicBezTo>
                    <a:pt x="1775" y="330"/>
                    <a:pt x="1805" y="360"/>
                    <a:pt x="1846" y="360"/>
                  </a:cubicBezTo>
                  <a:close/>
                  <a:moveTo>
                    <a:pt x="2046" y="1543"/>
                  </a:moveTo>
                  <a:cubicBezTo>
                    <a:pt x="2126" y="1553"/>
                    <a:pt x="2197" y="1623"/>
                    <a:pt x="2197" y="1714"/>
                  </a:cubicBezTo>
                  <a:cubicBezTo>
                    <a:pt x="2197" y="2135"/>
                    <a:pt x="2197" y="2135"/>
                    <a:pt x="2197" y="2135"/>
                  </a:cubicBezTo>
                  <a:cubicBezTo>
                    <a:pt x="2197" y="2235"/>
                    <a:pt x="2116" y="2315"/>
                    <a:pt x="2016" y="2315"/>
                  </a:cubicBezTo>
                  <a:cubicBezTo>
                    <a:pt x="190" y="2315"/>
                    <a:pt x="190" y="2315"/>
                    <a:pt x="190" y="2315"/>
                  </a:cubicBezTo>
                  <a:cubicBezTo>
                    <a:pt x="90" y="2315"/>
                    <a:pt x="10" y="2235"/>
                    <a:pt x="10" y="2135"/>
                  </a:cubicBezTo>
                  <a:cubicBezTo>
                    <a:pt x="10" y="1714"/>
                    <a:pt x="10" y="1714"/>
                    <a:pt x="10" y="1714"/>
                  </a:cubicBezTo>
                  <a:cubicBezTo>
                    <a:pt x="10" y="1623"/>
                    <a:pt x="70" y="1553"/>
                    <a:pt x="160" y="1543"/>
                  </a:cubicBezTo>
                  <a:cubicBezTo>
                    <a:pt x="70" y="1523"/>
                    <a:pt x="10" y="1453"/>
                    <a:pt x="10" y="1363"/>
                  </a:cubicBezTo>
                  <a:cubicBezTo>
                    <a:pt x="10" y="952"/>
                    <a:pt x="10" y="952"/>
                    <a:pt x="10" y="952"/>
                  </a:cubicBezTo>
                  <a:cubicBezTo>
                    <a:pt x="10" y="862"/>
                    <a:pt x="70" y="791"/>
                    <a:pt x="160" y="771"/>
                  </a:cubicBezTo>
                  <a:cubicBezTo>
                    <a:pt x="70" y="761"/>
                    <a:pt x="0" y="681"/>
                    <a:pt x="0" y="591"/>
                  </a:cubicBezTo>
                  <a:cubicBezTo>
                    <a:pt x="0" y="180"/>
                    <a:pt x="0" y="180"/>
                    <a:pt x="0" y="180"/>
                  </a:cubicBezTo>
                  <a:cubicBezTo>
                    <a:pt x="0" y="80"/>
                    <a:pt x="80" y="0"/>
                    <a:pt x="180" y="0"/>
                  </a:cubicBezTo>
                  <a:cubicBezTo>
                    <a:pt x="2006" y="0"/>
                    <a:pt x="2006" y="0"/>
                    <a:pt x="2006" y="0"/>
                  </a:cubicBezTo>
                  <a:cubicBezTo>
                    <a:pt x="2106" y="0"/>
                    <a:pt x="2187" y="80"/>
                    <a:pt x="2187" y="180"/>
                  </a:cubicBezTo>
                  <a:cubicBezTo>
                    <a:pt x="2187" y="591"/>
                    <a:pt x="2187" y="591"/>
                    <a:pt x="2187" y="591"/>
                  </a:cubicBezTo>
                  <a:cubicBezTo>
                    <a:pt x="2187" y="681"/>
                    <a:pt x="2126" y="761"/>
                    <a:pt x="2046" y="771"/>
                  </a:cubicBezTo>
                  <a:cubicBezTo>
                    <a:pt x="2126" y="781"/>
                    <a:pt x="2197" y="862"/>
                    <a:pt x="2197" y="952"/>
                  </a:cubicBezTo>
                  <a:cubicBezTo>
                    <a:pt x="2197" y="1363"/>
                    <a:pt x="2197" y="1363"/>
                    <a:pt x="2197" y="1363"/>
                  </a:cubicBezTo>
                  <a:cubicBezTo>
                    <a:pt x="2197" y="1453"/>
                    <a:pt x="2126" y="1523"/>
                    <a:pt x="2046" y="1543"/>
                  </a:cubicBezTo>
                  <a:close/>
                  <a:moveTo>
                    <a:pt x="180" y="681"/>
                  </a:moveTo>
                  <a:cubicBezTo>
                    <a:pt x="2006" y="681"/>
                    <a:pt x="2006" y="681"/>
                    <a:pt x="2006" y="681"/>
                  </a:cubicBezTo>
                  <a:cubicBezTo>
                    <a:pt x="2056" y="681"/>
                    <a:pt x="2096" y="641"/>
                    <a:pt x="2096" y="591"/>
                  </a:cubicBezTo>
                  <a:cubicBezTo>
                    <a:pt x="2096" y="180"/>
                    <a:pt x="2096" y="180"/>
                    <a:pt x="2096" y="180"/>
                  </a:cubicBezTo>
                  <a:cubicBezTo>
                    <a:pt x="2096" y="130"/>
                    <a:pt x="2056" y="90"/>
                    <a:pt x="2006" y="90"/>
                  </a:cubicBezTo>
                  <a:cubicBezTo>
                    <a:pt x="180" y="90"/>
                    <a:pt x="180" y="90"/>
                    <a:pt x="180" y="90"/>
                  </a:cubicBezTo>
                  <a:cubicBezTo>
                    <a:pt x="140" y="90"/>
                    <a:pt x="100" y="130"/>
                    <a:pt x="100" y="180"/>
                  </a:cubicBezTo>
                  <a:cubicBezTo>
                    <a:pt x="100" y="591"/>
                    <a:pt x="100" y="591"/>
                    <a:pt x="100" y="591"/>
                  </a:cubicBezTo>
                  <a:cubicBezTo>
                    <a:pt x="100" y="641"/>
                    <a:pt x="140" y="681"/>
                    <a:pt x="180" y="681"/>
                  </a:cubicBezTo>
                  <a:close/>
                  <a:moveTo>
                    <a:pt x="2016" y="1633"/>
                  </a:moveTo>
                  <a:cubicBezTo>
                    <a:pt x="190" y="1633"/>
                    <a:pt x="190" y="1633"/>
                    <a:pt x="190" y="1633"/>
                  </a:cubicBezTo>
                  <a:cubicBezTo>
                    <a:pt x="140" y="1633"/>
                    <a:pt x="100" y="1674"/>
                    <a:pt x="100" y="1714"/>
                  </a:cubicBezTo>
                  <a:cubicBezTo>
                    <a:pt x="100" y="2135"/>
                    <a:pt x="100" y="2135"/>
                    <a:pt x="100" y="2135"/>
                  </a:cubicBezTo>
                  <a:cubicBezTo>
                    <a:pt x="100" y="2175"/>
                    <a:pt x="140" y="2215"/>
                    <a:pt x="190" y="2215"/>
                  </a:cubicBezTo>
                  <a:cubicBezTo>
                    <a:pt x="2016" y="2215"/>
                    <a:pt x="2016" y="2215"/>
                    <a:pt x="2016" y="2215"/>
                  </a:cubicBezTo>
                  <a:cubicBezTo>
                    <a:pt x="2066" y="2215"/>
                    <a:pt x="2106" y="2175"/>
                    <a:pt x="2106" y="2135"/>
                  </a:cubicBezTo>
                  <a:cubicBezTo>
                    <a:pt x="2106" y="1714"/>
                    <a:pt x="2106" y="1714"/>
                    <a:pt x="2106" y="1714"/>
                  </a:cubicBezTo>
                  <a:cubicBezTo>
                    <a:pt x="2106" y="1674"/>
                    <a:pt x="2066" y="1633"/>
                    <a:pt x="2016" y="1633"/>
                  </a:cubicBezTo>
                  <a:close/>
                  <a:moveTo>
                    <a:pt x="2106" y="952"/>
                  </a:moveTo>
                  <a:cubicBezTo>
                    <a:pt x="2106" y="902"/>
                    <a:pt x="2066" y="862"/>
                    <a:pt x="2016" y="862"/>
                  </a:cubicBezTo>
                  <a:cubicBezTo>
                    <a:pt x="190" y="862"/>
                    <a:pt x="190" y="862"/>
                    <a:pt x="190" y="862"/>
                  </a:cubicBezTo>
                  <a:cubicBezTo>
                    <a:pt x="140" y="862"/>
                    <a:pt x="100" y="902"/>
                    <a:pt x="100" y="952"/>
                  </a:cubicBezTo>
                  <a:cubicBezTo>
                    <a:pt x="100" y="1363"/>
                    <a:pt x="100" y="1363"/>
                    <a:pt x="100" y="1363"/>
                  </a:cubicBezTo>
                  <a:cubicBezTo>
                    <a:pt x="100" y="1413"/>
                    <a:pt x="140" y="1453"/>
                    <a:pt x="190" y="1453"/>
                  </a:cubicBezTo>
                  <a:cubicBezTo>
                    <a:pt x="2016" y="1453"/>
                    <a:pt x="2016" y="1453"/>
                    <a:pt x="2016" y="1453"/>
                  </a:cubicBezTo>
                  <a:cubicBezTo>
                    <a:pt x="2066" y="1453"/>
                    <a:pt x="2106" y="1413"/>
                    <a:pt x="2106" y="1363"/>
                  </a:cubicBezTo>
                  <a:cubicBezTo>
                    <a:pt x="2106" y="952"/>
                    <a:pt x="2106" y="952"/>
                    <a:pt x="2106" y="952"/>
                  </a:cubicBezTo>
                  <a:cubicBezTo>
                    <a:pt x="2106" y="952"/>
                    <a:pt x="2106" y="952"/>
                    <a:pt x="2106" y="952"/>
                  </a:cubicBezTo>
                  <a:close/>
                  <a:moveTo>
                    <a:pt x="291" y="1122"/>
                  </a:moveTo>
                  <a:cubicBezTo>
                    <a:pt x="1404" y="1122"/>
                    <a:pt x="1404" y="1122"/>
                    <a:pt x="1404" y="1122"/>
                  </a:cubicBezTo>
                  <a:cubicBezTo>
                    <a:pt x="1404" y="1002"/>
                    <a:pt x="1404" y="1002"/>
                    <a:pt x="1404" y="1002"/>
                  </a:cubicBezTo>
                  <a:cubicBezTo>
                    <a:pt x="291" y="1002"/>
                    <a:pt x="291" y="1002"/>
                    <a:pt x="291" y="1002"/>
                  </a:cubicBezTo>
                  <a:cubicBezTo>
                    <a:pt x="291" y="1122"/>
                    <a:pt x="291" y="1122"/>
                    <a:pt x="291" y="1122"/>
                  </a:cubicBezTo>
                  <a:cubicBezTo>
                    <a:pt x="291" y="1122"/>
                    <a:pt x="291" y="1122"/>
                    <a:pt x="291" y="1122"/>
                  </a:cubicBezTo>
                  <a:close/>
                  <a:moveTo>
                    <a:pt x="291" y="1313"/>
                  </a:moveTo>
                  <a:cubicBezTo>
                    <a:pt x="1404" y="1313"/>
                    <a:pt x="1404" y="1313"/>
                    <a:pt x="1404" y="1313"/>
                  </a:cubicBezTo>
                  <a:cubicBezTo>
                    <a:pt x="1404" y="1192"/>
                    <a:pt x="1404" y="1192"/>
                    <a:pt x="1404" y="1192"/>
                  </a:cubicBezTo>
                  <a:cubicBezTo>
                    <a:pt x="291" y="1192"/>
                    <a:pt x="291" y="1192"/>
                    <a:pt x="291" y="1192"/>
                  </a:cubicBezTo>
                  <a:cubicBezTo>
                    <a:pt x="291" y="1313"/>
                    <a:pt x="291" y="1313"/>
                    <a:pt x="291" y="1313"/>
                  </a:cubicBezTo>
                  <a:cubicBezTo>
                    <a:pt x="291" y="1313"/>
                    <a:pt x="291" y="1313"/>
                    <a:pt x="291" y="1313"/>
                  </a:cubicBezTo>
                  <a:close/>
                  <a:moveTo>
                    <a:pt x="1655" y="1002"/>
                  </a:moveTo>
                  <a:cubicBezTo>
                    <a:pt x="1625" y="1002"/>
                    <a:pt x="1595" y="1032"/>
                    <a:pt x="1595" y="1062"/>
                  </a:cubicBezTo>
                  <a:cubicBezTo>
                    <a:pt x="1595" y="1092"/>
                    <a:pt x="1625" y="1122"/>
                    <a:pt x="1655" y="1122"/>
                  </a:cubicBezTo>
                  <a:cubicBezTo>
                    <a:pt x="1695" y="1122"/>
                    <a:pt x="1715" y="1092"/>
                    <a:pt x="1715" y="1062"/>
                  </a:cubicBezTo>
                  <a:cubicBezTo>
                    <a:pt x="1715" y="1032"/>
                    <a:pt x="1695" y="1002"/>
                    <a:pt x="1655" y="1002"/>
                  </a:cubicBezTo>
                  <a:close/>
                  <a:moveTo>
                    <a:pt x="1846" y="1002"/>
                  </a:moveTo>
                  <a:cubicBezTo>
                    <a:pt x="1815" y="1002"/>
                    <a:pt x="1785" y="1032"/>
                    <a:pt x="1785" y="1062"/>
                  </a:cubicBezTo>
                  <a:cubicBezTo>
                    <a:pt x="1785" y="1092"/>
                    <a:pt x="1815" y="1122"/>
                    <a:pt x="1846" y="1122"/>
                  </a:cubicBezTo>
                  <a:cubicBezTo>
                    <a:pt x="1886" y="1122"/>
                    <a:pt x="1906" y="1092"/>
                    <a:pt x="1906" y="1062"/>
                  </a:cubicBezTo>
                  <a:cubicBezTo>
                    <a:pt x="1906" y="1032"/>
                    <a:pt x="1886" y="1002"/>
                    <a:pt x="1846" y="1002"/>
                  </a:cubicBezTo>
                  <a:close/>
                  <a:moveTo>
                    <a:pt x="291" y="1894"/>
                  </a:moveTo>
                  <a:cubicBezTo>
                    <a:pt x="1404" y="1894"/>
                    <a:pt x="1404" y="1894"/>
                    <a:pt x="1404" y="1894"/>
                  </a:cubicBezTo>
                  <a:cubicBezTo>
                    <a:pt x="1404" y="1774"/>
                    <a:pt x="1404" y="1774"/>
                    <a:pt x="1404" y="1774"/>
                  </a:cubicBezTo>
                  <a:cubicBezTo>
                    <a:pt x="291" y="1774"/>
                    <a:pt x="291" y="1774"/>
                    <a:pt x="291" y="1774"/>
                  </a:cubicBezTo>
                  <a:cubicBezTo>
                    <a:pt x="291" y="1894"/>
                    <a:pt x="291" y="1894"/>
                    <a:pt x="291" y="1894"/>
                  </a:cubicBezTo>
                  <a:cubicBezTo>
                    <a:pt x="291" y="1894"/>
                    <a:pt x="291" y="1894"/>
                    <a:pt x="291" y="1894"/>
                  </a:cubicBezTo>
                  <a:close/>
                  <a:moveTo>
                    <a:pt x="291" y="2084"/>
                  </a:moveTo>
                  <a:cubicBezTo>
                    <a:pt x="1404" y="2084"/>
                    <a:pt x="1404" y="2084"/>
                    <a:pt x="1404" y="2084"/>
                  </a:cubicBezTo>
                  <a:cubicBezTo>
                    <a:pt x="1404" y="1964"/>
                    <a:pt x="1404" y="1964"/>
                    <a:pt x="1404" y="1964"/>
                  </a:cubicBezTo>
                  <a:cubicBezTo>
                    <a:pt x="291" y="1964"/>
                    <a:pt x="291" y="1964"/>
                    <a:pt x="291" y="1964"/>
                  </a:cubicBezTo>
                  <a:cubicBezTo>
                    <a:pt x="291" y="2084"/>
                    <a:pt x="291" y="2084"/>
                    <a:pt x="291" y="2084"/>
                  </a:cubicBezTo>
                  <a:cubicBezTo>
                    <a:pt x="291" y="2084"/>
                    <a:pt x="291" y="2084"/>
                    <a:pt x="291" y="2084"/>
                  </a:cubicBezTo>
                  <a:close/>
                  <a:moveTo>
                    <a:pt x="1655" y="1764"/>
                  </a:moveTo>
                  <a:cubicBezTo>
                    <a:pt x="1625" y="1764"/>
                    <a:pt x="1595" y="1794"/>
                    <a:pt x="1595" y="1834"/>
                  </a:cubicBezTo>
                  <a:cubicBezTo>
                    <a:pt x="1595" y="1864"/>
                    <a:pt x="1625" y="1894"/>
                    <a:pt x="1655" y="1894"/>
                  </a:cubicBezTo>
                  <a:cubicBezTo>
                    <a:pt x="1695" y="1894"/>
                    <a:pt x="1715" y="1864"/>
                    <a:pt x="1715" y="1834"/>
                  </a:cubicBezTo>
                  <a:cubicBezTo>
                    <a:pt x="1715" y="1794"/>
                    <a:pt x="1695" y="1764"/>
                    <a:pt x="1655" y="1764"/>
                  </a:cubicBezTo>
                  <a:close/>
                  <a:moveTo>
                    <a:pt x="1846" y="1764"/>
                  </a:moveTo>
                  <a:cubicBezTo>
                    <a:pt x="1815" y="1764"/>
                    <a:pt x="1785" y="1794"/>
                    <a:pt x="1785" y="1834"/>
                  </a:cubicBezTo>
                  <a:cubicBezTo>
                    <a:pt x="1785" y="1864"/>
                    <a:pt x="1815" y="1894"/>
                    <a:pt x="1846" y="1894"/>
                  </a:cubicBezTo>
                  <a:cubicBezTo>
                    <a:pt x="1886" y="1894"/>
                    <a:pt x="1906" y="1864"/>
                    <a:pt x="1906" y="1834"/>
                  </a:cubicBezTo>
                  <a:cubicBezTo>
                    <a:pt x="1906" y="1794"/>
                    <a:pt x="1886" y="1764"/>
                    <a:pt x="1846" y="176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9" name="TextBox 34"/>
            <p:cNvSpPr txBox="1">
              <a:spLocks noChangeArrowheads="1"/>
            </p:cNvSpPr>
            <p:nvPr/>
          </p:nvSpPr>
          <p:spPr bwMode="auto">
            <a:xfrm>
              <a:off x="8101915" y="3295523"/>
              <a:ext cx="3893285" cy="312073"/>
            </a:xfrm>
            <a:prstGeom prst="rect">
              <a:avLst/>
            </a:prstGeom>
            <a:noFill/>
            <a:ln w="9525">
              <a:noFill/>
              <a:miter lim="800000"/>
              <a:headEnd/>
              <a:tailEnd/>
            </a:ln>
          </p:spPr>
          <p:txBody>
            <a:bodyPr wrap="square">
              <a:spAutoFit/>
            </a:bodyPr>
            <a:lstStyle/>
            <a:p>
              <a:pPr algn="r"/>
              <a:r>
                <a:rPr lang="en-US" sz="1428" dirty="0">
                  <a:gradFill>
                    <a:gsLst>
                      <a:gs pos="21239">
                        <a:schemeClr val="tx1"/>
                      </a:gs>
                      <a:gs pos="47000">
                        <a:schemeClr val="tx1"/>
                      </a:gs>
                    </a:gsLst>
                  </a:gradFill>
                </a:rPr>
                <a:t>https://intranet.contoso.com/sites/catalog</a:t>
              </a:r>
              <a:endParaRPr lang="en-US" sz="1071" dirty="0">
                <a:gradFill>
                  <a:gsLst>
                    <a:gs pos="21239">
                      <a:schemeClr val="tx1"/>
                    </a:gs>
                    <a:gs pos="47000">
                      <a:schemeClr val="tx1"/>
                    </a:gs>
                  </a:gsLst>
                </a:gradFill>
              </a:endParaRPr>
            </a:p>
          </p:txBody>
        </p:sp>
        <p:pic>
          <p:nvPicPr>
            <p:cNvPr id="97" name="Picture 96"/>
            <p:cNvPicPr>
              <a:picLocks noChangeAspect="1"/>
            </p:cNvPicPr>
            <p:nvPr/>
          </p:nvPicPr>
          <p:blipFill>
            <a:blip r:embed="rId5"/>
            <a:stretch>
              <a:fillRect/>
            </a:stretch>
          </p:blipFill>
          <p:spPr>
            <a:xfrm>
              <a:off x="7704102" y="3040003"/>
              <a:ext cx="906373" cy="511040"/>
            </a:xfrm>
            <a:prstGeom prst="rect">
              <a:avLst/>
            </a:prstGeom>
          </p:spPr>
        </p:pic>
      </p:grpSp>
      <p:grpSp>
        <p:nvGrpSpPr>
          <p:cNvPr id="118" name="Group 117"/>
          <p:cNvGrpSpPr/>
          <p:nvPr/>
        </p:nvGrpSpPr>
        <p:grpSpPr>
          <a:xfrm>
            <a:off x="883863" y="3846452"/>
            <a:ext cx="9132822" cy="2918462"/>
            <a:chOff x="864159" y="3771374"/>
            <a:chExt cx="8954560" cy="2861497"/>
          </a:xfrm>
        </p:grpSpPr>
        <p:sp>
          <p:nvSpPr>
            <p:cNvPr id="56" name="TextBox 34"/>
            <p:cNvSpPr txBox="1">
              <a:spLocks noChangeArrowheads="1"/>
            </p:cNvSpPr>
            <p:nvPr/>
          </p:nvSpPr>
          <p:spPr bwMode="auto">
            <a:xfrm>
              <a:off x="3956658" y="5403021"/>
              <a:ext cx="3981647" cy="312073"/>
            </a:xfrm>
            <a:prstGeom prst="rect">
              <a:avLst/>
            </a:prstGeom>
            <a:noFill/>
            <a:ln w="9525">
              <a:noFill/>
              <a:miter lim="800000"/>
              <a:headEnd/>
              <a:tailEnd/>
            </a:ln>
          </p:spPr>
          <p:txBody>
            <a:bodyPr wrap="square">
              <a:spAutoFit/>
            </a:bodyPr>
            <a:lstStyle/>
            <a:p>
              <a:r>
                <a:rPr lang="en-US" sz="1428" dirty="0">
                  <a:gradFill>
                    <a:gsLst>
                      <a:gs pos="21239">
                        <a:schemeClr val="tx1"/>
                      </a:gs>
                      <a:gs pos="47000">
                        <a:schemeClr val="tx1"/>
                      </a:gs>
                    </a:gsLst>
                  </a:gradFill>
                </a:rPr>
                <a:t>https://intranet.contoso.com/sites/orgZ</a:t>
              </a:r>
              <a:endParaRPr lang="en-US" sz="1071" dirty="0">
                <a:gradFill>
                  <a:gsLst>
                    <a:gs pos="21239">
                      <a:schemeClr val="tx1"/>
                    </a:gs>
                    <a:gs pos="47000">
                      <a:schemeClr val="tx1"/>
                    </a:gs>
                  </a:gsLst>
                </a:gradFill>
              </a:endParaRPr>
            </a:p>
          </p:txBody>
        </p:sp>
        <p:pic>
          <p:nvPicPr>
            <p:cNvPr id="63" name="Picture 62"/>
            <p:cNvPicPr>
              <a:picLocks noChangeAspect="1"/>
            </p:cNvPicPr>
            <p:nvPr/>
          </p:nvPicPr>
          <p:blipFill>
            <a:blip r:embed="rId5"/>
            <a:stretch>
              <a:fillRect/>
            </a:stretch>
          </p:blipFill>
          <p:spPr>
            <a:xfrm>
              <a:off x="3221594" y="5136733"/>
              <a:ext cx="906373" cy="511040"/>
            </a:xfrm>
            <a:prstGeom prst="rect">
              <a:avLst/>
            </a:prstGeom>
          </p:spPr>
        </p:pic>
        <p:grpSp>
          <p:nvGrpSpPr>
            <p:cNvPr id="117" name="Group 116"/>
            <p:cNvGrpSpPr/>
            <p:nvPr/>
          </p:nvGrpSpPr>
          <p:grpSpPr>
            <a:xfrm>
              <a:off x="864159" y="3771374"/>
              <a:ext cx="8954560" cy="2861497"/>
              <a:chOff x="864159" y="3771374"/>
              <a:chExt cx="8954560" cy="2861497"/>
            </a:xfrm>
          </p:grpSpPr>
          <p:sp>
            <p:nvSpPr>
              <p:cNvPr id="73" name="Right Arrow 72"/>
              <p:cNvSpPr/>
              <p:nvPr/>
            </p:nvSpPr>
            <p:spPr bwMode="auto">
              <a:xfrm rot="8605833" flipH="1">
                <a:off x="7667223" y="5387320"/>
                <a:ext cx="2151496" cy="35011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8566540" y="5403021"/>
                <a:ext cx="346845" cy="3468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4</a:t>
                </a:r>
              </a:p>
            </p:txBody>
          </p:sp>
          <p:sp>
            <p:nvSpPr>
              <p:cNvPr id="78" name="Freeform 9"/>
              <p:cNvSpPr>
                <a:spLocks noEditPoints="1"/>
              </p:cNvSpPr>
              <p:nvPr/>
            </p:nvSpPr>
            <p:spPr bwMode="auto">
              <a:xfrm>
                <a:off x="2270810" y="5894547"/>
                <a:ext cx="700707" cy="738324"/>
              </a:xfrm>
              <a:custGeom>
                <a:avLst/>
                <a:gdLst>
                  <a:gd name="T0" fmla="*/ 291 w 2197"/>
                  <a:gd name="T1" fmla="*/ 350 h 2315"/>
                  <a:gd name="T2" fmla="*/ 1404 w 2197"/>
                  <a:gd name="T3" fmla="*/ 230 h 2315"/>
                  <a:gd name="T4" fmla="*/ 1404 w 2197"/>
                  <a:gd name="T5" fmla="*/ 350 h 2315"/>
                  <a:gd name="T6" fmla="*/ 291 w 2197"/>
                  <a:gd name="T7" fmla="*/ 420 h 2315"/>
                  <a:gd name="T8" fmla="*/ 1404 w 2197"/>
                  <a:gd name="T9" fmla="*/ 541 h 2315"/>
                  <a:gd name="T10" fmla="*/ 1404 w 2197"/>
                  <a:gd name="T11" fmla="*/ 420 h 2315"/>
                  <a:gd name="T12" fmla="*/ 1715 w 2197"/>
                  <a:gd name="T13" fmla="*/ 290 h 2315"/>
                  <a:gd name="T14" fmla="*/ 1595 w 2197"/>
                  <a:gd name="T15" fmla="*/ 290 h 2315"/>
                  <a:gd name="T16" fmla="*/ 1846 w 2197"/>
                  <a:gd name="T17" fmla="*/ 360 h 2315"/>
                  <a:gd name="T18" fmla="*/ 1846 w 2197"/>
                  <a:gd name="T19" fmla="*/ 230 h 2315"/>
                  <a:gd name="T20" fmla="*/ 1846 w 2197"/>
                  <a:gd name="T21" fmla="*/ 360 h 2315"/>
                  <a:gd name="T22" fmla="*/ 2197 w 2197"/>
                  <a:gd name="T23" fmla="*/ 1714 h 2315"/>
                  <a:gd name="T24" fmla="*/ 2016 w 2197"/>
                  <a:gd name="T25" fmla="*/ 2315 h 2315"/>
                  <a:gd name="T26" fmla="*/ 10 w 2197"/>
                  <a:gd name="T27" fmla="*/ 2135 h 2315"/>
                  <a:gd name="T28" fmla="*/ 160 w 2197"/>
                  <a:gd name="T29" fmla="*/ 1543 h 2315"/>
                  <a:gd name="T30" fmla="*/ 10 w 2197"/>
                  <a:gd name="T31" fmla="*/ 952 h 2315"/>
                  <a:gd name="T32" fmla="*/ 0 w 2197"/>
                  <a:gd name="T33" fmla="*/ 591 h 2315"/>
                  <a:gd name="T34" fmla="*/ 180 w 2197"/>
                  <a:gd name="T35" fmla="*/ 0 h 2315"/>
                  <a:gd name="T36" fmla="*/ 2187 w 2197"/>
                  <a:gd name="T37" fmla="*/ 180 h 2315"/>
                  <a:gd name="T38" fmla="*/ 2046 w 2197"/>
                  <a:gd name="T39" fmla="*/ 771 h 2315"/>
                  <a:gd name="T40" fmla="*/ 2197 w 2197"/>
                  <a:gd name="T41" fmla="*/ 1363 h 2315"/>
                  <a:gd name="T42" fmla="*/ 180 w 2197"/>
                  <a:gd name="T43" fmla="*/ 681 h 2315"/>
                  <a:gd name="T44" fmla="*/ 2096 w 2197"/>
                  <a:gd name="T45" fmla="*/ 591 h 2315"/>
                  <a:gd name="T46" fmla="*/ 2006 w 2197"/>
                  <a:gd name="T47" fmla="*/ 90 h 2315"/>
                  <a:gd name="T48" fmla="*/ 100 w 2197"/>
                  <a:gd name="T49" fmla="*/ 180 h 2315"/>
                  <a:gd name="T50" fmla="*/ 180 w 2197"/>
                  <a:gd name="T51" fmla="*/ 681 h 2315"/>
                  <a:gd name="T52" fmla="*/ 190 w 2197"/>
                  <a:gd name="T53" fmla="*/ 1633 h 2315"/>
                  <a:gd name="T54" fmla="*/ 100 w 2197"/>
                  <a:gd name="T55" fmla="*/ 2135 h 2315"/>
                  <a:gd name="T56" fmla="*/ 2016 w 2197"/>
                  <a:gd name="T57" fmla="*/ 2215 h 2315"/>
                  <a:gd name="T58" fmla="*/ 2106 w 2197"/>
                  <a:gd name="T59" fmla="*/ 1714 h 2315"/>
                  <a:gd name="T60" fmla="*/ 2106 w 2197"/>
                  <a:gd name="T61" fmla="*/ 952 h 2315"/>
                  <a:gd name="T62" fmla="*/ 190 w 2197"/>
                  <a:gd name="T63" fmla="*/ 862 h 2315"/>
                  <a:gd name="T64" fmla="*/ 100 w 2197"/>
                  <a:gd name="T65" fmla="*/ 1363 h 2315"/>
                  <a:gd name="T66" fmla="*/ 2016 w 2197"/>
                  <a:gd name="T67" fmla="*/ 1453 h 2315"/>
                  <a:gd name="T68" fmla="*/ 2106 w 2197"/>
                  <a:gd name="T69" fmla="*/ 952 h 2315"/>
                  <a:gd name="T70" fmla="*/ 291 w 2197"/>
                  <a:gd name="T71" fmla="*/ 1122 h 2315"/>
                  <a:gd name="T72" fmla="*/ 1404 w 2197"/>
                  <a:gd name="T73" fmla="*/ 1002 h 2315"/>
                  <a:gd name="T74" fmla="*/ 291 w 2197"/>
                  <a:gd name="T75" fmla="*/ 1122 h 2315"/>
                  <a:gd name="T76" fmla="*/ 291 w 2197"/>
                  <a:gd name="T77" fmla="*/ 1313 h 2315"/>
                  <a:gd name="T78" fmla="*/ 1404 w 2197"/>
                  <a:gd name="T79" fmla="*/ 1192 h 2315"/>
                  <a:gd name="T80" fmla="*/ 291 w 2197"/>
                  <a:gd name="T81" fmla="*/ 1313 h 2315"/>
                  <a:gd name="T82" fmla="*/ 1655 w 2197"/>
                  <a:gd name="T83" fmla="*/ 1002 h 2315"/>
                  <a:gd name="T84" fmla="*/ 1655 w 2197"/>
                  <a:gd name="T85" fmla="*/ 1122 h 2315"/>
                  <a:gd name="T86" fmla="*/ 1655 w 2197"/>
                  <a:gd name="T87" fmla="*/ 1002 h 2315"/>
                  <a:gd name="T88" fmla="*/ 1785 w 2197"/>
                  <a:gd name="T89" fmla="*/ 1062 h 2315"/>
                  <a:gd name="T90" fmla="*/ 1906 w 2197"/>
                  <a:gd name="T91" fmla="*/ 1062 h 2315"/>
                  <a:gd name="T92" fmla="*/ 291 w 2197"/>
                  <a:gd name="T93" fmla="*/ 1894 h 2315"/>
                  <a:gd name="T94" fmla="*/ 1404 w 2197"/>
                  <a:gd name="T95" fmla="*/ 1774 h 2315"/>
                  <a:gd name="T96" fmla="*/ 291 w 2197"/>
                  <a:gd name="T97" fmla="*/ 1894 h 2315"/>
                  <a:gd name="T98" fmla="*/ 291 w 2197"/>
                  <a:gd name="T99" fmla="*/ 2084 h 2315"/>
                  <a:gd name="T100" fmla="*/ 1404 w 2197"/>
                  <a:gd name="T101" fmla="*/ 1964 h 2315"/>
                  <a:gd name="T102" fmla="*/ 291 w 2197"/>
                  <a:gd name="T103" fmla="*/ 2084 h 2315"/>
                  <a:gd name="T104" fmla="*/ 1655 w 2197"/>
                  <a:gd name="T105" fmla="*/ 1764 h 2315"/>
                  <a:gd name="T106" fmla="*/ 1655 w 2197"/>
                  <a:gd name="T107" fmla="*/ 1894 h 2315"/>
                  <a:gd name="T108" fmla="*/ 1655 w 2197"/>
                  <a:gd name="T109" fmla="*/ 1764 h 2315"/>
                  <a:gd name="T110" fmla="*/ 1785 w 2197"/>
                  <a:gd name="T111" fmla="*/ 1834 h 2315"/>
                  <a:gd name="T112" fmla="*/ 1906 w 2197"/>
                  <a:gd name="T113" fmla="*/ 1834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7" h="2315">
                    <a:moveTo>
                      <a:pt x="1404" y="350"/>
                    </a:moveTo>
                    <a:cubicBezTo>
                      <a:pt x="291" y="350"/>
                      <a:pt x="291" y="350"/>
                      <a:pt x="291" y="350"/>
                    </a:cubicBezTo>
                    <a:cubicBezTo>
                      <a:pt x="291" y="230"/>
                      <a:pt x="291" y="230"/>
                      <a:pt x="291" y="230"/>
                    </a:cubicBezTo>
                    <a:cubicBezTo>
                      <a:pt x="1404" y="230"/>
                      <a:pt x="1404" y="230"/>
                      <a:pt x="1404" y="230"/>
                    </a:cubicBezTo>
                    <a:cubicBezTo>
                      <a:pt x="1404" y="350"/>
                      <a:pt x="1404" y="350"/>
                      <a:pt x="1404" y="350"/>
                    </a:cubicBezTo>
                    <a:cubicBezTo>
                      <a:pt x="1404" y="350"/>
                      <a:pt x="1404" y="350"/>
                      <a:pt x="1404" y="350"/>
                    </a:cubicBezTo>
                    <a:close/>
                    <a:moveTo>
                      <a:pt x="1404" y="420"/>
                    </a:moveTo>
                    <a:cubicBezTo>
                      <a:pt x="291" y="420"/>
                      <a:pt x="291" y="420"/>
                      <a:pt x="291" y="420"/>
                    </a:cubicBezTo>
                    <a:cubicBezTo>
                      <a:pt x="291" y="541"/>
                      <a:pt x="291" y="541"/>
                      <a:pt x="291" y="541"/>
                    </a:cubicBezTo>
                    <a:cubicBezTo>
                      <a:pt x="1404" y="541"/>
                      <a:pt x="1404" y="541"/>
                      <a:pt x="1404" y="541"/>
                    </a:cubicBezTo>
                    <a:cubicBezTo>
                      <a:pt x="1404" y="420"/>
                      <a:pt x="1404" y="420"/>
                      <a:pt x="1404" y="420"/>
                    </a:cubicBezTo>
                    <a:cubicBezTo>
                      <a:pt x="1404" y="420"/>
                      <a:pt x="1404" y="420"/>
                      <a:pt x="1404" y="420"/>
                    </a:cubicBezTo>
                    <a:close/>
                    <a:moveTo>
                      <a:pt x="1655" y="360"/>
                    </a:moveTo>
                    <a:cubicBezTo>
                      <a:pt x="1685" y="360"/>
                      <a:pt x="1715" y="330"/>
                      <a:pt x="1715" y="290"/>
                    </a:cubicBezTo>
                    <a:cubicBezTo>
                      <a:pt x="1715" y="260"/>
                      <a:pt x="1685" y="230"/>
                      <a:pt x="1655" y="230"/>
                    </a:cubicBezTo>
                    <a:cubicBezTo>
                      <a:pt x="1615" y="230"/>
                      <a:pt x="1595" y="260"/>
                      <a:pt x="1595" y="290"/>
                    </a:cubicBezTo>
                    <a:cubicBezTo>
                      <a:pt x="1595" y="330"/>
                      <a:pt x="1615" y="360"/>
                      <a:pt x="1655" y="360"/>
                    </a:cubicBezTo>
                    <a:close/>
                    <a:moveTo>
                      <a:pt x="1846" y="360"/>
                    </a:moveTo>
                    <a:cubicBezTo>
                      <a:pt x="1876" y="360"/>
                      <a:pt x="1906" y="330"/>
                      <a:pt x="1906" y="290"/>
                    </a:cubicBezTo>
                    <a:cubicBezTo>
                      <a:pt x="1906" y="260"/>
                      <a:pt x="1876" y="230"/>
                      <a:pt x="1846" y="230"/>
                    </a:cubicBezTo>
                    <a:cubicBezTo>
                      <a:pt x="1805" y="230"/>
                      <a:pt x="1775" y="260"/>
                      <a:pt x="1775" y="290"/>
                    </a:cubicBezTo>
                    <a:cubicBezTo>
                      <a:pt x="1775" y="330"/>
                      <a:pt x="1805" y="360"/>
                      <a:pt x="1846" y="360"/>
                    </a:cubicBezTo>
                    <a:close/>
                    <a:moveTo>
                      <a:pt x="2046" y="1543"/>
                    </a:moveTo>
                    <a:cubicBezTo>
                      <a:pt x="2126" y="1553"/>
                      <a:pt x="2197" y="1623"/>
                      <a:pt x="2197" y="1714"/>
                    </a:cubicBezTo>
                    <a:cubicBezTo>
                      <a:pt x="2197" y="2135"/>
                      <a:pt x="2197" y="2135"/>
                      <a:pt x="2197" y="2135"/>
                    </a:cubicBezTo>
                    <a:cubicBezTo>
                      <a:pt x="2197" y="2235"/>
                      <a:pt x="2116" y="2315"/>
                      <a:pt x="2016" y="2315"/>
                    </a:cubicBezTo>
                    <a:cubicBezTo>
                      <a:pt x="190" y="2315"/>
                      <a:pt x="190" y="2315"/>
                      <a:pt x="190" y="2315"/>
                    </a:cubicBezTo>
                    <a:cubicBezTo>
                      <a:pt x="90" y="2315"/>
                      <a:pt x="10" y="2235"/>
                      <a:pt x="10" y="2135"/>
                    </a:cubicBezTo>
                    <a:cubicBezTo>
                      <a:pt x="10" y="1714"/>
                      <a:pt x="10" y="1714"/>
                      <a:pt x="10" y="1714"/>
                    </a:cubicBezTo>
                    <a:cubicBezTo>
                      <a:pt x="10" y="1623"/>
                      <a:pt x="70" y="1553"/>
                      <a:pt x="160" y="1543"/>
                    </a:cubicBezTo>
                    <a:cubicBezTo>
                      <a:pt x="70" y="1523"/>
                      <a:pt x="10" y="1453"/>
                      <a:pt x="10" y="1363"/>
                    </a:cubicBezTo>
                    <a:cubicBezTo>
                      <a:pt x="10" y="952"/>
                      <a:pt x="10" y="952"/>
                      <a:pt x="10" y="952"/>
                    </a:cubicBezTo>
                    <a:cubicBezTo>
                      <a:pt x="10" y="862"/>
                      <a:pt x="70" y="791"/>
                      <a:pt x="160" y="771"/>
                    </a:cubicBezTo>
                    <a:cubicBezTo>
                      <a:pt x="70" y="761"/>
                      <a:pt x="0" y="681"/>
                      <a:pt x="0" y="591"/>
                    </a:cubicBezTo>
                    <a:cubicBezTo>
                      <a:pt x="0" y="180"/>
                      <a:pt x="0" y="180"/>
                      <a:pt x="0" y="180"/>
                    </a:cubicBezTo>
                    <a:cubicBezTo>
                      <a:pt x="0" y="80"/>
                      <a:pt x="80" y="0"/>
                      <a:pt x="180" y="0"/>
                    </a:cubicBezTo>
                    <a:cubicBezTo>
                      <a:pt x="2006" y="0"/>
                      <a:pt x="2006" y="0"/>
                      <a:pt x="2006" y="0"/>
                    </a:cubicBezTo>
                    <a:cubicBezTo>
                      <a:pt x="2106" y="0"/>
                      <a:pt x="2187" y="80"/>
                      <a:pt x="2187" y="180"/>
                    </a:cubicBezTo>
                    <a:cubicBezTo>
                      <a:pt x="2187" y="591"/>
                      <a:pt x="2187" y="591"/>
                      <a:pt x="2187" y="591"/>
                    </a:cubicBezTo>
                    <a:cubicBezTo>
                      <a:pt x="2187" y="681"/>
                      <a:pt x="2126" y="761"/>
                      <a:pt x="2046" y="771"/>
                    </a:cubicBezTo>
                    <a:cubicBezTo>
                      <a:pt x="2126" y="781"/>
                      <a:pt x="2197" y="862"/>
                      <a:pt x="2197" y="952"/>
                    </a:cubicBezTo>
                    <a:cubicBezTo>
                      <a:pt x="2197" y="1363"/>
                      <a:pt x="2197" y="1363"/>
                      <a:pt x="2197" y="1363"/>
                    </a:cubicBezTo>
                    <a:cubicBezTo>
                      <a:pt x="2197" y="1453"/>
                      <a:pt x="2126" y="1523"/>
                      <a:pt x="2046" y="1543"/>
                    </a:cubicBezTo>
                    <a:close/>
                    <a:moveTo>
                      <a:pt x="180" y="681"/>
                    </a:moveTo>
                    <a:cubicBezTo>
                      <a:pt x="2006" y="681"/>
                      <a:pt x="2006" y="681"/>
                      <a:pt x="2006" y="681"/>
                    </a:cubicBezTo>
                    <a:cubicBezTo>
                      <a:pt x="2056" y="681"/>
                      <a:pt x="2096" y="641"/>
                      <a:pt x="2096" y="591"/>
                    </a:cubicBezTo>
                    <a:cubicBezTo>
                      <a:pt x="2096" y="180"/>
                      <a:pt x="2096" y="180"/>
                      <a:pt x="2096" y="180"/>
                    </a:cubicBezTo>
                    <a:cubicBezTo>
                      <a:pt x="2096" y="130"/>
                      <a:pt x="2056" y="90"/>
                      <a:pt x="2006" y="90"/>
                    </a:cubicBezTo>
                    <a:cubicBezTo>
                      <a:pt x="180" y="90"/>
                      <a:pt x="180" y="90"/>
                      <a:pt x="180" y="90"/>
                    </a:cubicBezTo>
                    <a:cubicBezTo>
                      <a:pt x="140" y="90"/>
                      <a:pt x="100" y="130"/>
                      <a:pt x="100" y="180"/>
                    </a:cubicBezTo>
                    <a:cubicBezTo>
                      <a:pt x="100" y="591"/>
                      <a:pt x="100" y="591"/>
                      <a:pt x="100" y="591"/>
                    </a:cubicBezTo>
                    <a:cubicBezTo>
                      <a:pt x="100" y="641"/>
                      <a:pt x="140" y="681"/>
                      <a:pt x="180" y="681"/>
                    </a:cubicBezTo>
                    <a:close/>
                    <a:moveTo>
                      <a:pt x="2016" y="1633"/>
                    </a:moveTo>
                    <a:cubicBezTo>
                      <a:pt x="190" y="1633"/>
                      <a:pt x="190" y="1633"/>
                      <a:pt x="190" y="1633"/>
                    </a:cubicBezTo>
                    <a:cubicBezTo>
                      <a:pt x="140" y="1633"/>
                      <a:pt x="100" y="1674"/>
                      <a:pt x="100" y="1714"/>
                    </a:cubicBezTo>
                    <a:cubicBezTo>
                      <a:pt x="100" y="2135"/>
                      <a:pt x="100" y="2135"/>
                      <a:pt x="100" y="2135"/>
                    </a:cubicBezTo>
                    <a:cubicBezTo>
                      <a:pt x="100" y="2175"/>
                      <a:pt x="140" y="2215"/>
                      <a:pt x="190" y="2215"/>
                    </a:cubicBezTo>
                    <a:cubicBezTo>
                      <a:pt x="2016" y="2215"/>
                      <a:pt x="2016" y="2215"/>
                      <a:pt x="2016" y="2215"/>
                    </a:cubicBezTo>
                    <a:cubicBezTo>
                      <a:pt x="2066" y="2215"/>
                      <a:pt x="2106" y="2175"/>
                      <a:pt x="2106" y="2135"/>
                    </a:cubicBezTo>
                    <a:cubicBezTo>
                      <a:pt x="2106" y="1714"/>
                      <a:pt x="2106" y="1714"/>
                      <a:pt x="2106" y="1714"/>
                    </a:cubicBezTo>
                    <a:cubicBezTo>
                      <a:pt x="2106" y="1674"/>
                      <a:pt x="2066" y="1633"/>
                      <a:pt x="2016" y="1633"/>
                    </a:cubicBezTo>
                    <a:close/>
                    <a:moveTo>
                      <a:pt x="2106" y="952"/>
                    </a:moveTo>
                    <a:cubicBezTo>
                      <a:pt x="2106" y="902"/>
                      <a:pt x="2066" y="862"/>
                      <a:pt x="2016" y="862"/>
                    </a:cubicBezTo>
                    <a:cubicBezTo>
                      <a:pt x="190" y="862"/>
                      <a:pt x="190" y="862"/>
                      <a:pt x="190" y="862"/>
                    </a:cubicBezTo>
                    <a:cubicBezTo>
                      <a:pt x="140" y="862"/>
                      <a:pt x="100" y="902"/>
                      <a:pt x="100" y="952"/>
                    </a:cubicBezTo>
                    <a:cubicBezTo>
                      <a:pt x="100" y="1363"/>
                      <a:pt x="100" y="1363"/>
                      <a:pt x="100" y="1363"/>
                    </a:cubicBezTo>
                    <a:cubicBezTo>
                      <a:pt x="100" y="1413"/>
                      <a:pt x="140" y="1453"/>
                      <a:pt x="190" y="1453"/>
                    </a:cubicBezTo>
                    <a:cubicBezTo>
                      <a:pt x="2016" y="1453"/>
                      <a:pt x="2016" y="1453"/>
                      <a:pt x="2016" y="1453"/>
                    </a:cubicBezTo>
                    <a:cubicBezTo>
                      <a:pt x="2066" y="1453"/>
                      <a:pt x="2106" y="1413"/>
                      <a:pt x="2106" y="1363"/>
                    </a:cubicBezTo>
                    <a:cubicBezTo>
                      <a:pt x="2106" y="952"/>
                      <a:pt x="2106" y="952"/>
                      <a:pt x="2106" y="952"/>
                    </a:cubicBezTo>
                    <a:cubicBezTo>
                      <a:pt x="2106" y="952"/>
                      <a:pt x="2106" y="952"/>
                      <a:pt x="2106" y="952"/>
                    </a:cubicBezTo>
                    <a:close/>
                    <a:moveTo>
                      <a:pt x="291" y="1122"/>
                    </a:moveTo>
                    <a:cubicBezTo>
                      <a:pt x="1404" y="1122"/>
                      <a:pt x="1404" y="1122"/>
                      <a:pt x="1404" y="1122"/>
                    </a:cubicBezTo>
                    <a:cubicBezTo>
                      <a:pt x="1404" y="1002"/>
                      <a:pt x="1404" y="1002"/>
                      <a:pt x="1404" y="1002"/>
                    </a:cubicBezTo>
                    <a:cubicBezTo>
                      <a:pt x="291" y="1002"/>
                      <a:pt x="291" y="1002"/>
                      <a:pt x="291" y="1002"/>
                    </a:cubicBezTo>
                    <a:cubicBezTo>
                      <a:pt x="291" y="1122"/>
                      <a:pt x="291" y="1122"/>
                      <a:pt x="291" y="1122"/>
                    </a:cubicBezTo>
                    <a:cubicBezTo>
                      <a:pt x="291" y="1122"/>
                      <a:pt x="291" y="1122"/>
                      <a:pt x="291" y="1122"/>
                    </a:cubicBezTo>
                    <a:close/>
                    <a:moveTo>
                      <a:pt x="291" y="1313"/>
                    </a:moveTo>
                    <a:cubicBezTo>
                      <a:pt x="1404" y="1313"/>
                      <a:pt x="1404" y="1313"/>
                      <a:pt x="1404" y="1313"/>
                    </a:cubicBezTo>
                    <a:cubicBezTo>
                      <a:pt x="1404" y="1192"/>
                      <a:pt x="1404" y="1192"/>
                      <a:pt x="1404" y="1192"/>
                    </a:cubicBezTo>
                    <a:cubicBezTo>
                      <a:pt x="291" y="1192"/>
                      <a:pt x="291" y="1192"/>
                      <a:pt x="291" y="1192"/>
                    </a:cubicBezTo>
                    <a:cubicBezTo>
                      <a:pt x="291" y="1313"/>
                      <a:pt x="291" y="1313"/>
                      <a:pt x="291" y="1313"/>
                    </a:cubicBezTo>
                    <a:cubicBezTo>
                      <a:pt x="291" y="1313"/>
                      <a:pt x="291" y="1313"/>
                      <a:pt x="291" y="1313"/>
                    </a:cubicBezTo>
                    <a:close/>
                    <a:moveTo>
                      <a:pt x="1655" y="1002"/>
                    </a:moveTo>
                    <a:cubicBezTo>
                      <a:pt x="1625" y="1002"/>
                      <a:pt x="1595" y="1032"/>
                      <a:pt x="1595" y="1062"/>
                    </a:cubicBezTo>
                    <a:cubicBezTo>
                      <a:pt x="1595" y="1092"/>
                      <a:pt x="1625" y="1122"/>
                      <a:pt x="1655" y="1122"/>
                    </a:cubicBezTo>
                    <a:cubicBezTo>
                      <a:pt x="1695" y="1122"/>
                      <a:pt x="1715" y="1092"/>
                      <a:pt x="1715" y="1062"/>
                    </a:cubicBezTo>
                    <a:cubicBezTo>
                      <a:pt x="1715" y="1032"/>
                      <a:pt x="1695" y="1002"/>
                      <a:pt x="1655" y="1002"/>
                    </a:cubicBezTo>
                    <a:close/>
                    <a:moveTo>
                      <a:pt x="1846" y="1002"/>
                    </a:moveTo>
                    <a:cubicBezTo>
                      <a:pt x="1815" y="1002"/>
                      <a:pt x="1785" y="1032"/>
                      <a:pt x="1785" y="1062"/>
                    </a:cubicBezTo>
                    <a:cubicBezTo>
                      <a:pt x="1785" y="1092"/>
                      <a:pt x="1815" y="1122"/>
                      <a:pt x="1846" y="1122"/>
                    </a:cubicBezTo>
                    <a:cubicBezTo>
                      <a:pt x="1886" y="1122"/>
                      <a:pt x="1906" y="1092"/>
                      <a:pt x="1906" y="1062"/>
                    </a:cubicBezTo>
                    <a:cubicBezTo>
                      <a:pt x="1906" y="1032"/>
                      <a:pt x="1886" y="1002"/>
                      <a:pt x="1846" y="1002"/>
                    </a:cubicBezTo>
                    <a:close/>
                    <a:moveTo>
                      <a:pt x="291" y="1894"/>
                    </a:moveTo>
                    <a:cubicBezTo>
                      <a:pt x="1404" y="1894"/>
                      <a:pt x="1404" y="1894"/>
                      <a:pt x="1404" y="1894"/>
                    </a:cubicBezTo>
                    <a:cubicBezTo>
                      <a:pt x="1404" y="1774"/>
                      <a:pt x="1404" y="1774"/>
                      <a:pt x="1404" y="1774"/>
                    </a:cubicBezTo>
                    <a:cubicBezTo>
                      <a:pt x="291" y="1774"/>
                      <a:pt x="291" y="1774"/>
                      <a:pt x="291" y="1774"/>
                    </a:cubicBezTo>
                    <a:cubicBezTo>
                      <a:pt x="291" y="1894"/>
                      <a:pt x="291" y="1894"/>
                      <a:pt x="291" y="1894"/>
                    </a:cubicBezTo>
                    <a:cubicBezTo>
                      <a:pt x="291" y="1894"/>
                      <a:pt x="291" y="1894"/>
                      <a:pt x="291" y="1894"/>
                    </a:cubicBezTo>
                    <a:close/>
                    <a:moveTo>
                      <a:pt x="291" y="2084"/>
                    </a:moveTo>
                    <a:cubicBezTo>
                      <a:pt x="1404" y="2084"/>
                      <a:pt x="1404" y="2084"/>
                      <a:pt x="1404" y="2084"/>
                    </a:cubicBezTo>
                    <a:cubicBezTo>
                      <a:pt x="1404" y="1964"/>
                      <a:pt x="1404" y="1964"/>
                      <a:pt x="1404" y="1964"/>
                    </a:cubicBezTo>
                    <a:cubicBezTo>
                      <a:pt x="291" y="1964"/>
                      <a:pt x="291" y="1964"/>
                      <a:pt x="291" y="1964"/>
                    </a:cubicBezTo>
                    <a:cubicBezTo>
                      <a:pt x="291" y="2084"/>
                      <a:pt x="291" y="2084"/>
                      <a:pt x="291" y="2084"/>
                    </a:cubicBezTo>
                    <a:cubicBezTo>
                      <a:pt x="291" y="2084"/>
                      <a:pt x="291" y="2084"/>
                      <a:pt x="291" y="2084"/>
                    </a:cubicBezTo>
                    <a:close/>
                    <a:moveTo>
                      <a:pt x="1655" y="1764"/>
                    </a:moveTo>
                    <a:cubicBezTo>
                      <a:pt x="1625" y="1764"/>
                      <a:pt x="1595" y="1794"/>
                      <a:pt x="1595" y="1834"/>
                    </a:cubicBezTo>
                    <a:cubicBezTo>
                      <a:pt x="1595" y="1864"/>
                      <a:pt x="1625" y="1894"/>
                      <a:pt x="1655" y="1894"/>
                    </a:cubicBezTo>
                    <a:cubicBezTo>
                      <a:pt x="1695" y="1894"/>
                      <a:pt x="1715" y="1864"/>
                      <a:pt x="1715" y="1834"/>
                    </a:cubicBezTo>
                    <a:cubicBezTo>
                      <a:pt x="1715" y="1794"/>
                      <a:pt x="1695" y="1764"/>
                      <a:pt x="1655" y="1764"/>
                    </a:cubicBezTo>
                    <a:close/>
                    <a:moveTo>
                      <a:pt x="1846" y="1764"/>
                    </a:moveTo>
                    <a:cubicBezTo>
                      <a:pt x="1815" y="1764"/>
                      <a:pt x="1785" y="1794"/>
                      <a:pt x="1785" y="1834"/>
                    </a:cubicBezTo>
                    <a:cubicBezTo>
                      <a:pt x="1785" y="1864"/>
                      <a:pt x="1815" y="1894"/>
                      <a:pt x="1846" y="1894"/>
                    </a:cubicBezTo>
                    <a:cubicBezTo>
                      <a:pt x="1886" y="1894"/>
                      <a:pt x="1906" y="1864"/>
                      <a:pt x="1906" y="1834"/>
                    </a:cubicBezTo>
                    <a:cubicBezTo>
                      <a:pt x="1906" y="1794"/>
                      <a:pt x="1886" y="1764"/>
                      <a:pt x="1846" y="176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grpSp>
            <p:nvGrpSpPr>
              <p:cNvPr id="82" name="Group 81"/>
              <p:cNvGrpSpPr/>
              <p:nvPr/>
            </p:nvGrpSpPr>
            <p:grpSpPr>
              <a:xfrm>
                <a:off x="3053360" y="5701697"/>
                <a:ext cx="4719399" cy="927666"/>
                <a:chOff x="2775922" y="5701697"/>
                <a:chExt cx="4719399" cy="927666"/>
              </a:xfrm>
            </p:grpSpPr>
            <p:grpSp>
              <p:nvGrpSpPr>
                <p:cNvPr id="83" name="Group 82"/>
                <p:cNvGrpSpPr/>
                <p:nvPr/>
              </p:nvGrpSpPr>
              <p:grpSpPr>
                <a:xfrm>
                  <a:off x="3105150" y="6080982"/>
                  <a:ext cx="4000500" cy="185635"/>
                  <a:chOff x="3105150" y="5855895"/>
                  <a:chExt cx="4000500" cy="185635"/>
                </a:xfrm>
              </p:grpSpPr>
              <p:cxnSp>
                <p:nvCxnSpPr>
                  <p:cNvPr id="90" name="Straight Connector 89"/>
                  <p:cNvCxnSpPr/>
                  <p:nvPr/>
                </p:nvCxnSpPr>
                <p:spPr>
                  <a:xfrm>
                    <a:off x="3105150" y="5943600"/>
                    <a:ext cx="4000500" cy="0"/>
                  </a:xfrm>
                  <a:prstGeom prst="line">
                    <a:avLst/>
                  </a:prstGeom>
                  <a:ln w="158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3113721" y="5940742"/>
                    <a:ext cx="0" cy="100788"/>
                  </a:xfrm>
                  <a:prstGeom prst="line">
                    <a:avLst/>
                  </a:prstGeom>
                  <a:ln w="158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4129085" y="5940742"/>
                    <a:ext cx="0" cy="100788"/>
                  </a:xfrm>
                  <a:prstGeom prst="line">
                    <a:avLst/>
                  </a:prstGeom>
                  <a:ln w="158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5138735" y="5855895"/>
                    <a:ext cx="0" cy="185635"/>
                  </a:xfrm>
                  <a:prstGeom prst="line">
                    <a:avLst/>
                  </a:prstGeom>
                  <a:ln w="158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7098027" y="5940742"/>
                    <a:ext cx="0" cy="100788"/>
                  </a:xfrm>
                  <a:prstGeom prst="line">
                    <a:avLst/>
                  </a:prstGeom>
                  <a:ln w="158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6098855" y="5940742"/>
                    <a:ext cx="0" cy="100788"/>
                  </a:xfrm>
                  <a:prstGeom prst="line">
                    <a:avLst/>
                  </a:prstGeom>
                  <a:ln w="158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4" name="Freeform 83"/>
                <p:cNvSpPr/>
                <p:nvPr/>
              </p:nvSpPr>
              <p:spPr>
                <a:xfrm>
                  <a:off x="4724142" y="5701697"/>
                  <a:ext cx="822960" cy="411480"/>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0" rIns="186521" bIns="0" numCol="1" spcCol="1270" anchor="ctr" anchorCtr="0">
                  <a:noAutofit/>
                </a:bodyPr>
                <a:lstStyle/>
                <a:p>
                  <a:pPr algn="ctr" defTabSz="407850">
                    <a:lnSpc>
                      <a:spcPct val="90000"/>
                    </a:lnSpc>
                    <a:spcBef>
                      <a:spcPct val="0"/>
                    </a:spcBef>
                    <a:spcAft>
                      <a:spcPct val="35000"/>
                    </a:spcAft>
                  </a:pPr>
                  <a:r>
                    <a:rPr lang="en-US" sz="918" dirty="0">
                      <a:gradFill>
                        <a:gsLst>
                          <a:gs pos="0">
                            <a:srgbClr val="FFFFFF"/>
                          </a:gs>
                          <a:gs pos="100000">
                            <a:srgbClr val="FFFFFF"/>
                          </a:gs>
                        </a:gsLst>
                        <a:lin ang="5400000" scaled="0"/>
                      </a:gradFill>
                    </a:rPr>
                    <a:t>Root</a:t>
                  </a:r>
                </a:p>
              </p:txBody>
            </p:sp>
            <p:sp>
              <p:nvSpPr>
                <p:cNvPr id="85" name="Freeform 84"/>
                <p:cNvSpPr/>
                <p:nvPr/>
              </p:nvSpPr>
              <p:spPr>
                <a:xfrm>
                  <a:off x="2775922" y="6217883"/>
                  <a:ext cx="822960" cy="411480"/>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0" rIns="186521" bIns="0" numCol="1" spcCol="1270" anchor="ctr" anchorCtr="0">
                  <a:noAutofit/>
                </a:bodyPr>
                <a:lstStyle/>
                <a:p>
                  <a:pPr algn="ctr" defTabSz="407850">
                    <a:lnSpc>
                      <a:spcPct val="90000"/>
                    </a:lnSpc>
                    <a:spcBef>
                      <a:spcPct val="0"/>
                    </a:spcBef>
                    <a:spcAft>
                      <a:spcPct val="35000"/>
                    </a:spcAft>
                  </a:pPr>
                  <a:r>
                    <a:rPr lang="en-US" sz="918" dirty="0">
                      <a:gradFill>
                        <a:gsLst>
                          <a:gs pos="0">
                            <a:srgbClr val="FFFFFF"/>
                          </a:gs>
                          <a:gs pos="100000">
                            <a:srgbClr val="FFFFFF"/>
                          </a:gs>
                        </a:gsLst>
                        <a:lin ang="5400000" scaled="0"/>
                      </a:gradFill>
                    </a:rPr>
                    <a:t>News</a:t>
                  </a:r>
                </a:p>
              </p:txBody>
            </p:sp>
            <p:sp>
              <p:nvSpPr>
                <p:cNvPr id="86" name="Freeform 85"/>
                <p:cNvSpPr/>
                <p:nvPr/>
              </p:nvSpPr>
              <p:spPr>
                <a:xfrm>
                  <a:off x="3750032" y="6217883"/>
                  <a:ext cx="822960" cy="411480"/>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186521" tIns="0" rIns="186521" bIns="0" numCol="1" spcCol="1270" anchor="ctr" anchorCtr="0">
                  <a:noAutofit/>
                </a:bodyPr>
                <a:lstStyle/>
                <a:p>
                  <a:pPr algn="ctr" defTabSz="407850">
                    <a:lnSpc>
                      <a:spcPct val="90000"/>
                    </a:lnSpc>
                    <a:spcBef>
                      <a:spcPct val="0"/>
                    </a:spcBef>
                    <a:spcAft>
                      <a:spcPct val="35000"/>
                    </a:spcAft>
                  </a:pPr>
                  <a:r>
                    <a:rPr lang="en-US" sz="918" dirty="0">
                      <a:gradFill>
                        <a:gsLst>
                          <a:gs pos="0">
                            <a:srgbClr val="FFFFFF"/>
                          </a:gs>
                          <a:gs pos="100000">
                            <a:srgbClr val="FFFFFF"/>
                          </a:gs>
                        </a:gsLst>
                        <a:lin ang="5400000" scaled="0"/>
                      </a:gradFill>
                    </a:rPr>
                    <a:t>Organization</a:t>
                  </a:r>
                </a:p>
              </p:txBody>
            </p:sp>
            <p:sp>
              <p:nvSpPr>
                <p:cNvPr id="87" name="Freeform 86"/>
                <p:cNvSpPr/>
                <p:nvPr/>
              </p:nvSpPr>
              <p:spPr>
                <a:xfrm>
                  <a:off x="4724142" y="6217883"/>
                  <a:ext cx="822960" cy="411480"/>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0" rIns="186521" bIns="0" numCol="1" spcCol="1270" anchor="ctr" anchorCtr="0">
                  <a:noAutofit/>
                </a:bodyPr>
                <a:lstStyle/>
                <a:p>
                  <a:pPr algn="ctr" defTabSz="407850">
                    <a:lnSpc>
                      <a:spcPct val="90000"/>
                    </a:lnSpc>
                    <a:spcBef>
                      <a:spcPct val="0"/>
                    </a:spcBef>
                    <a:spcAft>
                      <a:spcPct val="35000"/>
                    </a:spcAft>
                  </a:pPr>
                  <a:r>
                    <a:rPr lang="en-US" sz="918" dirty="0">
                      <a:gradFill>
                        <a:gsLst>
                          <a:gs pos="0">
                            <a:srgbClr val="FFFFFF"/>
                          </a:gs>
                          <a:gs pos="100000">
                            <a:srgbClr val="FFFFFF"/>
                          </a:gs>
                        </a:gsLst>
                        <a:lin ang="5400000" scaled="0"/>
                      </a:gradFill>
                    </a:rPr>
                    <a:t>Teams</a:t>
                  </a:r>
                </a:p>
              </p:txBody>
            </p:sp>
            <p:sp>
              <p:nvSpPr>
                <p:cNvPr id="88" name="Freeform 87"/>
                <p:cNvSpPr/>
                <p:nvPr/>
              </p:nvSpPr>
              <p:spPr>
                <a:xfrm>
                  <a:off x="5698252" y="6217883"/>
                  <a:ext cx="822960" cy="411480"/>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0" rIns="186521" bIns="0" numCol="1" spcCol="1270" anchor="ctr" anchorCtr="0">
                  <a:noAutofit/>
                </a:bodyPr>
                <a:lstStyle/>
                <a:p>
                  <a:pPr algn="ctr" defTabSz="407850">
                    <a:lnSpc>
                      <a:spcPct val="90000"/>
                    </a:lnSpc>
                    <a:spcBef>
                      <a:spcPct val="0"/>
                    </a:spcBef>
                    <a:spcAft>
                      <a:spcPct val="35000"/>
                    </a:spcAft>
                  </a:pPr>
                  <a:r>
                    <a:rPr lang="en-US" sz="918" dirty="0">
                      <a:gradFill>
                        <a:gsLst>
                          <a:gs pos="0">
                            <a:srgbClr val="FFFFFF"/>
                          </a:gs>
                          <a:gs pos="100000">
                            <a:srgbClr val="FFFFFF"/>
                          </a:gs>
                        </a:gsLst>
                        <a:lin ang="5400000" scaled="0"/>
                      </a:gradFill>
                    </a:rPr>
                    <a:t>Search</a:t>
                  </a:r>
                </a:p>
              </p:txBody>
            </p:sp>
            <p:sp>
              <p:nvSpPr>
                <p:cNvPr id="89" name="Freeform 88"/>
                <p:cNvSpPr/>
                <p:nvPr/>
              </p:nvSpPr>
              <p:spPr>
                <a:xfrm>
                  <a:off x="6672361" y="6217883"/>
                  <a:ext cx="822960" cy="411480"/>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a:solidFill>
                  <a:schemeClr val="accent5"/>
                </a:solidFill>
                <a:ln>
                  <a:noFill/>
                </a:ln>
              </p:spPr>
              <p:style>
                <a:lnRef idx="1">
                  <a:schemeClr val="accent3"/>
                </a:lnRef>
                <a:fillRef idx="3">
                  <a:schemeClr val="accent3"/>
                </a:fillRef>
                <a:effectRef idx="2">
                  <a:schemeClr val="accent3"/>
                </a:effectRef>
                <a:fontRef idx="minor">
                  <a:schemeClr val="lt1"/>
                </a:fontRef>
              </p:style>
              <p:txBody>
                <a:bodyPr spcFirstLastPara="0" vert="horz" wrap="square" lIns="186521" tIns="0" rIns="186521" bIns="0" numCol="1" spcCol="1270" anchor="ctr" anchorCtr="0">
                  <a:noAutofit/>
                </a:bodyPr>
                <a:lstStyle/>
                <a:p>
                  <a:pPr algn="ctr" defTabSz="407850">
                    <a:lnSpc>
                      <a:spcPct val="90000"/>
                    </a:lnSpc>
                    <a:spcBef>
                      <a:spcPct val="0"/>
                    </a:spcBef>
                    <a:spcAft>
                      <a:spcPct val="35000"/>
                    </a:spcAft>
                  </a:pPr>
                  <a:r>
                    <a:rPr lang="en-US" sz="918" dirty="0" err="1">
                      <a:gradFill>
                        <a:gsLst>
                          <a:gs pos="0">
                            <a:srgbClr val="FFFFFF"/>
                          </a:gs>
                          <a:gs pos="100000">
                            <a:srgbClr val="FFFFFF"/>
                          </a:gs>
                        </a:gsLst>
                        <a:lin ang="5400000" scaled="0"/>
                      </a:gradFill>
                    </a:rPr>
                    <a:t>AppWeb</a:t>
                  </a:r>
                  <a:endParaRPr lang="en-US" sz="918" dirty="0">
                    <a:gradFill>
                      <a:gsLst>
                        <a:gs pos="0">
                          <a:srgbClr val="FFFFFF"/>
                        </a:gs>
                        <a:gs pos="100000">
                          <a:srgbClr val="FFFFFF"/>
                        </a:gs>
                      </a:gsLst>
                      <a:lin ang="5400000" scaled="0"/>
                    </a:gradFill>
                  </a:endParaRPr>
                </a:p>
              </p:txBody>
            </p:sp>
          </p:grpSp>
          <p:grpSp>
            <p:nvGrpSpPr>
              <p:cNvPr id="101" name="Group 100"/>
              <p:cNvGrpSpPr/>
              <p:nvPr/>
            </p:nvGrpSpPr>
            <p:grpSpPr>
              <a:xfrm>
                <a:off x="1662183" y="4510667"/>
                <a:ext cx="1410287" cy="1015599"/>
                <a:chOff x="2454115" y="3594733"/>
                <a:chExt cx="1410854" cy="1016006"/>
              </a:xfrm>
            </p:grpSpPr>
            <p:sp>
              <p:nvSpPr>
                <p:cNvPr id="102" name="Freeform 101"/>
                <p:cNvSpPr/>
                <p:nvPr/>
              </p:nvSpPr>
              <p:spPr>
                <a:xfrm>
                  <a:off x="3326041" y="4019947"/>
                  <a:ext cx="538928" cy="187066"/>
                </a:xfrm>
                <a:custGeom>
                  <a:avLst/>
                  <a:gdLst/>
                  <a:ahLst/>
                  <a:cxnLst/>
                  <a:rect l="0" t="0" r="0" b="0"/>
                  <a:pathLst>
                    <a:path>
                      <a:moveTo>
                        <a:pt x="0" y="0"/>
                      </a:moveTo>
                      <a:lnTo>
                        <a:pt x="0" y="93533"/>
                      </a:lnTo>
                      <a:lnTo>
                        <a:pt x="538928" y="93533"/>
                      </a:lnTo>
                      <a:lnTo>
                        <a:pt x="538928" y="187066"/>
                      </a:lnTo>
                    </a:path>
                  </a:pathLst>
                </a:custGeom>
                <a:noFill/>
                <a:ln w="15875">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3" name="Freeform 102"/>
                <p:cNvSpPr/>
                <p:nvPr/>
              </p:nvSpPr>
              <p:spPr>
                <a:xfrm>
                  <a:off x="2787112" y="4019947"/>
                  <a:ext cx="538928" cy="187066"/>
                </a:xfrm>
                <a:custGeom>
                  <a:avLst/>
                  <a:gdLst/>
                  <a:ahLst/>
                  <a:cxnLst/>
                  <a:rect l="0" t="0" r="0" b="0"/>
                  <a:pathLst>
                    <a:path>
                      <a:moveTo>
                        <a:pt x="538928" y="0"/>
                      </a:moveTo>
                      <a:lnTo>
                        <a:pt x="538928" y="93533"/>
                      </a:lnTo>
                      <a:lnTo>
                        <a:pt x="0" y="93533"/>
                      </a:lnTo>
                      <a:lnTo>
                        <a:pt x="0" y="187066"/>
                      </a:lnTo>
                    </a:path>
                  </a:pathLst>
                </a:custGeom>
                <a:noFill/>
                <a:ln w="15875">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4" name="Freeform 103"/>
                <p:cNvSpPr/>
                <p:nvPr/>
              </p:nvSpPr>
              <p:spPr>
                <a:xfrm>
                  <a:off x="2900826" y="3594733"/>
                  <a:ext cx="823291" cy="411646"/>
                </a:xfrm>
                <a:custGeom>
                  <a:avLst/>
                  <a:gdLst>
                    <a:gd name="connsiteX0" fmla="*/ 0 w 890791"/>
                    <a:gd name="connsiteY0" fmla="*/ 0 h 445395"/>
                    <a:gd name="connsiteX1" fmla="*/ 890791 w 890791"/>
                    <a:gd name="connsiteY1" fmla="*/ 0 h 445395"/>
                    <a:gd name="connsiteX2" fmla="*/ 890791 w 890791"/>
                    <a:gd name="connsiteY2" fmla="*/ 445395 h 445395"/>
                    <a:gd name="connsiteX3" fmla="*/ 0 w 890791"/>
                    <a:gd name="connsiteY3" fmla="*/ 445395 h 445395"/>
                    <a:gd name="connsiteX4" fmla="*/ 0 w 890791"/>
                    <a:gd name="connsiteY4" fmla="*/ 0 h 445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791" h="445395">
                      <a:moveTo>
                        <a:pt x="0" y="0"/>
                      </a:moveTo>
                      <a:lnTo>
                        <a:pt x="890791" y="0"/>
                      </a:lnTo>
                      <a:lnTo>
                        <a:pt x="890791" y="445395"/>
                      </a:lnTo>
                      <a:lnTo>
                        <a:pt x="0" y="445395"/>
                      </a:lnTo>
                      <a:lnTo>
                        <a:pt x="0" y="0"/>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21" tIns="7121" rIns="7121" bIns="7121" numCol="1" spcCol="1270" anchor="ctr" anchorCtr="0">
                  <a:noAutofit/>
                </a:bodyPr>
                <a:lstStyle/>
                <a:p>
                  <a:pPr algn="ctr" defTabSz="498482">
                    <a:lnSpc>
                      <a:spcPct val="90000"/>
                    </a:lnSpc>
                    <a:spcBef>
                      <a:spcPct val="0"/>
                    </a:spcBef>
                    <a:spcAft>
                      <a:spcPct val="35000"/>
                    </a:spcAft>
                  </a:pPr>
                  <a:r>
                    <a:rPr lang="en-US" sz="1122" dirty="0">
                      <a:gradFill>
                        <a:gsLst>
                          <a:gs pos="0">
                            <a:srgbClr val="FFFFFF"/>
                          </a:gs>
                          <a:gs pos="100000">
                            <a:srgbClr val="FFFFFF"/>
                          </a:gs>
                        </a:gsLst>
                        <a:lin ang="5400000" scaled="0"/>
                      </a:gradFill>
                    </a:rPr>
                    <a:t>Root</a:t>
                  </a:r>
                </a:p>
              </p:txBody>
            </p:sp>
            <p:sp>
              <p:nvSpPr>
                <p:cNvPr id="105" name="Freeform 104"/>
                <p:cNvSpPr/>
                <p:nvPr/>
              </p:nvSpPr>
              <p:spPr>
                <a:xfrm>
                  <a:off x="2454115" y="4199093"/>
                  <a:ext cx="823291" cy="411646"/>
                </a:xfrm>
                <a:custGeom>
                  <a:avLst/>
                  <a:gdLst>
                    <a:gd name="connsiteX0" fmla="*/ 0 w 890791"/>
                    <a:gd name="connsiteY0" fmla="*/ 0 h 445395"/>
                    <a:gd name="connsiteX1" fmla="*/ 890791 w 890791"/>
                    <a:gd name="connsiteY1" fmla="*/ 0 h 445395"/>
                    <a:gd name="connsiteX2" fmla="*/ 890791 w 890791"/>
                    <a:gd name="connsiteY2" fmla="*/ 445395 h 445395"/>
                    <a:gd name="connsiteX3" fmla="*/ 0 w 890791"/>
                    <a:gd name="connsiteY3" fmla="*/ 445395 h 445395"/>
                    <a:gd name="connsiteX4" fmla="*/ 0 w 890791"/>
                    <a:gd name="connsiteY4" fmla="*/ 0 h 445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791" h="445395">
                      <a:moveTo>
                        <a:pt x="0" y="0"/>
                      </a:moveTo>
                      <a:lnTo>
                        <a:pt x="890791" y="0"/>
                      </a:lnTo>
                      <a:lnTo>
                        <a:pt x="890791" y="445395"/>
                      </a:lnTo>
                      <a:lnTo>
                        <a:pt x="0" y="445395"/>
                      </a:lnTo>
                      <a:lnTo>
                        <a:pt x="0" y="0"/>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21" tIns="7121" rIns="7121" bIns="7121" numCol="1" spcCol="1270" anchor="ctr" anchorCtr="0">
                  <a:noAutofit/>
                </a:bodyPr>
                <a:lstStyle/>
                <a:p>
                  <a:pPr algn="ctr" defTabSz="498482">
                    <a:lnSpc>
                      <a:spcPct val="90000"/>
                    </a:lnSpc>
                    <a:spcBef>
                      <a:spcPct val="0"/>
                    </a:spcBef>
                    <a:spcAft>
                      <a:spcPct val="35000"/>
                    </a:spcAft>
                  </a:pPr>
                  <a:r>
                    <a:rPr lang="en-US" sz="1122" dirty="0">
                      <a:gradFill>
                        <a:gsLst>
                          <a:gs pos="0">
                            <a:srgbClr val="FFFFFF"/>
                          </a:gs>
                          <a:gs pos="100000">
                            <a:srgbClr val="FFFFFF"/>
                          </a:gs>
                        </a:gsLst>
                        <a:lin ang="5400000" scaled="0"/>
                      </a:gradFill>
                    </a:rPr>
                    <a:t>Sub site</a:t>
                  </a:r>
                </a:p>
              </p:txBody>
            </p:sp>
          </p:grpSp>
          <p:sp>
            <p:nvSpPr>
              <p:cNvPr id="107" name="Freeform 9"/>
              <p:cNvSpPr>
                <a:spLocks noEditPoints="1"/>
              </p:cNvSpPr>
              <p:nvPr/>
            </p:nvSpPr>
            <p:spPr bwMode="auto">
              <a:xfrm>
                <a:off x="864159" y="4763681"/>
                <a:ext cx="700707" cy="745311"/>
              </a:xfrm>
              <a:custGeom>
                <a:avLst/>
                <a:gdLst>
                  <a:gd name="T0" fmla="*/ 291 w 2197"/>
                  <a:gd name="T1" fmla="*/ 350 h 2315"/>
                  <a:gd name="T2" fmla="*/ 1404 w 2197"/>
                  <a:gd name="T3" fmla="*/ 230 h 2315"/>
                  <a:gd name="T4" fmla="*/ 1404 w 2197"/>
                  <a:gd name="T5" fmla="*/ 350 h 2315"/>
                  <a:gd name="T6" fmla="*/ 291 w 2197"/>
                  <a:gd name="T7" fmla="*/ 420 h 2315"/>
                  <a:gd name="T8" fmla="*/ 1404 w 2197"/>
                  <a:gd name="T9" fmla="*/ 541 h 2315"/>
                  <a:gd name="T10" fmla="*/ 1404 w 2197"/>
                  <a:gd name="T11" fmla="*/ 420 h 2315"/>
                  <a:gd name="T12" fmla="*/ 1715 w 2197"/>
                  <a:gd name="T13" fmla="*/ 290 h 2315"/>
                  <a:gd name="T14" fmla="*/ 1595 w 2197"/>
                  <a:gd name="T15" fmla="*/ 290 h 2315"/>
                  <a:gd name="T16" fmla="*/ 1846 w 2197"/>
                  <a:gd name="T17" fmla="*/ 360 h 2315"/>
                  <a:gd name="T18" fmla="*/ 1846 w 2197"/>
                  <a:gd name="T19" fmla="*/ 230 h 2315"/>
                  <a:gd name="T20" fmla="*/ 1846 w 2197"/>
                  <a:gd name="T21" fmla="*/ 360 h 2315"/>
                  <a:gd name="T22" fmla="*/ 2197 w 2197"/>
                  <a:gd name="T23" fmla="*/ 1714 h 2315"/>
                  <a:gd name="T24" fmla="*/ 2016 w 2197"/>
                  <a:gd name="T25" fmla="*/ 2315 h 2315"/>
                  <a:gd name="T26" fmla="*/ 10 w 2197"/>
                  <a:gd name="T27" fmla="*/ 2135 h 2315"/>
                  <a:gd name="T28" fmla="*/ 160 w 2197"/>
                  <a:gd name="T29" fmla="*/ 1543 h 2315"/>
                  <a:gd name="T30" fmla="*/ 10 w 2197"/>
                  <a:gd name="T31" fmla="*/ 952 h 2315"/>
                  <a:gd name="T32" fmla="*/ 0 w 2197"/>
                  <a:gd name="T33" fmla="*/ 591 h 2315"/>
                  <a:gd name="T34" fmla="*/ 180 w 2197"/>
                  <a:gd name="T35" fmla="*/ 0 h 2315"/>
                  <a:gd name="T36" fmla="*/ 2187 w 2197"/>
                  <a:gd name="T37" fmla="*/ 180 h 2315"/>
                  <a:gd name="T38" fmla="*/ 2046 w 2197"/>
                  <a:gd name="T39" fmla="*/ 771 h 2315"/>
                  <a:gd name="T40" fmla="*/ 2197 w 2197"/>
                  <a:gd name="T41" fmla="*/ 1363 h 2315"/>
                  <a:gd name="T42" fmla="*/ 180 w 2197"/>
                  <a:gd name="T43" fmla="*/ 681 h 2315"/>
                  <a:gd name="T44" fmla="*/ 2096 w 2197"/>
                  <a:gd name="T45" fmla="*/ 591 h 2315"/>
                  <a:gd name="T46" fmla="*/ 2006 w 2197"/>
                  <a:gd name="T47" fmla="*/ 90 h 2315"/>
                  <a:gd name="T48" fmla="*/ 100 w 2197"/>
                  <a:gd name="T49" fmla="*/ 180 h 2315"/>
                  <a:gd name="T50" fmla="*/ 180 w 2197"/>
                  <a:gd name="T51" fmla="*/ 681 h 2315"/>
                  <a:gd name="T52" fmla="*/ 190 w 2197"/>
                  <a:gd name="T53" fmla="*/ 1633 h 2315"/>
                  <a:gd name="T54" fmla="*/ 100 w 2197"/>
                  <a:gd name="T55" fmla="*/ 2135 h 2315"/>
                  <a:gd name="T56" fmla="*/ 2016 w 2197"/>
                  <a:gd name="T57" fmla="*/ 2215 h 2315"/>
                  <a:gd name="T58" fmla="*/ 2106 w 2197"/>
                  <a:gd name="T59" fmla="*/ 1714 h 2315"/>
                  <a:gd name="T60" fmla="*/ 2106 w 2197"/>
                  <a:gd name="T61" fmla="*/ 952 h 2315"/>
                  <a:gd name="T62" fmla="*/ 190 w 2197"/>
                  <a:gd name="T63" fmla="*/ 862 h 2315"/>
                  <a:gd name="T64" fmla="*/ 100 w 2197"/>
                  <a:gd name="T65" fmla="*/ 1363 h 2315"/>
                  <a:gd name="T66" fmla="*/ 2016 w 2197"/>
                  <a:gd name="T67" fmla="*/ 1453 h 2315"/>
                  <a:gd name="T68" fmla="*/ 2106 w 2197"/>
                  <a:gd name="T69" fmla="*/ 952 h 2315"/>
                  <a:gd name="T70" fmla="*/ 291 w 2197"/>
                  <a:gd name="T71" fmla="*/ 1122 h 2315"/>
                  <a:gd name="T72" fmla="*/ 1404 w 2197"/>
                  <a:gd name="T73" fmla="*/ 1002 h 2315"/>
                  <a:gd name="T74" fmla="*/ 291 w 2197"/>
                  <a:gd name="T75" fmla="*/ 1122 h 2315"/>
                  <a:gd name="T76" fmla="*/ 291 w 2197"/>
                  <a:gd name="T77" fmla="*/ 1313 h 2315"/>
                  <a:gd name="T78" fmla="*/ 1404 w 2197"/>
                  <a:gd name="T79" fmla="*/ 1192 h 2315"/>
                  <a:gd name="T80" fmla="*/ 291 w 2197"/>
                  <a:gd name="T81" fmla="*/ 1313 h 2315"/>
                  <a:gd name="T82" fmla="*/ 1655 w 2197"/>
                  <a:gd name="T83" fmla="*/ 1002 h 2315"/>
                  <a:gd name="T84" fmla="*/ 1655 w 2197"/>
                  <a:gd name="T85" fmla="*/ 1122 h 2315"/>
                  <a:gd name="T86" fmla="*/ 1655 w 2197"/>
                  <a:gd name="T87" fmla="*/ 1002 h 2315"/>
                  <a:gd name="T88" fmla="*/ 1785 w 2197"/>
                  <a:gd name="T89" fmla="*/ 1062 h 2315"/>
                  <a:gd name="T90" fmla="*/ 1906 w 2197"/>
                  <a:gd name="T91" fmla="*/ 1062 h 2315"/>
                  <a:gd name="T92" fmla="*/ 291 w 2197"/>
                  <a:gd name="T93" fmla="*/ 1894 h 2315"/>
                  <a:gd name="T94" fmla="*/ 1404 w 2197"/>
                  <a:gd name="T95" fmla="*/ 1774 h 2315"/>
                  <a:gd name="T96" fmla="*/ 291 w 2197"/>
                  <a:gd name="T97" fmla="*/ 1894 h 2315"/>
                  <a:gd name="T98" fmla="*/ 291 w 2197"/>
                  <a:gd name="T99" fmla="*/ 2084 h 2315"/>
                  <a:gd name="T100" fmla="*/ 1404 w 2197"/>
                  <a:gd name="T101" fmla="*/ 1964 h 2315"/>
                  <a:gd name="T102" fmla="*/ 291 w 2197"/>
                  <a:gd name="T103" fmla="*/ 2084 h 2315"/>
                  <a:gd name="T104" fmla="*/ 1655 w 2197"/>
                  <a:gd name="T105" fmla="*/ 1764 h 2315"/>
                  <a:gd name="T106" fmla="*/ 1655 w 2197"/>
                  <a:gd name="T107" fmla="*/ 1894 h 2315"/>
                  <a:gd name="T108" fmla="*/ 1655 w 2197"/>
                  <a:gd name="T109" fmla="*/ 1764 h 2315"/>
                  <a:gd name="T110" fmla="*/ 1785 w 2197"/>
                  <a:gd name="T111" fmla="*/ 1834 h 2315"/>
                  <a:gd name="T112" fmla="*/ 1906 w 2197"/>
                  <a:gd name="T113" fmla="*/ 1834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7" h="2315">
                    <a:moveTo>
                      <a:pt x="1404" y="350"/>
                    </a:moveTo>
                    <a:cubicBezTo>
                      <a:pt x="291" y="350"/>
                      <a:pt x="291" y="350"/>
                      <a:pt x="291" y="350"/>
                    </a:cubicBezTo>
                    <a:cubicBezTo>
                      <a:pt x="291" y="230"/>
                      <a:pt x="291" y="230"/>
                      <a:pt x="291" y="230"/>
                    </a:cubicBezTo>
                    <a:cubicBezTo>
                      <a:pt x="1404" y="230"/>
                      <a:pt x="1404" y="230"/>
                      <a:pt x="1404" y="230"/>
                    </a:cubicBezTo>
                    <a:cubicBezTo>
                      <a:pt x="1404" y="350"/>
                      <a:pt x="1404" y="350"/>
                      <a:pt x="1404" y="350"/>
                    </a:cubicBezTo>
                    <a:cubicBezTo>
                      <a:pt x="1404" y="350"/>
                      <a:pt x="1404" y="350"/>
                      <a:pt x="1404" y="350"/>
                    </a:cubicBezTo>
                    <a:close/>
                    <a:moveTo>
                      <a:pt x="1404" y="420"/>
                    </a:moveTo>
                    <a:cubicBezTo>
                      <a:pt x="291" y="420"/>
                      <a:pt x="291" y="420"/>
                      <a:pt x="291" y="420"/>
                    </a:cubicBezTo>
                    <a:cubicBezTo>
                      <a:pt x="291" y="541"/>
                      <a:pt x="291" y="541"/>
                      <a:pt x="291" y="541"/>
                    </a:cubicBezTo>
                    <a:cubicBezTo>
                      <a:pt x="1404" y="541"/>
                      <a:pt x="1404" y="541"/>
                      <a:pt x="1404" y="541"/>
                    </a:cubicBezTo>
                    <a:cubicBezTo>
                      <a:pt x="1404" y="420"/>
                      <a:pt x="1404" y="420"/>
                      <a:pt x="1404" y="420"/>
                    </a:cubicBezTo>
                    <a:cubicBezTo>
                      <a:pt x="1404" y="420"/>
                      <a:pt x="1404" y="420"/>
                      <a:pt x="1404" y="420"/>
                    </a:cubicBezTo>
                    <a:close/>
                    <a:moveTo>
                      <a:pt x="1655" y="360"/>
                    </a:moveTo>
                    <a:cubicBezTo>
                      <a:pt x="1685" y="360"/>
                      <a:pt x="1715" y="330"/>
                      <a:pt x="1715" y="290"/>
                    </a:cubicBezTo>
                    <a:cubicBezTo>
                      <a:pt x="1715" y="260"/>
                      <a:pt x="1685" y="230"/>
                      <a:pt x="1655" y="230"/>
                    </a:cubicBezTo>
                    <a:cubicBezTo>
                      <a:pt x="1615" y="230"/>
                      <a:pt x="1595" y="260"/>
                      <a:pt x="1595" y="290"/>
                    </a:cubicBezTo>
                    <a:cubicBezTo>
                      <a:pt x="1595" y="330"/>
                      <a:pt x="1615" y="360"/>
                      <a:pt x="1655" y="360"/>
                    </a:cubicBezTo>
                    <a:close/>
                    <a:moveTo>
                      <a:pt x="1846" y="360"/>
                    </a:moveTo>
                    <a:cubicBezTo>
                      <a:pt x="1876" y="360"/>
                      <a:pt x="1906" y="330"/>
                      <a:pt x="1906" y="290"/>
                    </a:cubicBezTo>
                    <a:cubicBezTo>
                      <a:pt x="1906" y="260"/>
                      <a:pt x="1876" y="230"/>
                      <a:pt x="1846" y="230"/>
                    </a:cubicBezTo>
                    <a:cubicBezTo>
                      <a:pt x="1805" y="230"/>
                      <a:pt x="1775" y="260"/>
                      <a:pt x="1775" y="290"/>
                    </a:cubicBezTo>
                    <a:cubicBezTo>
                      <a:pt x="1775" y="330"/>
                      <a:pt x="1805" y="360"/>
                      <a:pt x="1846" y="360"/>
                    </a:cubicBezTo>
                    <a:close/>
                    <a:moveTo>
                      <a:pt x="2046" y="1543"/>
                    </a:moveTo>
                    <a:cubicBezTo>
                      <a:pt x="2126" y="1553"/>
                      <a:pt x="2197" y="1623"/>
                      <a:pt x="2197" y="1714"/>
                    </a:cubicBezTo>
                    <a:cubicBezTo>
                      <a:pt x="2197" y="2135"/>
                      <a:pt x="2197" y="2135"/>
                      <a:pt x="2197" y="2135"/>
                    </a:cubicBezTo>
                    <a:cubicBezTo>
                      <a:pt x="2197" y="2235"/>
                      <a:pt x="2116" y="2315"/>
                      <a:pt x="2016" y="2315"/>
                    </a:cubicBezTo>
                    <a:cubicBezTo>
                      <a:pt x="190" y="2315"/>
                      <a:pt x="190" y="2315"/>
                      <a:pt x="190" y="2315"/>
                    </a:cubicBezTo>
                    <a:cubicBezTo>
                      <a:pt x="90" y="2315"/>
                      <a:pt x="10" y="2235"/>
                      <a:pt x="10" y="2135"/>
                    </a:cubicBezTo>
                    <a:cubicBezTo>
                      <a:pt x="10" y="1714"/>
                      <a:pt x="10" y="1714"/>
                      <a:pt x="10" y="1714"/>
                    </a:cubicBezTo>
                    <a:cubicBezTo>
                      <a:pt x="10" y="1623"/>
                      <a:pt x="70" y="1553"/>
                      <a:pt x="160" y="1543"/>
                    </a:cubicBezTo>
                    <a:cubicBezTo>
                      <a:pt x="70" y="1523"/>
                      <a:pt x="10" y="1453"/>
                      <a:pt x="10" y="1363"/>
                    </a:cubicBezTo>
                    <a:cubicBezTo>
                      <a:pt x="10" y="952"/>
                      <a:pt x="10" y="952"/>
                      <a:pt x="10" y="952"/>
                    </a:cubicBezTo>
                    <a:cubicBezTo>
                      <a:pt x="10" y="862"/>
                      <a:pt x="70" y="791"/>
                      <a:pt x="160" y="771"/>
                    </a:cubicBezTo>
                    <a:cubicBezTo>
                      <a:pt x="70" y="761"/>
                      <a:pt x="0" y="681"/>
                      <a:pt x="0" y="591"/>
                    </a:cubicBezTo>
                    <a:cubicBezTo>
                      <a:pt x="0" y="180"/>
                      <a:pt x="0" y="180"/>
                      <a:pt x="0" y="180"/>
                    </a:cubicBezTo>
                    <a:cubicBezTo>
                      <a:pt x="0" y="80"/>
                      <a:pt x="80" y="0"/>
                      <a:pt x="180" y="0"/>
                    </a:cubicBezTo>
                    <a:cubicBezTo>
                      <a:pt x="2006" y="0"/>
                      <a:pt x="2006" y="0"/>
                      <a:pt x="2006" y="0"/>
                    </a:cubicBezTo>
                    <a:cubicBezTo>
                      <a:pt x="2106" y="0"/>
                      <a:pt x="2187" y="80"/>
                      <a:pt x="2187" y="180"/>
                    </a:cubicBezTo>
                    <a:cubicBezTo>
                      <a:pt x="2187" y="591"/>
                      <a:pt x="2187" y="591"/>
                      <a:pt x="2187" y="591"/>
                    </a:cubicBezTo>
                    <a:cubicBezTo>
                      <a:pt x="2187" y="681"/>
                      <a:pt x="2126" y="761"/>
                      <a:pt x="2046" y="771"/>
                    </a:cubicBezTo>
                    <a:cubicBezTo>
                      <a:pt x="2126" y="781"/>
                      <a:pt x="2197" y="862"/>
                      <a:pt x="2197" y="952"/>
                    </a:cubicBezTo>
                    <a:cubicBezTo>
                      <a:pt x="2197" y="1363"/>
                      <a:pt x="2197" y="1363"/>
                      <a:pt x="2197" y="1363"/>
                    </a:cubicBezTo>
                    <a:cubicBezTo>
                      <a:pt x="2197" y="1453"/>
                      <a:pt x="2126" y="1523"/>
                      <a:pt x="2046" y="1543"/>
                    </a:cubicBezTo>
                    <a:close/>
                    <a:moveTo>
                      <a:pt x="180" y="681"/>
                    </a:moveTo>
                    <a:cubicBezTo>
                      <a:pt x="2006" y="681"/>
                      <a:pt x="2006" y="681"/>
                      <a:pt x="2006" y="681"/>
                    </a:cubicBezTo>
                    <a:cubicBezTo>
                      <a:pt x="2056" y="681"/>
                      <a:pt x="2096" y="641"/>
                      <a:pt x="2096" y="591"/>
                    </a:cubicBezTo>
                    <a:cubicBezTo>
                      <a:pt x="2096" y="180"/>
                      <a:pt x="2096" y="180"/>
                      <a:pt x="2096" y="180"/>
                    </a:cubicBezTo>
                    <a:cubicBezTo>
                      <a:pt x="2096" y="130"/>
                      <a:pt x="2056" y="90"/>
                      <a:pt x="2006" y="90"/>
                    </a:cubicBezTo>
                    <a:cubicBezTo>
                      <a:pt x="180" y="90"/>
                      <a:pt x="180" y="90"/>
                      <a:pt x="180" y="90"/>
                    </a:cubicBezTo>
                    <a:cubicBezTo>
                      <a:pt x="140" y="90"/>
                      <a:pt x="100" y="130"/>
                      <a:pt x="100" y="180"/>
                    </a:cubicBezTo>
                    <a:cubicBezTo>
                      <a:pt x="100" y="591"/>
                      <a:pt x="100" y="591"/>
                      <a:pt x="100" y="591"/>
                    </a:cubicBezTo>
                    <a:cubicBezTo>
                      <a:pt x="100" y="641"/>
                      <a:pt x="140" y="681"/>
                      <a:pt x="180" y="681"/>
                    </a:cubicBezTo>
                    <a:close/>
                    <a:moveTo>
                      <a:pt x="2016" y="1633"/>
                    </a:moveTo>
                    <a:cubicBezTo>
                      <a:pt x="190" y="1633"/>
                      <a:pt x="190" y="1633"/>
                      <a:pt x="190" y="1633"/>
                    </a:cubicBezTo>
                    <a:cubicBezTo>
                      <a:pt x="140" y="1633"/>
                      <a:pt x="100" y="1674"/>
                      <a:pt x="100" y="1714"/>
                    </a:cubicBezTo>
                    <a:cubicBezTo>
                      <a:pt x="100" y="2135"/>
                      <a:pt x="100" y="2135"/>
                      <a:pt x="100" y="2135"/>
                    </a:cubicBezTo>
                    <a:cubicBezTo>
                      <a:pt x="100" y="2175"/>
                      <a:pt x="140" y="2215"/>
                      <a:pt x="190" y="2215"/>
                    </a:cubicBezTo>
                    <a:cubicBezTo>
                      <a:pt x="2016" y="2215"/>
                      <a:pt x="2016" y="2215"/>
                      <a:pt x="2016" y="2215"/>
                    </a:cubicBezTo>
                    <a:cubicBezTo>
                      <a:pt x="2066" y="2215"/>
                      <a:pt x="2106" y="2175"/>
                      <a:pt x="2106" y="2135"/>
                    </a:cubicBezTo>
                    <a:cubicBezTo>
                      <a:pt x="2106" y="1714"/>
                      <a:pt x="2106" y="1714"/>
                      <a:pt x="2106" y="1714"/>
                    </a:cubicBezTo>
                    <a:cubicBezTo>
                      <a:pt x="2106" y="1674"/>
                      <a:pt x="2066" y="1633"/>
                      <a:pt x="2016" y="1633"/>
                    </a:cubicBezTo>
                    <a:close/>
                    <a:moveTo>
                      <a:pt x="2106" y="952"/>
                    </a:moveTo>
                    <a:cubicBezTo>
                      <a:pt x="2106" y="902"/>
                      <a:pt x="2066" y="862"/>
                      <a:pt x="2016" y="862"/>
                    </a:cubicBezTo>
                    <a:cubicBezTo>
                      <a:pt x="190" y="862"/>
                      <a:pt x="190" y="862"/>
                      <a:pt x="190" y="862"/>
                    </a:cubicBezTo>
                    <a:cubicBezTo>
                      <a:pt x="140" y="862"/>
                      <a:pt x="100" y="902"/>
                      <a:pt x="100" y="952"/>
                    </a:cubicBezTo>
                    <a:cubicBezTo>
                      <a:pt x="100" y="1363"/>
                      <a:pt x="100" y="1363"/>
                      <a:pt x="100" y="1363"/>
                    </a:cubicBezTo>
                    <a:cubicBezTo>
                      <a:pt x="100" y="1413"/>
                      <a:pt x="140" y="1453"/>
                      <a:pt x="190" y="1453"/>
                    </a:cubicBezTo>
                    <a:cubicBezTo>
                      <a:pt x="2016" y="1453"/>
                      <a:pt x="2016" y="1453"/>
                      <a:pt x="2016" y="1453"/>
                    </a:cubicBezTo>
                    <a:cubicBezTo>
                      <a:pt x="2066" y="1453"/>
                      <a:pt x="2106" y="1413"/>
                      <a:pt x="2106" y="1363"/>
                    </a:cubicBezTo>
                    <a:cubicBezTo>
                      <a:pt x="2106" y="952"/>
                      <a:pt x="2106" y="952"/>
                      <a:pt x="2106" y="952"/>
                    </a:cubicBezTo>
                    <a:cubicBezTo>
                      <a:pt x="2106" y="952"/>
                      <a:pt x="2106" y="952"/>
                      <a:pt x="2106" y="952"/>
                    </a:cubicBezTo>
                    <a:close/>
                    <a:moveTo>
                      <a:pt x="291" y="1122"/>
                    </a:moveTo>
                    <a:cubicBezTo>
                      <a:pt x="1404" y="1122"/>
                      <a:pt x="1404" y="1122"/>
                      <a:pt x="1404" y="1122"/>
                    </a:cubicBezTo>
                    <a:cubicBezTo>
                      <a:pt x="1404" y="1002"/>
                      <a:pt x="1404" y="1002"/>
                      <a:pt x="1404" y="1002"/>
                    </a:cubicBezTo>
                    <a:cubicBezTo>
                      <a:pt x="291" y="1002"/>
                      <a:pt x="291" y="1002"/>
                      <a:pt x="291" y="1002"/>
                    </a:cubicBezTo>
                    <a:cubicBezTo>
                      <a:pt x="291" y="1122"/>
                      <a:pt x="291" y="1122"/>
                      <a:pt x="291" y="1122"/>
                    </a:cubicBezTo>
                    <a:cubicBezTo>
                      <a:pt x="291" y="1122"/>
                      <a:pt x="291" y="1122"/>
                      <a:pt x="291" y="1122"/>
                    </a:cubicBezTo>
                    <a:close/>
                    <a:moveTo>
                      <a:pt x="291" y="1313"/>
                    </a:moveTo>
                    <a:cubicBezTo>
                      <a:pt x="1404" y="1313"/>
                      <a:pt x="1404" y="1313"/>
                      <a:pt x="1404" y="1313"/>
                    </a:cubicBezTo>
                    <a:cubicBezTo>
                      <a:pt x="1404" y="1192"/>
                      <a:pt x="1404" y="1192"/>
                      <a:pt x="1404" y="1192"/>
                    </a:cubicBezTo>
                    <a:cubicBezTo>
                      <a:pt x="291" y="1192"/>
                      <a:pt x="291" y="1192"/>
                      <a:pt x="291" y="1192"/>
                    </a:cubicBezTo>
                    <a:cubicBezTo>
                      <a:pt x="291" y="1313"/>
                      <a:pt x="291" y="1313"/>
                      <a:pt x="291" y="1313"/>
                    </a:cubicBezTo>
                    <a:cubicBezTo>
                      <a:pt x="291" y="1313"/>
                      <a:pt x="291" y="1313"/>
                      <a:pt x="291" y="1313"/>
                    </a:cubicBezTo>
                    <a:close/>
                    <a:moveTo>
                      <a:pt x="1655" y="1002"/>
                    </a:moveTo>
                    <a:cubicBezTo>
                      <a:pt x="1625" y="1002"/>
                      <a:pt x="1595" y="1032"/>
                      <a:pt x="1595" y="1062"/>
                    </a:cubicBezTo>
                    <a:cubicBezTo>
                      <a:pt x="1595" y="1092"/>
                      <a:pt x="1625" y="1122"/>
                      <a:pt x="1655" y="1122"/>
                    </a:cubicBezTo>
                    <a:cubicBezTo>
                      <a:pt x="1695" y="1122"/>
                      <a:pt x="1715" y="1092"/>
                      <a:pt x="1715" y="1062"/>
                    </a:cubicBezTo>
                    <a:cubicBezTo>
                      <a:pt x="1715" y="1032"/>
                      <a:pt x="1695" y="1002"/>
                      <a:pt x="1655" y="1002"/>
                    </a:cubicBezTo>
                    <a:close/>
                    <a:moveTo>
                      <a:pt x="1846" y="1002"/>
                    </a:moveTo>
                    <a:cubicBezTo>
                      <a:pt x="1815" y="1002"/>
                      <a:pt x="1785" y="1032"/>
                      <a:pt x="1785" y="1062"/>
                    </a:cubicBezTo>
                    <a:cubicBezTo>
                      <a:pt x="1785" y="1092"/>
                      <a:pt x="1815" y="1122"/>
                      <a:pt x="1846" y="1122"/>
                    </a:cubicBezTo>
                    <a:cubicBezTo>
                      <a:pt x="1886" y="1122"/>
                      <a:pt x="1906" y="1092"/>
                      <a:pt x="1906" y="1062"/>
                    </a:cubicBezTo>
                    <a:cubicBezTo>
                      <a:pt x="1906" y="1032"/>
                      <a:pt x="1886" y="1002"/>
                      <a:pt x="1846" y="1002"/>
                    </a:cubicBezTo>
                    <a:close/>
                    <a:moveTo>
                      <a:pt x="291" y="1894"/>
                    </a:moveTo>
                    <a:cubicBezTo>
                      <a:pt x="1404" y="1894"/>
                      <a:pt x="1404" y="1894"/>
                      <a:pt x="1404" y="1894"/>
                    </a:cubicBezTo>
                    <a:cubicBezTo>
                      <a:pt x="1404" y="1774"/>
                      <a:pt x="1404" y="1774"/>
                      <a:pt x="1404" y="1774"/>
                    </a:cubicBezTo>
                    <a:cubicBezTo>
                      <a:pt x="291" y="1774"/>
                      <a:pt x="291" y="1774"/>
                      <a:pt x="291" y="1774"/>
                    </a:cubicBezTo>
                    <a:cubicBezTo>
                      <a:pt x="291" y="1894"/>
                      <a:pt x="291" y="1894"/>
                      <a:pt x="291" y="1894"/>
                    </a:cubicBezTo>
                    <a:cubicBezTo>
                      <a:pt x="291" y="1894"/>
                      <a:pt x="291" y="1894"/>
                      <a:pt x="291" y="1894"/>
                    </a:cubicBezTo>
                    <a:close/>
                    <a:moveTo>
                      <a:pt x="291" y="2084"/>
                    </a:moveTo>
                    <a:cubicBezTo>
                      <a:pt x="1404" y="2084"/>
                      <a:pt x="1404" y="2084"/>
                      <a:pt x="1404" y="2084"/>
                    </a:cubicBezTo>
                    <a:cubicBezTo>
                      <a:pt x="1404" y="1964"/>
                      <a:pt x="1404" y="1964"/>
                      <a:pt x="1404" y="1964"/>
                    </a:cubicBezTo>
                    <a:cubicBezTo>
                      <a:pt x="291" y="1964"/>
                      <a:pt x="291" y="1964"/>
                      <a:pt x="291" y="1964"/>
                    </a:cubicBezTo>
                    <a:cubicBezTo>
                      <a:pt x="291" y="2084"/>
                      <a:pt x="291" y="2084"/>
                      <a:pt x="291" y="2084"/>
                    </a:cubicBezTo>
                    <a:cubicBezTo>
                      <a:pt x="291" y="2084"/>
                      <a:pt x="291" y="2084"/>
                      <a:pt x="291" y="2084"/>
                    </a:cubicBezTo>
                    <a:close/>
                    <a:moveTo>
                      <a:pt x="1655" y="1764"/>
                    </a:moveTo>
                    <a:cubicBezTo>
                      <a:pt x="1625" y="1764"/>
                      <a:pt x="1595" y="1794"/>
                      <a:pt x="1595" y="1834"/>
                    </a:cubicBezTo>
                    <a:cubicBezTo>
                      <a:pt x="1595" y="1864"/>
                      <a:pt x="1625" y="1894"/>
                      <a:pt x="1655" y="1894"/>
                    </a:cubicBezTo>
                    <a:cubicBezTo>
                      <a:pt x="1695" y="1894"/>
                      <a:pt x="1715" y="1864"/>
                      <a:pt x="1715" y="1834"/>
                    </a:cubicBezTo>
                    <a:cubicBezTo>
                      <a:pt x="1715" y="1794"/>
                      <a:pt x="1695" y="1764"/>
                      <a:pt x="1655" y="1764"/>
                    </a:cubicBezTo>
                    <a:close/>
                    <a:moveTo>
                      <a:pt x="1846" y="1764"/>
                    </a:moveTo>
                    <a:cubicBezTo>
                      <a:pt x="1815" y="1764"/>
                      <a:pt x="1785" y="1794"/>
                      <a:pt x="1785" y="1834"/>
                    </a:cubicBezTo>
                    <a:cubicBezTo>
                      <a:pt x="1785" y="1864"/>
                      <a:pt x="1815" y="1894"/>
                      <a:pt x="1846" y="1894"/>
                    </a:cubicBezTo>
                    <a:cubicBezTo>
                      <a:pt x="1886" y="1894"/>
                      <a:pt x="1906" y="1864"/>
                      <a:pt x="1906" y="1834"/>
                    </a:cubicBezTo>
                    <a:cubicBezTo>
                      <a:pt x="1906" y="1794"/>
                      <a:pt x="1886" y="1764"/>
                      <a:pt x="1846" y="176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8" name="Right Arrow 107"/>
              <p:cNvSpPr/>
              <p:nvPr/>
            </p:nvSpPr>
            <p:spPr bwMode="auto">
              <a:xfrm>
                <a:off x="3224333" y="4518089"/>
                <a:ext cx="5289890" cy="32004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09" name="TextBox 34"/>
              <p:cNvSpPr txBox="1">
                <a:spLocks noChangeArrowheads="1"/>
              </p:cNvSpPr>
              <p:nvPr/>
            </p:nvSpPr>
            <p:spPr bwMode="auto">
              <a:xfrm>
                <a:off x="2832850" y="4192300"/>
                <a:ext cx="3394365" cy="312073"/>
              </a:xfrm>
              <a:prstGeom prst="rect">
                <a:avLst/>
              </a:prstGeom>
              <a:noFill/>
              <a:ln w="9525">
                <a:noFill/>
                <a:miter lim="800000"/>
                <a:headEnd/>
                <a:tailEnd/>
              </a:ln>
            </p:spPr>
            <p:txBody>
              <a:bodyPr wrap="square">
                <a:spAutoFit/>
              </a:bodyPr>
              <a:lstStyle/>
              <a:p>
                <a:r>
                  <a:rPr lang="en-US" sz="1428" dirty="0">
                    <a:gradFill>
                      <a:gsLst>
                        <a:gs pos="21239">
                          <a:schemeClr val="tx1"/>
                        </a:gs>
                        <a:gs pos="47000">
                          <a:schemeClr val="tx1"/>
                        </a:gs>
                      </a:gsLst>
                    </a:gradFill>
                  </a:rPr>
                  <a:t>https://intranet.contoso.com/sites/team</a:t>
                </a:r>
                <a:endParaRPr lang="en-US" sz="1071" dirty="0">
                  <a:gradFill>
                    <a:gsLst>
                      <a:gs pos="21239">
                        <a:schemeClr val="tx1"/>
                      </a:gs>
                      <a:gs pos="47000">
                        <a:schemeClr val="tx1"/>
                      </a:gs>
                    </a:gsLst>
                  </a:gradFill>
                </a:endParaRPr>
              </a:p>
            </p:txBody>
          </p:sp>
          <p:sp>
            <p:nvSpPr>
              <p:cNvPr id="76" name="Rectangle 75"/>
              <p:cNvSpPr/>
              <p:nvPr/>
            </p:nvSpPr>
            <p:spPr bwMode="auto">
              <a:xfrm>
                <a:off x="5695856" y="4484940"/>
                <a:ext cx="346845" cy="3468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4</a:t>
                </a:r>
              </a:p>
            </p:txBody>
          </p:sp>
          <p:sp>
            <p:nvSpPr>
              <p:cNvPr id="110" name="Right Arrow 109"/>
              <p:cNvSpPr/>
              <p:nvPr/>
            </p:nvSpPr>
            <p:spPr bwMode="auto">
              <a:xfrm rot="8231211">
                <a:off x="3000212" y="3771374"/>
                <a:ext cx="491478" cy="32004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pic>
            <p:nvPicPr>
              <p:cNvPr id="111" name="Picture 110"/>
              <p:cNvPicPr>
                <a:picLocks noChangeAspect="1"/>
              </p:cNvPicPr>
              <p:nvPr/>
            </p:nvPicPr>
            <p:blipFill>
              <a:blip r:embed="rId5"/>
              <a:stretch>
                <a:fillRect/>
              </a:stretch>
            </p:blipFill>
            <p:spPr>
              <a:xfrm>
                <a:off x="2073565" y="3966335"/>
                <a:ext cx="906373" cy="511040"/>
              </a:xfrm>
              <a:prstGeom prst="rect">
                <a:avLst/>
              </a:prstGeom>
            </p:spPr>
          </p:pic>
        </p:grpSp>
      </p:grpSp>
      <p:grpSp>
        <p:nvGrpSpPr>
          <p:cNvPr id="116" name="Group 115"/>
          <p:cNvGrpSpPr/>
          <p:nvPr/>
        </p:nvGrpSpPr>
        <p:grpSpPr>
          <a:xfrm>
            <a:off x="1760004" y="2675399"/>
            <a:ext cx="4705172" cy="1110830"/>
            <a:chOff x="1723198" y="2623179"/>
            <a:chExt cx="4613333" cy="1089148"/>
          </a:xfrm>
        </p:grpSpPr>
        <p:grpSp>
          <p:nvGrpSpPr>
            <p:cNvPr id="115" name="Group 114"/>
            <p:cNvGrpSpPr/>
            <p:nvPr/>
          </p:nvGrpSpPr>
          <p:grpSpPr>
            <a:xfrm>
              <a:off x="1723198" y="2680489"/>
              <a:ext cx="4613333" cy="1031838"/>
              <a:chOff x="1723198" y="2680489"/>
              <a:chExt cx="4613333" cy="1031838"/>
            </a:xfrm>
          </p:grpSpPr>
          <p:sp>
            <p:nvSpPr>
              <p:cNvPr id="55" name="TextBox 34"/>
              <p:cNvSpPr txBox="1">
                <a:spLocks noChangeArrowheads="1"/>
              </p:cNvSpPr>
              <p:nvPr/>
            </p:nvSpPr>
            <p:spPr bwMode="auto">
              <a:xfrm>
                <a:off x="3470903" y="3384677"/>
                <a:ext cx="2865628" cy="327650"/>
              </a:xfrm>
              <a:prstGeom prst="rect">
                <a:avLst/>
              </a:prstGeom>
              <a:noFill/>
              <a:ln w="9525">
                <a:noFill/>
                <a:miter lim="800000"/>
                <a:headEnd/>
                <a:tailEnd/>
              </a:ln>
            </p:spPr>
            <p:txBody>
              <a:bodyPr wrap="square">
                <a:spAutoFit/>
              </a:bodyPr>
              <a:lstStyle/>
              <a:p>
                <a:pPr algn="r"/>
                <a:r>
                  <a:rPr lang="en-US" sz="1530" dirty="0">
                    <a:gradFill>
                      <a:gsLst>
                        <a:gs pos="21239">
                          <a:schemeClr val="tx1"/>
                        </a:gs>
                        <a:gs pos="47000">
                          <a:schemeClr val="tx1"/>
                        </a:gs>
                      </a:gsLst>
                    </a:gradFill>
                  </a:rPr>
                  <a:t>https://*.contosoapps.com</a:t>
                </a:r>
              </a:p>
            </p:txBody>
          </p:sp>
          <p:sp>
            <p:nvSpPr>
              <p:cNvPr id="80" name="Right Arrow 79"/>
              <p:cNvSpPr/>
              <p:nvPr/>
            </p:nvSpPr>
            <p:spPr bwMode="auto">
              <a:xfrm rot="1680239">
                <a:off x="1723198" y="2680489"/>
                <a:ext cx="1570483" cy="321772"/>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pic>
            <p:nvPicPr>
              <p:cNvPr id="96" name="Picture 95"/>
              <p:cNvPicPr>
                <a:picLocks noChangeAspect="1"/>
              </p:cNvPicPr>
              <p:nvPr/>
            </p:nvPicPr>
            <p:blipFill>
              <a:blip r:embed="rId5"/>
              <a:stretch>
                <a:fillRect/>
              </a:stretch>
            </p:blipFill>
            <p:spPr>
              <a:xfrm>
                <a:off x="3169458" y="3108343"/>
                <a:ext cx="906373" cy="511040"/>
              </a:xfrm>
              <a:prstGeom prst="rect">
                <a:avLst/>
              </a:prstGeom>
            </p:spPr>
          </p:pic>
          <p:grpSp>
            <p:nvGrpSpPr>
              <p:cNvPr id="98" name="Group 97"/>
              <p:cNvGrpSpPr/>
              <p:nvPr/>
            </p:nvGrpSpPr>
            <p:grpSpPr>
              <a:xfrm>
                <a:off x="3973536" y="2777890"/>
                <a:ext cx="448162" cy="448162"/>
                <a:chOff x="3715580" y="4192197"/>
                <a:chExt cx="448162" cy="448162"/>
              </a:xfrm>
            </p:grpSpPr>
            <p:sp>
              <p:nvSpPr>
                <p:cNvPr id="99" name="Rectangle 98"/>
                <p:cNvSpPr/>
                <p:nvPr/>
              </p:nvSpPr>
              <p:spPr bwMode="auto">
                <a:xfrm>
                  <a:off x="3715580" y="4192197"/>
                  <a:ext cx="448162" cy="44816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0" rIns="0" bIns="0" numCol="1" spcCol="0" rtlCol="0" fromWordArt="0" anchor="t" anchorCtr="0" forceAA="0" compatLnSpc="1">
                  <a:prstTxWarp prst="textNoShape">
                    <a:avLst/>
                  </a:prstTxWarp>
                  <a:noAutofit/>
                </a:bodyPr>
                <a:lstStyle/>
                <a:p>
                  <a:pPr defTabSz="932290" fontAlgn="base">
                    <a:spcBef>
                      <a:spcPct val="0"/>
                    </a:spcBef>
                    <a:spcAft>
                      <a:spcPct val="0"/>
                    </a:spcAft>
                  </a:pPr>
                  <a:r>
                    <a:rPr lang="en-US" sz="1122" dirty="0">
                      <a:gradFill>
                        <a:gsLst>
                          <a:gs pos="0">
                            <a:srgbClr val="FFFFFF"/>
                          </a:gs>
                          <a:gs pos="100000">
                            <a:srgbClr val="FFFFFF"/>
                          </a:gs>
                        </a:gsLst>
                        <a:lin ang="5400000" scaled="0"/>
                      </a:gradFill>
                      <a:ea typeface="Segoe UI" pitchFamily="34" charset="0"/>
                      <a:cs typeface="Segoe UI" pitchFamily="34" charset="0"/>
                    </a:rPr>
                    <a:t>app</a:t>
                  </a:r>
                </a:p>
              </p:txBody>
            </p:sp>
            <p:sp>
              <p:nvSpPr>
                <p:cNvPr id="100" name="Freeform 7"/>
                <p:cNvSpPr>
                  <a:spLocks noEditPoints="1"/>
                </p:cNvSpPr>
                <p:nvPr/>
              </p:nvSpPr>
              <p:spPr bwMode="auto">
                <a:xfrm>
                  <a:off x="3926598" y="4399247"/>
                  <a:ext cx="202488" cy="203445"/>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endParaRPr lang="en-US" sz="1873"/>
                </a:p>
              </p:txBody>
            </p:sp>
          </p:grpSp>
        </p:grpSp>
        <p:sp>
          <p:nvSpPr>
            <p:cNvPr id="81" name="Rectangle 80"/>
            <p:cNvSpPr/>
            <p:nvPr/>
          </p:nvSpPr>
          <p:spPr bwMode="auto">
            <a:xfrm>
              <a:off x="2346534" y="2623179"/>
              <a:ext cx="346845" cy="3468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3</a:t>
              </a:r>
            </a:p>
          </p:txBody>
        </p:sp>
      </p:grpSp>
    </p:spTree>
    <p:extLst>
      <p:ext uri="{BB962C8B-B14F-4D97-AF65-F5344CB8AC3E}">
        <p14:creationId xmlns:p14="http://schemas.microsoft.com/office/powerpoint/2010/main" val="23700141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750"/>
                                        <p:tgtEl>
                                          <p:spTgt spid="1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4"/>
                                        </p:tgtEl>
                                        <p:attrNameLst>
                                          <p:attrName>style.visibility</p:attrName>
                                        </p:attrNameLst>
                                      </p:cBhvr>
                                      <p:to>
                                        <p:strVal val="visible"/>
                                      </p:to>
                                    </p:set>
                                    <p:animEffect transition="in" filter="fade">
                                      <p:cBhvr>
                                        <p:cTn id="12" dur="750"/>
                                        <p:tgtEl>
                                          <p:spTgt spid="1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6"/>
                                        </p:tgtEl>
                                        <p:attrNameLst>
                                          <p:attrName>style.visibility</p:attrName>
                                        </p:attrNameLst>
                                      </p:cBhvr>
                                      <p:to>
                                        <p:strVal val="visible"/>
                                      </p:to>
                                    </p:set>
                                    <p:animEffect transition="in" filter="fade">
                                      <p:cBhvr>
                                        <p:cTn id="17" dur="750"/>
                                        <p:tgtEl>
                                          <p:spTgt spid="1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8"/>
                                        </p:tgtEl>
                                        <p:attrNameLst>
                                          <p:attrName>style.visibility</p:attrName>
                                        </p:attrNameLst>
                                      </p:cBhvr>
                                      <p:to>
                                        <p:strVal val="visible"/>
                                      </p:to>
                                    </p:set>
                                    <p:animEffect transition="in" filter="fade">
                                      <p:cBhvr>
                                        <p:cTn id="22" dur="75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864" y="313361"/>
            <a:ext cx="11375536" cy="762786"/>
          </a:xfrm>
        </p:spPr>
        <p:txBody>
          <a:bodyPr/>
          <a:lstStyle/>
          <a:p>
            <a:r>
              <a:rPr lang="en-US" dirty="0" smtClean="0"/>
              <a:t>Packaging and </a:t>
            </a:r>
            <a:r>
              <a:rPr lang="en-US" dirty="0"/>
              <a:t>p</a:t>
            </a:r>
            <a:r>
              <a:rPr lang="en-US" dirty="0" smtClean="0"/>
              <a:t>ublishing </a:t>
            </a:r>
            <a:r>
              <a:rPr lang="en-US" dirty="0"/>
              <a:t>a</a:t>
            </a:r>
            <a:r>
              <a:rPr lang="en-US" dirty="0" smtClean="0"/>
              <a:t>pps</a:t>
            </a:r>
            <a:endParaRPr lang="en-US" dirty="0"/>
          </a:p>
        </p:txBody>
      </p:sp>
      <p:sp>
        <p:nvSpPr>
          <p:cNvPr id="3" name="Content Placeholder 2"/>
          <p:cNvSpPr>
            <a:spLocks noGrp="1"/>
          </p:cNvSpPr>
          <p:nvPr>
            <p:ph type="body" sz="quarter" idx="10"/>
          </p:nvPr>
        </p:nvSpPr>
        <p:spPr>
          <a:xfrm>
            <a:off x="228869" y="1191833"/>
            <a:ext cx="11882419" cy="5484812"/>
          </a:xfrm>
        </p:spPr>
        <p:txBody>
          <a:bodyPr vert="horz" lIns="186521" tIns="149217" rIns="186521" bIns="149217" rtlCol="0">
            <a:noAutofit/>
          </a:bodyPr>
          <a:lstStyle/>
          <a:p>
            <a:pPr marL="0" indent="0">
              <a:spcBef>
                <a:spcPts val="1224"/>
              </a:spcBef>
              <a:buNone/>
            </a:pPr>
            <a:r>
              <a:rPr lang="en-US" sz="4080" dirty="0">
                <a:gradFill>
                  <a:gsLst>
                    <a:gs pos="100000">
                      <a:schemeClr val="tx2"/>
                    </a:gs>
                    <a:gs pos="1250">
                      <a:schemeClr val="tx2"/>
                    </a:gs>
                  </a:gsLst>
                  <a:lin ang="5400000" scaled="0"/>
                </a:gradFill>
              </a:rPr>
              <a:t>Packaging apps</a:t>
            </a:r>
          </a:p>
          <a:p>
            <a:pPr marL="0" lvl="1" indent="0">
              <a:spcBef>
                <a:spcPts val="1224"/>
              </a:spcBef>
              <a:buNone/>
            </a:pPr>
            <a:r>
              <a:rPr lang="en-US" sz="2040" dirty="0"/>
              <a:t>.app file extension—a package typically includes the following files:</a:t>
            </a:r>
          </a:p>
          <a:p>
            <a:pPr marL="299532" lvl="2" indent="-71240">
              <a:spcBef>
                <a:spcPts val="1224"/>
              </a:spcBef>
              <a:buNone/>
            </a:pPr>
            <a:r>
              <a:rPr lang="en-US" sz="2040" dirty="0"/>
              <a:t>AppManifest.xml</a:t>
            </a:r>
          </a:p>
          <a:p>
            <a:pPr marL="299532" lvl="2" indent="-71240">
              <a:spcBef>
                <a:spcPts val="1224"/>
              </a:spcBef>
              <a:buNone/>
            </a:pPr>
            <a:r>
              <a:rPr lang="en-US" sz="2040" dirty="0"/>
              <a:t>AppIcon.png</a:t>
            </a:r>
          </a:p>
          <a:p>
            <a:pPr marL="299532" lvl="2" indent="-71240">
              <a:spcBef>
                <a:spcPts val="1224"/>
              </a:spcBef>
              <a:buNone/>
            </a:pPr>
            <a:r>
              <a:rPr lang="en-US" sz="2040" dirty="0"/>
              <a:t>Solution file</a:t>
            </a:r>
          </a:p>
          <a:p>
            <a:pPr marL="299532" lvl="2" indent="-71240">
              <a:spcBef>
                <a:spcPts val="1224"/>
              </a:spcBef>
              <a:buNone/>
            </a:pPr>
            <a:r>
              <a:rPr lang="en-US" sz="2040" dirty="0"/>
              <a:t>Data tier application package</a:t>
            </a:r>
          </a:p>
          <a:p>
            <a:pPr marL="299532" lvl="2" indent="-71240">
              <a:spcBef>
                <a:spcPts val="1224"/>
              </a:spcBef>
              <a:buNone/>
            </a:pPr>
            <a:r>
              <a:rPr lang="en-US" sz="2040" dirty="0"/>
              <a:t>Auto hosted apps</a:t>
            </a:r>
          </a:p>
          <a:p>
            <a:pPr marL="0" indent="0">
              <a:spcBef>
                <a:spcPts val="1224"/>
              </a:spcBef>
              <a:buNone/>
            </a:pPr>
            <a:r>
              <a:rPr lang="en-US" sz="4080" dirty="0">
                <a:gradFill>
                  <a:gsLst>
                    <a:gs pos="1250">
                      <a:schemeClr val="tx2"/>
                    </a:gs>
                    <a:gs pos="100000">
                      <a:schemeClr val="tx2"/>
                    </a:gs>
                  </a:gsLst>
                  <a:lin ang="5400000" scaled="0"/>
                </a:gradFill>
              </a:rPr>
              <a:t>Publishing apps</a:t>
            </a:r>
          </a:p>
          <a:p>
            <a:pPr marL="0" lvl="1" indent="0">
              <a:spcBef>
                <a:spcPts val="1224"/>
              </a:spcBef>
              <a:buNone/>
            </a:pPr>
            <a:r>
              <a:rPr lang="en-US" sz="2040" dirty="0"/>
              <a:t>Office Store</a:t>
            </a:r>
          </a:p>
          <a:p>
            <a:pPr marL="0" lvl="1" indent="0">
              <a:spcBef>
                <a:spcPts val="1224"/>
              </a:spcBef>
              <a:buNone/>
            </a:pPr>
            <a:r>
              <a:rPr lang="en-US" sz="2040" dirty="0"/>
              <a:t>App catalogs</a:t>
            </a:r>
          </a:p>
        </p:txBody>
      </p:sp>
    </p:spTree>
    <p:extLst>
      <p:ext uri="{BB962C8B-B14F-4D97-AF65-F5344CB8AC3E}">
        <p14:creationId xmlns:p14="http://schemas.microsoft.com/office/powerpoint/2010/main" val="317538448"/>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640" y="299914"/>
            <a:ext cx="11375536" cy="762786"/>
          </a:xfrm>
        </p:spPr>
        <p:txBody>
          <a:bodyPr/>
          <a:lstStyle/>
          <a:p>
            <a:r>
              <a:rPr lang="en-US" dirty="0" smtClean="0"/>
              <a:t>Cross domain </a:t>
            </a:r>
            <a:r>
              <a:rPr lang="en-US" dirty="0"/>
              <a:t>c</a:t>
            </a:r>
            <a:r>
              <a:rPr lang="en-US" dirty="0" smtClean="0"/>
              <a:t>alls</a:t>
            </a:r>
            <a:endParaRPr lang="en-US" dirty="0"/>
          </a:p>
        </p:txBody>
      </p:sp>
      <p:sp>
        <p:nvSpPr>
          <p:cNvPr id="3" name="Content Placeholder 2"/>
          <p:cNvSpPr>
            <a:spLocks noGrp="1"/>
          </p:cNvSpPr>
          <p:nvPr>
            <p:ph type="body" sz="quarter" idx="10"/>
          </p:nvPr>
        </p:nvSpPr>
        <p:spPr>
          <a:xfrm>
            <a:off x="258749" y="1177954"/>
            <a:ext cx="11882419" cy="5484812"/>
          </a:xfrm>
        </p:spPr>
        <p:txBody>
          <a:bodyPr vert="horz" lIns="186521" tIns="149217" rIns="186521" bIns="149217" rtlCol="0">
            <a:noAutofit/>
          </a:bodyPr>
          <a:lstStyle/>
          <a:p>
            <a:pPr marL="0" indent="0">
              <a:spcBef>
                <a:spcPts val="1224"/>
              </a:spcBef>
              <a:buNone/>
            </a:pPr>
            <a:r>
              <a:rPr lang="en-US" sz="4080" dirty="0">
                <a:gradFill>
                  <a:gsLst>
                    <a:gs pos="100000">
                      <a:schemeClr val="tx2"/>
                    </a:gs>
                    <a:gs pos="0">
                      <a:schemeClr val="tx2"/>
                    </a:gs>
                  </a:gsLst>
                  <a:lin ang="5400000" scaled="0"/>
                </a:gradFill>
              </a:rPr>
              <a:t>Using the cross domain library</a:t>
            </a:r>
          </a:p>
          <a:p>
            <a:pPr marL="0" lvl="1" indent="0">
              <a:spcBef>
                <a:spcPts val="1224"/>
              </a:spcBef>
              <a:buNone/>
            </a:pPr>
            <a:r>
              <a:rPr lang="en-US" sz="2040" dirty="0"/>
              <a:t>Access content in the app web from JavaScript in a remote web</a:t>
            </a:r>
          </a:p>
          <a:p>
            <a:pPr marL="0" lvl="1" indent="0">
              <a:spcBef>
                <a:spcPts val="1224"/>
              </a:spcBef>
              <a:buNone/>
            </a:pPr>
            <a:r>
              <a:rPr lang="en-US" sz="2040" dirty="0"/>
              <a:t>SP.RequestExecutor.js</a:t>
            </a:r>
          </a:p>
          <a:p>
            <a:pPr marL="0" lvl="1" indent="0">
              <a:spcBef>
                <a:spcPts val="1224"/>
              </a:spcBef>
              <a:buNone/>
            </a:pPr>
            <a:r>
              <a:rPr lang="en-US" sz="2040" dirty="0"/>
              <a:t>AppWebProxy.aspx</a:t>
            </a:r>
          </a:p>
          <a:p>
            <a:pPr marL="0" indent="0">
              <a:spcBef>
                <a:spcPts val="1224"/>
              </a:spcBef>
              <a:buNone/>
            </a:pPr>
            <a:r>
              <a:rPr lang="en-US" sz="4080" dirty="0">
                <a:gradFill>
                  <a:gsLst>
                    <a:gs pos="100000">
                      <a:schemeClr val="tx2"/>
                    </a:gs>
                    <a:gs pos="0">
                      <a:schemeClr val="tx2"/>
                    </a:gs>
                  </a:gsLst>
                  <a:lin ang="5400000" scaled="0"/>
                </a:gradFill>
              </a:rPr>
              <a:t>Using the web proxy</a:t>
            </a:r>
          </a:p>
          <a:p>
            <a:pPr marL="0" lvl="1" indent="0">
              <a:spcBef>
                <a:spcPts val="1224"/>
              </a:spcBef>
              <a:buNone/>
            </a:pPr>
            <a:r>
              <a:rPr lang="en-US" sz="2040" dirty="0"/>
              <a:t>Access content in SharePoint or elsewhere from JavaScript in a remote web</a:t>
            </a:r>
          </a:p>
          <a:p>
            <a:pPr marL="0" lvl="1" indent="0">
              <a:spcBef>
                <a:spcPts val="1224"/>
              </a:spcBef>
              <a:buNone/>
            </a:pPr>
            <a:r>
              <a:rPr lang="en-US" sz="2040" dirty="0" err="1"/>
              <a:t>SP.WebRequestInfo</a:t>
            </a:r>
            <a:endParaRPr lang="en-US" sz="2040" dirty="0"/>
          </a:p>
          <a:p>
            <a:pPr marL="0" lvl="1" indent="0">
              <a:spcBef>
                <a:spcPts val="1224"/>
              </a:spcBef>
              <a:buNone/>
            </a:pPr>
            <a:r>
              <a:rPr lang="en-US" sz="2040" dirty="0"/>
              <a:t>Trusting domains for cross domain calls</a:t>
            </a:r>
          </a:p>
        </p:txBody>
      </p:sp>
    </p:spTree>
    <p:extLst>
      <p:ext uri="{BB962C8B-B14F-4D97-AF65-F5344CB8AC3E}">
        <p14:creationId xmlns:p14="http://schemas.microsoft.com/office/powerpoint/2010/main" val="14172292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87404" y="313361"/>
            <a:ext cx="11375536" cy="762786"/>
          </a:xfrm>
        </p:spPr>
        <p:txBody>
          <a:bodyPr/>
          <a:lstStyle/>
          <a:p>
            <a:r>
              <a:rPr lang="en-US" dirty="0" smtClean="0"/>
              <a:t>Authentication</a:t>
            </a:r>
            <a:endParaRPr lang="en-US" dirty="0"/>
          </a:p>
        </p:txBody>
      </p:sp>
      <p:grpSp>
        <p:nvGrpSpPr>
          <p:cNvPr id="33" name="Group 32"/>
          <p:cNvGrpSpPr/>
          <p:nvPr/>
        </p:nvGrpSpPr>
        <p:grpSpPr>
          <a:xfrm>
            <a:off x="6605880" y="1230085"/>
            <a:ext cx="5554162" cy="5475515"/>
            <a:chOff x="6148181" y="1154627"/>
            <a:chExt cx="5897562" cy="5814053"/>
          </a:xfrm>
        </p:grpSpPr>
        <p:sp>
          <p:nvSpPr>
            <p:cNvPr id="38" name="Rectangle 37"/>
            <p:cNvSpPr/>
            <p:nvPr/>
          </p:nvSpPr>
          <p:spPr>
            <a:xfrm>
              <a:off x="6148181" y="1154627"/>
              <a:ext cx="5897562" cy="1883288"/>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3600" dirty="0" smtClean="0">
                  <a:gradFill>
                    <a:gsLst>
                      <a:gs pos="1250">
                        <a:schemeClr val="bg1"/>
                      </a:gs>
                      <a:gs pos="100000">
                        <a:schemeClr val="bg1"/>
                      </a:gs>
                    </a:gsLst>
                    <a:lin ang="5400000" scaled="0"/>
                  </a:gradFill>
                  <a:latin typeface="+mj-lt"/>
                </a:rPr>
                <a:t>Azure</a:t>
              </a:r>
              <a:endParaRPr lang="en-US" sz="3600" dirty="0">
                <a:gradFill>
                  <a:gsLst>
                    <a:gs pos="1250">
                      <a:schemeClr val="bg1"/>
                    </a:gs>
                    <a:gs pos="100000">
                      <a:schemeClr val="bg1"/>
                    </a:gs>
                  </a:gsLst>
                  <a:lin ang="5400000" scaled="0"/>
                </a:gradFill>
                <a:latin typeface="+mj-lt"/>
              </a:endParaRPr>
            </a:p>
          </p:txBody>
        </p:sp>
        <p:grpSp>
          <p:nvGrpSpPr>
            <p:cNvPr id="61" name="Group 60"/>
            <p:cNvGrpSpPr/>
            <p:nvPr/>
          </p:nvGrpSpPr>
          <p:grpSpPr>
            <a:xfrm>
              <a:off x="6148181" y="3107263"/>
              <a:ext cx="5897562" cy="1896035"/>
              <a:chOff x="3915196" y="-264362"/>
              <a:chExt cx="5897562" cy="1896035"/>
            </a:xfrm>
          </p:grpSpPr>
          <p:sp>
            <p:nvSpPr>
              <p:cNvPr id="69" name="Rectangle 68"/>
              <p:cNvSpPr/>
              <p:nvPr/>
            </p:nvSpPr>
            <p:spPr>
              <a:xfrm>
                <a:off x="3915196" y="-264362"/>
                <a:ext cx="5897562" cy="1896035"/>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3600" dirty="0" smtClean="0">
                    <a:gradFill>
                      <a:gsLst>
                        <a:gs pos="1250">
                          <a:schemeClr val="bg1"/>
                        </a:gs>
                        <a:gs pos="100000">
                          <a:schemeClr val="bg1"/>
                        </a:gs>
                      </a:gsLst>
                      <a:lin ang="5400000" scaled="0"/>
                    </a:gradFill>
                    <a:latin typeface="+mj-lt"/>
                  </a:rPr>
                  <a:t>Apache</a:t>
                </a:r>
                <a:endParaRPr lang="en-US" sz="3600" dirty="0">
                  <a:gradFill>
                    <a:gsLst>
                      <a:gs pos="1250">
                        <a:schemeClr val="bg1"/>
                      </a:gs>
                      <a:gs pos="100000">
                        <a:schemeClr val="bg1"/>
                      </a:gs>
                    </a:gsLst>
                    <a:lin ang="5400000" scaled="0"/>
                  </a:gradFill>
                  <a:latin typeface="+mj-lt"/>
                </a:endParaRPr>
              </a:p>
            </p:txBody>
          </p:sp>
          <p:sp>
            <p:nvSpPr>
              <p:cNvPr id="70" name="Oval 28"/>
              <p:cNvSpPr/>
              <p:nvPr/>
            </p:nvSpPr>
            <p:spPr>
              <a:xfrm>
                <a:off x="3994917" y="520822"/>
                <a:ext cx="1867313" cy="10045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3</a:t>
                </a:r>
              </a:p>
              <a:p>
                <a:pPr>
                  <a:lnSpc>
                    <a:spcPct val="90000"/>
                  </a:lnSpc>
                </a:pPr>
                <a:r>
                  <a:rPr lang="en-US" dirty="0">
                    <a:gradFill>
                      <a:gsLst>
                        <a:gs pos="1250">
                          <a:schemeClr val="tx1"/>
                        </a:gs>
                        <a:gs pos="100000">
                          <a:schemeClr val="tx1"/>
                        </a:gs>
                      </a:gsLst>
                      <a:lin ang="5400000" scaled="0"/>
                    </a:gradFill>
                  </a:rPr>
                  <a:t>W</a:t>
                </a:r>
                <a:r>
                  <a:rPr lang="en-US" dirty="0" smtClean="0">
                    <a:gradFill>
                      <a:gsLst>
                        <a:gs pos="1250">
                          <a:schemeClr val="tx1"/>
                        </a:gs>
                        <a:gs pos="100000">
                          <a:schemeClr val="tx1"/>
                        </a:gs>
                      </a:gsLst>
                      <a:lin ang="5400000" scaled="0"/>
                    </a:gradFill>
                  </a:rPr>
                  <a:t>eb</a:t>
                </a:r>
                <a:endParaRPr lang="en-US" dirty="0">
                  <a:gradFill>
                    <a:gsLst>
                      <a:gs pos="1250">
                        <a:schemeClr val="tx1"/>
                      </a:gs>
                      <a:gs pos="100000">
                        <a:schemeClr val="tx1"/>
                      </a:gs>
                    </a:gsLst>
                    <a:lin ang="5400000" scaled="0"/>
                  </a:gradFill>
                </a:endParaRPr>
              </a:p>
            </p:txBody>
          </p:sp>
          <p:sp>
            <p:nvSpPr>
              <p:cNvPr id="71" name="Oval 28"/>
              <p:cNvSpPr/>
              <p:nvPr/>
            </p:nvSpPr>
            <p:spPr>
              <a:xfrm>
                <a:off x="5935945" y="520821"/>
                <a:ext cx="1867313" cy="10083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a:t>
                </a:r>
                <a:r>
                  <a:rPr lang="en-US" dirty="0" smtClean="0">
                    <a:gradFill>
                      <a:gsLst>
                        <a:gs pos="1250">
                          <a:schemeClr val="tx1"/>
                        </a:gs>
                        <a:gs pos="100000">
                          <a:schemeClr val="tx1"/>
                        </a:gs>
                      </a:gsLst>
                      <a:lin ang="5400000" scaled="0"/>
                    </a:gradFill>
                  </a:rPr>
                  <a:t>3</a:t>
                </a:r>
                <a:endParaRPr lang="en-US" dirty="0">
                  <a:gradFill>
                    <a:gsLst>
                      <a:gs pos="1250">
                        <a:schemeClr val="tx1"/>
                      </a:gs>
                      <a:gs pos="100000">
                        <a:schemeClr val="tx1"/>
                      </a:gs>
                    </a:gsLst>
                    <a:lin ang="5400000" scaled="0"/>
                  </a:gradFill>
                </a:endParaRPr>
              </a:p>
              <a:p>
                <a:pPr>
                  <a:lnSpc>
                    <a:spcPct val="90000"/>
                  </a:lnSpc>
                </a:pPr>
                <a:r>
                  <a:rPr lang="en-US" dirty="0" err="1" smtClean="0">
                    <a:gradFill>
                      <a:gsLst>
                        <a:gs pos="1250">
                          <a:schemeClr val="tx1"/>
                        </a:gs>
                        <a:gs pos="100000">
                          <a:schemeClr val="tx1"/>
                        </a:gs>
                      </a:gsLst>
                      <a:lin ang="5400000" scaled="0"/>
                    </a:gradFill>
                  </a:rPr>
                  <a:t>mySQL</a:t>
                </a:r>
                <a:endParaRPr lang="en-US" dirty="0">
                  <a:gradFill>
                    <a:gsLst>
                      <a:gs pos="1250">
                        <a:schemeClr val="tx1"/>
                      </a:gs>
                      <a:gs pos="100000">
                        <a:schemeClr val="tx1"/>
                      </a:gs>
                    </a:gsLst>
                    <a:lin ang="5400000" scaled="0"/>
                  </a:gradFill>
                </a:endParaRPr>
              </a:p>
            </p:txBody>
          </p:sp>
          <p:sp>
            <p:nvSpPr>
              <p:cNvPr id="72" name="Oval 28"/>
              <p:cNvSpPr/>
              <p:nvPr/>
            </p:nvSpPr>
            <p:spPr>
              <a:xfrm>
                <a:off x="7882092" y="518054"/>
                <a:ext cx="1867313" cy="1008349"/>
              </a:xfrm>
              <a:prstGeom prst="rect">
                <a:avLst/>
              </a:prstGeom>
              <a:solidFill>
                <a:schemeClr val="accent2"/>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3</a:t>
                </a:r>
              </a:p>
              <a:p>
                <a:pPr>
                  <a:lnSpc>
                    <a:spcPct val="90000"/>
                  </a:lnSpc>
                </a:pPr>
                <a:r>
                  <a:rPr lang="en-US" dirty="0">
                    <a:gradFill>
                      <a:gsLst>
                        <a:gs pos="1250">
                          <a:schemeClr val="tx1"/>
                        </a:gs>
                        <a:gs pos="100000">
                          <a:schemeClr val="tx1"/>
                        </a:gs>
                      </a:gsLst>
                      <a:lin ang="5400000" scaled="0"/>
                    </a:gradFill>
                  </a:rPr>
                  <a:t>W</a:t>
                </a:r>
                <a:r>
                  <a:rPr lang="en-US" dirty="0" smtClean="0">
                    <a:gradFill>
                      <a:gsLst>
                        <a:gs pos="1250">
                          <a:schemeClr val="tx1"/>
                        </a:gs>
                        <a:gs pos="100000">
                          <a:schemeClr val="tx1"/>
                        </a:gs>
                      </a:gsLst>
                      <a:lin ang="5400000" scaled="0"/>
                    </a:gradFill>
                  </a:rPr>
                  <a:t>orker</a:t>
                </a:r>
                <a:endParaRPr lang="en-US" dirty="0">
                  <a:gradFill>
                    <a:gsLst>
                      <a:gs pos="1250">
                        <a:schemeClr val="tx1"/>
                      </a:gs>
                      <a:gs pos="100000">
                        <a:schemeClr val="tx1"/>
                      </a:gs>
                    </a:gsLst>
                    <a:lin ang="5400000" scaled="0"/>
                  </a:gradFill>
                </a:endParaRPr>
              </a:p>
            </p:txBody>
          </p:sp>
        </p:grpSp>
        <p:grpSp>
          <p:nvGrpSpPr>
            <p:cNvPr id="62" name="Group 61"/>
            <p:cNvGrpSpPr/>
            <p:nvPr/>
          </p:nvGrpSpPr>
          <p:grpSpPr>
            <a:xfrm>
              <a:off x="6148181" y="5072645"/>
              <a:ext cx="5897562" cy="1896035"/>
              <a:chOff x="1774032" y="5786001"/>
              <a:chExt cx="5897562" cy="1896035"/>
            </a:xfrm>
          </p:grpSpPr>
          <p:sp>
            <p:nvSpPr>
              <p:cNvPr id="65" name="Rectangle 64"/>
              <p:cNvSpPr/>
              <p:nvPr/>
            </p:nvSpPr>
            <p:spPr>
              <a:xfrm>
                <a:off x="1774032" y="5786001"/>
                <a:ext cx="5897562" cy="1896035"/>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3600" dirty="0" smtClean="0">
                    <a:gradFill>
                      <a:gsLst>
                        <a:gs pos="1250">
                          <a:schemeClr val="bg1"/>
                        </a:gs>
                        <a:gs pos="100000">
                          <a:schemeClr val="bg1"/>
                        </a:gs>
                      </a:gsLst>
                      <a:lin ang="5400000" scaled="0"/>
                    </a:gradFill>
                    <a:latin typeface="+mj-lt"/>
                  </a:rPr>
                  <a:t>IIS web  server</a:t>
                </a:r>
                <a:endParaRPr lang="en-US" sz="3600" dirty="0">
                  <a:gradFill>
                    <a:gsLst>
                      <a:gs pos="1250">
                        <a:schemeClr val="bg1"/>
                      </a:gs>
                      <a:gs pos="100000">
                        <a:schemeClr val="bg1"/>
                      </a:gs>
                    </a:gsLst>
                    <a:lin ang="5400000" scaled="0"/>
                  </a:gradFill>
                  <a:latin typeface="+mj-lt"/>
                </a:endParaRPr>
              </a:p>
            </p:txBody>
          </p:sp>
          <p:sp>
            <p:nvSpPr>
              <p:cNvPr id="66" name="Oval 28"/>
              <p:cNvSpPr/>
              <p:nvPr/>
            </p:nvSpPr>
            <p:spPr>
              <a:xfrm>
                <a:off x="1853753" y="6571184"/>
                <a:ext cx="1867313" cy="10045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4</a:t>
                </a:r>
              </a:p>
              <a:p>
                <a:pPr>
                  <a:lnSpc>
                    <a:spcPct val="90000"/>
                  </a:lnSpc>
                </a:pPr>
                <a:r>
                  <a:rPr lang="en-US" dirty="0">
                    <a:gradFill>
                      <a:gsLst>
                        <a:gs pos="1250">
                          <a:schemeClr val="tx1"/>
                        </a:gs>
                        <a:gs pos="100000">
                          <a:schemeClr val="tx1"/>
                        </a:gs>
                      </a:gsLst>
                      <a:lin ang="5400000" scaled="0"/>
                    </a:gradFill>
                  </a:rPr>
                  <a:t>W</a:t>
                </a:r>
                <a:r>
                  <a:rPr lang="en-US" dirty="0" smtClean="0">
                    <a:gradFill>
                      <a:gsLst>
                        <a:gs pos="1250">
                          <a:schemeClr val="tx1"/>
                        </a:gs>
                        <a:gs pos="100000">
                          <a:schemeClr val="tx1"/>
                        </a:gs>
                      </a:gsLst>
                      <a:lin ang="5400000" scaled="0"/>
                    </a:gradFill>
                  </a:rPr>
                  <a:t>eb</a:t>
                </a:r>
                <a:endParaRPr lang="en-US" dirty="0">
                  <a:gradFill>
                    <a:gsLst>
                      <a:gs pos="1250">
                        <a:schemeClr val="tx1"/>
                      </a:gs>
                      <a:gs pos="100000">
                        <a:schemeClr val="tx1"/>
                      </a:gs>
                    </a:gsLst>
                    <a:lin ang="5400000" scaled="0"/>
                  </a:gradFill>
                </a:endParaRPr>
              </a:p>
            </p:txBody>
          </p:sp>
          <p:sp>
            <p:nvSpPr>
              <p:cNvPr id="67" name="Oval 28"/>
              <p:cNvSpPr/>
              <p:nvPr/>
            </p:nvSpPr>
            <p:spPr>
              <a:xfrm>
                <a:off x="3794781" y="6571184"/>
                <a:ext cx="1867313" cy="10083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a:t>
                </a:r>
                <a:r>
                  <a:rPr lang="en-US" dirty="0" smtClean="0">
                    <a:gradFill>
                      <a:gsLst>
                        <a:gs pos="1250">
                          <a:schemeClr val="tx1"/>
                        </a:gs>
                        <a:gs pos="100000">
                          <a:schemeClr val="tx1"/>
                        </a:gs>
                      </a:gsLst>
                      <a:lin ang="5400000" scaled="0"/>
                    </a:gradFill>
                  </a:rPr>
                  <a:t>4</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SQL</a:t>
                </a:r>
                <a:endParaRPr lang="en-US" dirty="0">
                  <a:gradFill>
                    <a:gsLst>
                      <a:gs pos="1250">
                        <a:schemeClr val="tx1"/>
                      </a:gs>
                      <a:gs pos="100000">
                        <a:schemeClr val="tx1"/>
                      </a:gs>
                    </a:gsLst>
                    <a:lin ang="5400000" scaled="0"/>
                  </a:gradFill>
                </a:endParaRPr>
              </a:p>
            </p:txBody>
          </p:sp>
          <p:sp>
            <p:nvSpPr>
              <p:cNvPr id="68" name="Oval 28"/>
              <p:cNvSpPr/>
              <p:nvPr/>
            </p:nvSpPr>
            <p:spPr>
              <a:xfrm>
                <a:off x="5740928" y="6568417"/>
                <a:ext cx="1867313" cy="1008349"/>
              </a:xfrm>
              <a:prstGeom prst="rect">
                <a:avLst/>
              </a:prstGeom>
              <a:solidFill>
                <a:schemeClr val="accent3"/>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a:t>
                </a:r>
                <a:r>
                  <a:rPr lang="en-US" dirty="0" smtClean="0">
                    <a:gradFill>
                      <a:gsLst>
                        <a:gs pos="1250">
                          <a:schemeClr val="tx1"/>
                        </a:gs>
                        <a:gs pos="100000">
                          <a:schemeClr val="tx1"/>
                        </a:gs>
                      </a:gsLst>
                      <a:lin ang="5400000" scaled="0"/>
                    </a:gradFill>
                  </a:rPr>
                  <a:t>4</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Windows service</a:t>
                </a:r>
                <a:endParaRPr lang="en-US" dirty="0">
                  <a:gradFill>
                    <a:gsLst>
                      <a:gs pos="1250">
                        <a:schemeClr val="tx1"/>
                      </a:gs>
                      <a:gs pos="100000">
                        <a:schemeClr val="tx1"/>
                      </a:gs>
                    </a:gsLst>
                    <a:lin ang="5400000" scaled="0"/>
                  </a:gradFill>
                </a:endParaRPr>
              </a:p>
            </p:txBody>
          </p:sp>
        </p:grpSp>
      </p:grpSp>
      <p:sp>
        <p:nvSpPr>
          <p:cNvPr id="73" name="Rectangle 72"/>
          <p:cNvSpPr/>
          <p:nvPr/>
        </p:nvSpPr>
        <p:spPr>
          <a:xfrm>
            <a:off x="327866" y="1230087"/>
            <a:ext cx="6187338" cy="5475514"/>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bg1"/>
                    </a:gs>
                    <a:gs pos="100000">
                      <a:schemeClr val="bg1"/>
                    </a:gs>
                  </a:gsLst>
                  <a:lin ang="5400000" scaled="0"/>
                </a:gradFill>
                <a:latin typeface="+mj-lt"/>
              </a:rPr>
              <a:t>SharePoint</a:t>
            </a:r>
            <a:endParaRPr lang="en-US" sz="2800" dirty="0">
              <a:gradFill>
                <a:gsLst>
                  <a:gs pos="1250">
                    <a:schemeClr val="bg1"/>
                  </a:gs>
                  <a:gs pos="100000">
                    <a:schemeClr val="bg1"/>
                  </a:gs>
                </a:gsLst>
                <a:lin ang="5400000" scaled="0"/>
              </a:gradFill>
              <a:latin typeface="+mj-lt"/>
            </a:endParaRPr>
          </a:p>
        </p:txBody>
      </p:sp>
      <p:sp>
        <p:nvSpPr>
          <p:cNvPr id="74" name="Rectangle 73"/>
          <p:cNvSpPr/>
          <p:nvPr/>
        </p:nvSpPr>
        <p:spPr>
          <a:xfrm>
            <a:off x="411872" y="1841500"/>
            <a:ext cx="6013581" cy="4787900"/>
          </a:xfrm>
          <a:prstGeom prst="rect">
            <a:avLst/>
          </a:prstGeom>
          <a:solidFill>
            <a:schemeClr val="accent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tx1"/>
                    </a:gs>
                    <a:gs pos="100000">
                      <a:schemeClr val="tx1"/>
                    </a:gs>
                  </a:gsLst>
                  <a:lin ang="5400000" scaled="0"/>
                </a:gradFill>
                <a:latin typeface="+mj-lt"/>
              </a:rPr>
              <a:t>Web application</a:t>
            </a:r>
            <a:endParaRPr lang="en-US" sz="2800" dirty="0">
              <a:gradFill>
                <a:gsLst>
                  <a:gs pos="1250">
                    <a:schemeClr val="tx1"/>
                  </a:gs>
                  <a:gs pos="100000">
                    <a:schemeClr val="tx1"/>
                  </a:gs>
                </a:gsLst>
                <a:lin ang="5400000" scaled="0"/>
              </a:gradFill>
              <a:latin typeface="+mj-lt"/>
            </a:endParaRPr>
          </a:p>
        </p:txBody>
      </p:sp>
      <p:sp>
        <p:nvSpPr>
          <p:cNvPr id="75" name="Rectangle 74"/>
          <p:cNvSpPr/>
          <p:nvPr/>
        </p:nvSpPr>
        <p:spPr>
          <a:xfrm>
            <a:off x="480632" y="2438400"/>
            <a:ext cx="5868621" cy="4114800"/>
          </a:xfrm>
          <a:prstGeom prst="rect">
            <a:avLst/>
          </a:prstGeom>
          <a:solidFill>
            <a:schemeClr val="accent1"/>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bg1"/>
                    </a:gs>
                    <a:gs pos="100000">
                      <a:schemeClr val="bg1"/>
                    </a:gs>
                  </a:gsLst>
                  <a:lin ang="5400000" scaled="0"/>
                </a:gradFill>
                <a:latin typeface="+mj-lt"/>
              </a:rPr>
              <a:t>Site collection</a:t>
            </a:r>
            <a:endParaRPr lang="en-US" sz="2800" dirty="0">
              <a:gradFill>
                <a:gsLst>
                  <a:gs pos="1250">
                    <a:schemeClr val="bg1"/>
                  </a:gs>
                  <a:gs pos="100000">
                    <a:schemeClr val="bg1"/>
                  </a:gs>
                </a:gsLst>
                <a:lin ang="5400000" scaled="0"/>
              </a:gradFill>
              <a:latin typeface="+mj-lt"/>
            </a:endParaRPr>
          </a:p>
        </p:txBody>
      </p:sp>
      <p:sp>
        <p:nvSpPr>
          <p:cNvPr id="76" name="Rectangle 75"/>
          <p:cNvSpPr/>
          <p:nvPr/>
        </p:nvSpPr>
        <p:spPr>
          <a:xfrm>
            <a:off x="581921" y="3056498"/>
            <a:ext cx="5695308" cy="3420502"/>
          </a:xfrm>
          <a:prstGeom prst="rect">
            <a:avLst/>
          </a:prstGeom>
          <a:solidFill>
            <a:schemeClr val="accent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tx1"/>
                    </a:gs>
                    <a:gs pos="100000">
                      <a:schemeClr val="tx1"/>
                    </a:gs>
                  </a:gsLst>
                  <a:lin ang="5400000" scaled="0"/>
                </a:gradFill>
                <a:latin typeface="+mj-lt"/>
              </a:rPr>
              <a:t>Root site</a:t>
            </a:r>
            <a:endParaRPr lang="en-US" sz="2800" dirty="0">
              <a:gradFill>
                <a:gsLst>
                  <a:gs pos="1250">
                    <a:schemeClr val="tx1"/>
                  </a:gs>
                  <a:gs pos="100000">
                    <a:schemeClr val="tx1"/>
                  </a:gs>
                </a:gsLst>
                <a:lin ang="5400000" scaled="0"/>
              </a:gradFill>
              <a:latin typeface="+mj-lt"/>
            </a:endParaRPr>
          </a:p>
        </p:txBody>
      </p:sp>
      <p:grpSp>
        <p:nvGrpSpPr>
          <p:cNvPr id="77" name="Group 76"/>
          <p:cNvGrpSpPr/>
          <p:nvPr/>
        </p:nvGrpSpPr>
        <p:grpSpPr>
          <a:xfrm>
            <a:off x="671324" y="3733755"/>
            <a:ext cx="5535826" cy="972695"/>
            <a:chOff x="571183" y="3657556"/>
            <a:chExt cx="5419419" cy="952242"/>
          </a:xfrm>
        </p:grpSpPr>
        <p:sp>
          <p:nvSpPr>
            <p:cNvPr id="78" name="Oval 28"/>
            <p:cNvSpPr/>
            <p:nvPr/>
          </p:nvSpPr>
          <p:spPr>
            <a:xfrm>
              <a:off x="571183" y="3660162"/>
              <a:ext cx="1758584" cy="94609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1</a:t>
              </a:r>
            </a:p>
            <a:p>
              <a:pPr>
                <a:lnSpc>
                  <a:spcPct val="90000"/>
                </a:lnSpc>
              </a:pPr>
              <a:r>
                <a:rPr lang="en-US" dirty="0" smtClean="0">
                  <a:gradFill>
                    <a:gsLst>
                      <a:gs pos="1250">
                        <a:schemeClr val="tx1"/>
                      </a:gs>
                      <a:gs pos="100000">
                        <a:schemeClr val="tx1"/>
                      </a:gs>
                    </a:gsLst>
                    <a:lin ang="5400000" scaled="0"/>
                  </a:gradFill>
                </a:rPr>
                <a:t>SP hosted</a:t>
              </a:r>
              <a:endParaRPr lang="en-US" dirty="0">
                <a:gradFill>
                  <a:gsLst>
                    <a:gs pos="1250">
                      <a:schemeClr val="tx1"/>
                    </a:gs>
                    <a:gs pos="100000">
                      <a:schemeClr val="tx1"/>
                    </a:gs>
                  </a:gsLst>
                  <a:lin ang="5400000" scaled="0"/>
                </a:gradFill>
              </a:endParaRPr>
            </a:p>
          </p:txBody>
        </p:sp>
        <p:sp>
          <p:nvSpPr>
            <p:cNvPr id="79" name="Oval 28"/>
            <p:cNvSpPr/>
            <p:nvPr/>
          </p:nvSpPr>
          <p:spPr>
            <a:xfrm>
              <a:off x="2399190" y="3660162"/>
              <a:ext cx="1758584" cy="94963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2</a:t>
              </a:r>
            </a:p>
            <a:p>
              <a:pPr>
                <a:lnSpc>
                  <a:spcPct val="90000"/>
                </a:lnSpc>
              </a:pPr>
              <a:r>
                <a:rPr lang="en-US" dirty="0">
                  <a:gradFill>
                    <a:gsLst>
                      <a:gs pos="1250">
                        <a:schemeClr val="tx1"/>
                      </a:gs>
                      <a:gs pos="100000">
                        <a:schemeClr val="tx1"/>
                      </a:gs>
                    </a:gsLst>
                    <a:lin ang="5400000" scaled="0"/>
                  </a:gradFill>
                </a:rPr>
                <a:t>p</a:t>
              </a:r>
              <a:r>
                <a:rPr lang="en-US" dirty="0" smtClean="0">
                  <a:gradFill>
                    <a:gsLst>
                      <a:gs pos="1250">
                        <a:schemeClr val="tx1"/>
                      </a:gs>
                      <a:gs pos="100000">
                        <a:schemeClr val="tx1"/>
                      </a:gs>
                    </a:gsLst>
                    <a:lin ang="5400000" scaled="0"/>
                  </a:gradFill>
                </a:rPr>
                <a:t>rovider hosted</a:t>
              </a:r>
              <a:endParaRPr lang="en-US" dirty="0">
                <a:gradFill>
                  <a:gsLst>
                    <a:gs pos="1250">
                      <a:schemeClr val="tx1"/>
                    </a:gs>
                    <a:gs pos="100000">
                      <a:schemeClr val="tx1"/>
                    </a:gs>
                  </a:gsLst>
                  <a:lin ang="5400000" scaled="0"/>
                </a:gradFill>
              </a:endParaRPr>
            </a:p>
          </p:txBody>
        </p:sp>
        <p:sp>
          <p:nvSpPr>
            <p:cNvPr id="80" name="Oval 28"/>
            <p:cNvSpPr/>
            <p:nvPr/>
          </p:nvSpPr>
          <p:spPr>
            <a:xfrm>
              <a:off x="4232018" y="3657556"/>
              <a:ext cx="1758584" cy="949636"/>
            </a:xfrm>
            <a:prstGeom prst="rect">
              <a:avLst/>
            </a:prstGeom>
            <a:solidFill>
              <a:schemeClr val="accent3"/>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3 provider hosted</a:t>
              </a:r>
              <a:endParaRPr lang="en-US" dirty="0">
                <a:gradFill>
                  <a:gsLst>
                    <a:gs pos="1250">
                      <a:schemeClr val="tx1"/>
                    </a:gs>
                    <a:gs pos="100000">
                      <a:schemeClr val="tx1"/>
                    </a:gs>
                  </a:gsLst>
                  <a:lin ang="5400000" scaled="0"/>
                </a:gradFill>
              </a:endParaRPr>
            </a:p>
          </p:txBody>
        </p:sp>
      </p:grpSp>
      <p:sp>
        <p:nvSpPr>
          <p:cNvPr id="81" name="Rectangle 80"/>
          <p:cNvSpPr/>
          <p:nvPr/>
        </p:nvSpPr>
        <p:spPr>
          <a:xfrm>
            <a:off x="671324" y="4766749"/>
            <a:ext cx="5535826" cy="1634051"/>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bg1"/>
                    </a:gs>
                    <a:gs pos="100000">
                      <a:schemeClr val="bg1"/>
                    </a:gs>
                  </a:gsLst>
                  <a:lin ang="5400000" scaled="0"/>
                </a:gradFill>
                <a:latin typeface="+mj-lt"/>
              </a:rPr>
              <a:t>Sub site</a:t>
            </a:r>
            <a:endParaRPr lang="en-US" sz="2800" dirty="0">
              <a:gradFill>
                <a:gsLst>
                  <a:gs pos="1250">
                    <a:schemeClr val="bg1"/>
                  </a:gs>
                  <a:gs pos="100000">
                    <a:schemeClr val="bg1"/>
                  </a:gs>
                </a:gsLst>
                <a:lin ang="5400000" scaled="0"/>
              </a:gradFill>
              <a:latin typeface="+mj-lt"/>
            </a:endParaRPr>
          </a:p>
        </p:txBody>
      </p:sp>
      <p:sp>
        <p:nvSpPr>
          <p:cNvPr id="82" name="Oval 28"/>
          <p:cNvSpPr/>
          <p:nvPr/>
        </p:nvSpPr>
        <p:spPr>
          <a:xfrm>
            <a:off x="2478440" y="5361023"/>
            <a:ext cx="1796358" cy="9664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3</a:t>
            </a:r>
          </a:p>
          <a:p>
            <a:pPr>
              <a:lnSpc>
                <a:spcPct val="90000"/>
              </a:lnSpc>
            </a:pPr>
            <a:r>
              <a:rPr lang="en-US" dirty="0">
                <a:gradFill>
                  <a:gsLst>
                    <a:gs pos="1250">
                      <a:schemeClr val="tx1"/>
                    </a:gs>
                    <a:gs pos="100000">
                      <a:schemeClr val="tx1"/>
                    </a:gs>
                  </a:gsLst>
                  <a:lin ang="5400000" scaled="0"/>
                </a:gradFill>
              </a:rPr>
              <a:t>p</a:t>
            </a:r>
            <a:r>
              <a:rPr lang="en-US" dirty="0" smtClean="0">
                <a:gradFill>
                  <a:gsLst>
                    <a:gs pos="1250">
                      <a:schemeClr val="tx1"/>
                    </a:gs>
                    <a:gs pos="100000">
                      <a:schemeClr val="tx1"/>
                    </a:gs>
                  </a:gsLst>
                  <a:lin ang="5400000" scaled="0"/>
                </a:gradFill>
              </a:rPr>
              <a:t>rovider hosted</a:t>
            </a:r>
            <a:endParaRPr lang="en-US" dirty="0">
              <a:gradFill>
                <a:gsLst>
                  <a:gs pos="1250">
                    <a:schemeClr val="tx1"/>
                  </a:gs>
                  <a:gs pos="100000">
                    <a:schemeClr val="tx1"/>
                  </a:gs>
                </a:gsLst>
                <a:lin ang="5400000" scaled="0"/>
              </a:gradFill>
            </a:endParaRPr>
          </a:p>
        </p:txBody>
      </p:sp>
      <p:sp>
        <p:nvSpPr>
          <p:cNvPr id="83" name="Oval 28"/>
          <p:cNvSpPr/>
          <p:nvPr/>
        </p:nvSpPr>
        <p:spPr>
          <a:xfrm>
            <a:off x="4345712" y="5361023"/>
            <a:ext cx="1796358" cy="97003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4</a:t>
            </a:r>
          </a:p>
          <a:p>
            <a:pPr>
              <a:lnSpc>
                <a:spcPct val="90000"/>
              </a:lnSpc>
            </a:pPr>
            <a:r>
              <a:rPr lang="en-US" dirty="0">
                <a:gradFill>
                  <a:gsLst>
                    <a:gs pos="1250">
                      <a:schemeClr val="tx1"/>
                    </a:gs>
                    <a:gs pos="100000">
                      <a:schemeClr val="tx1"/>
                    </a:gs>
                  </a:gsLst>
                  <a:lin ang="5400000" scaled="0"/>
                </a:gradFill>
              </a:rPr>
              <a:t>p</a:t>
            </a:r>
            <a:r>
              <a:rPr lang="en-US" dirty="0" smtClean="0">
                <a:gradFill>
                  <a:gsLst>
                    <a:gs pos="1250">
                      <a:schemeClr val="tx1"/>
                    </a:gs>
                    <a:gs pos="100000">
                      <a:schemeClr val="tx1"/>
                    </a:gs>
                  </a:gsLst>
                  <a:lin ang="5400000" scaled="0"/>
                </a:gradFill>
              </a:rPr>
              <a:t>rovider hosted</a:t>
            </a:r>
            <a:endParaRPr lang="en-US" dirty="0">
              <a:gradFill>
                <a:gsLst>
                  <a:gs pos="1250">
                    <a:schemeClr val="tx1"/>
                  </a:gs>
                  <a:gs pos="100000">
                    <a:schemeClr val="tx1"/>
                  </a:gs>
                </a:gsLst>
                <a:lin ang="5400000" scaled="0"/>
              </a:gradFill>
            </a:endParaRPr>
          </a:p>
        </p:txBody>
      </p:sp>
      <p:sp>
        <p:nvSpPr>
          <p:cNvPr id="84" name="Oval 28"/>
          <p:cNvSpPr/>
          <p:nvPr/>
        </p:nvSpPr>
        <p:spPr>
          <a:xfrm>
            <a:off x="6682773" y="1959054"/>
            <a:ext cx="1758584" cy="94609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2</a:t>
            </a:r>
          </a:p>
          <a:p>
            <a:pPr>
              <a:lnSpc>
                <a:spcPct val="90000"/>
              </a:lnSpc>
            </a:pPr>
            <a:r>
              <a:rPr lang="en-US" dirty="0">
                <a:gradFill>
                  <a:gsLst>
                    <a:gs pos="1250">
                      <a:schemeClr val="tx1"/>
                    </a:gs>
                    <a:gs pos="100000">
                      <a:schemeClr val="tx1"/>
                    </a:gs>
                  </a:gsLst>
                  <a:lin ang="5400000" scaled="0"/>
                </a:gradFill>
              </a:rPr>
              <a:t>W</a:t>
            </a:r>
            <a:r>
              <a:rPr lang="en-US" dirty="0" smtClean="0">
                <a:gradFill>
                  <a:gsLst>
                    <a:gs pos="1250">
                      <a:schemeClr val="tx1"/>
                    </a:gs>
                    <a:gs pos="100000">
                      <a:schemeClr val="tx1"/>
                    </a:gs>
                  </a:gsLst>
                  <a:lin ang="5400000" scaled="0"/>
                </a:gradFill>
              </a:rPr>
              <a:t>eb</a:t>
            </a:r>
            <a:endParaRPr lang="en-US" dirty="0">
              <a:gradFill>
                <a:gsLst>
                  <a:gs pos="1250">
                    <a:schemeClr val="tx1"/>
                  </a:gs>
                  <a:gs pos="100000">
                    <a:schemeClr val="tx1"/>
                  </a:gs>
                </a:gsLst>
                <a:lin ang="5400000" scaled="0"/>
              </a:gradFill>
            </a:endParaRPr>
          </a:p>
        </p:txBody>
      </p:sp>
      <p:sp>
        <p:nvSpPr>
          <p:cNvPr id="85" name="Oval 28"/>
          <p:cNvSpPr/>
          <p:nvPr/>
        </p:nvSpPr>
        <p:spPr>
          <a:xfrm>
            <a:off x="8510780" y="1959054"/>
            <a:ext cx="1758584" cy="9496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a:t>
            </a:r>
            <a:r>
              <a:rPr lang="en-US" dirty="0" smtClean="0">
                <a:gradFill>
                  <a:gsLst>
                    <a:gs pos="1250">
                      <a:schemeClr val="tx1"/>
                    </a:gs>
                    <a:gs pos="100000">
                      <a:schemeClr val="tx1"/>
                    </a:gs>
                  </a:gsLst>
                  <a:lin ang="5400000" scaled="0"/>
                </a:gradFill>
              </a:rPr>
              <a:t>2</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SQL</a:t>
            </a:r>
            <a:endParaRPr lang="en-US" dirty="0">
              <a:gradFill>
                <a:gsLst>
                  <a:gs pos="1250">
                    <a:schemeClr val="tx1"/>
                  </a:gs>
                  <a:gs pos="100000">
                    <a:schemeClr val="tx1"/>
                  </a:gs>
                </a:gsLst>
                <a:lin ang="5400000" scaled="0"/>
              </a:gradFill>
            </a:endParaRPr>
          </a:p>
        </p:txBody>
      </p:sp>
      <p:sp>
        <p:nvSpPr>
          <p:cNvPr id="86" name="Oval 28"/>
          <p:cNvSpPr/>
          <p:nvPr/>
        </p:nvSpPr>
        <p:spPr>
          <a:xfrm>
            <a:off x="10343608" y="1956448"/>
            <a:ext cx="1758584" cy="949636"/>
          </a:xfrm>
          <a:prstGeom prst="rect">
            <a:avLst/>
          </a:prstGeom>
          <a:solidFill>
            <a:schemeClr val="accent2"/>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a:t>
            </a:r>
            <a:r>
              <a:rPr lang="en-US" dirty="0" smtClean="0">
                <a:gradFill>
                  <a:gsLst>
                    <a:gs pos="1250">
                      <a:schemeClr val="tx1"/>
                    </a:gs>
                    <a:gs pos="100000">
                      <a:schemeClr val="tx1"/>
                    </a:gs>
                  </a:gsLst>
                  <a:lin ang="5400000" scaled="0"/>
                </a:gradFill>
              </a:rPr>
              <a:t>2</a:t>
            </a:r>
            <a:endParaRPr lang="en-US" dirty="0">
              <a:gradFill>
                <a:gsLst>
                  <a:gs pos="1250">
                    <a:schemeClr val="tx1"/>
                  </a:gs>
                  <a:gs pos="100000">
                    <a:schemeClr val="tx1"/>
                  </a:gs>
                </a:gsLst>
                <a:lin ang="5400000" scaled="0"/>
              </a:gradFill>
            </a:endParaRPr>
          </a:p>
          <a:p>
            <a:pPr>
              <a:lnSpc>
                <a:spcPct val="90000"/>
              </a:lnSpc>
            </a:pPr>
            <a:r>
              <a:rPr lang="en-US" dirty="0">
                <a:gradFill>
                  <a:gsLst>
                    <a:gs pos="1250">
                      <a:schemeClr val="tx1"/>
                    </a:gs>
                    <a:gs pos="100000">
                      <a:schemeClr val="tx1"/>
                    </a:gs>
                  </a:gsLst>
                  <a:lin ang="5400000" scaled="0"/>
                </a:gradFill>
              </a:rPr>
              <a:t>W</a:t>
            </a:r>
            <a:r>
              <a:rPr lang="en-US" dirty="0" smtClean="0">
                <a:gradFill>
                  <a:gsLst>
                    <a:gs pos="1250">
                      <a:schemeClr val="tx1"/>
                    </a:gs>
                    <a:gs pos="100000">
                      <a:schemeClr val="tx1"/>
                    </a:gs>
                  </a:gsLst>
                  <a:lin ang="5400000" scaled="0"/>
                </a:gradFill>
              </a:rPr>
              <a:t>orker</a:t>
            </a:r>
            <a:endParaRPr lang="en-US" dirty="0">
              <a:gradFill>
                <a:gsLst>
                  <a:gs pos="1250">
                    <a:schemeClr val="tx1"/>
                  </a:gs>
                  <a:gs pos="100000">
                    <a:schemeClr val="tx1"/>
                  </a:gs>
                </a:gsLst>
                <a:lin ang="5400000" scaled="0"/>
              </a:gradFill>
            </a:endParaRPr>
          </a:p>
        </p:txBody>
      </p:sp>
      <p:pic>
        <p:nvPicPr>
          <p:cNvPr id="87" name="Picture 2" descr="http://hueniverse.com/wp-content/uploads/2010/05/OAuth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65420" y="4038180"/>
            <a:ext cx="620808" cy="618294"/>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descr="http://hueniverse.com/wp-content/uploads/2010/05/OAuth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51008" y="4038180"/>
            <a:ext cx="620808" cy="618294"/>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descr="http://hueniverse.com/wp-content/uploads/2010/05/OAuth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3510" y="5676480"/>
            <a:ext cx="620808" cy="618294"/>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descr="http://hueniverse.com/wp-content/uploads/2010/05/OAuth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09098" y="5676480"/>
            <a:ext cx="620808" cy="618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16681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down)">
                                      <p:cBhvr>
                                        <p:cTn id="7" dur="500"/>
                                        <p:tgtEl>
                                          <p:spTgt spid="87"/>
                                        </p:tgtEl>
                                      </p:cBhvr>
                                    </p:animEffect>
                                  </p:childTnLst>
                                </p:cTn>
                              </p:par>
                              <p:par>
                                <p:cTn id="8" presetID="42" presetClass="path" presetSubtype="0" accel="50000" decel="50000" fill="hold" nodeType="withEffect">
                                  <p:stCondLst>
                                    <p:cond delay="0"/>
                                  </p:stCondLst>
                                  <p:childTnLst>
                                    <p:animMotion origin="layout" path="M -2.37171E-6 4.6709E-6 L 0.47434 -0.25375 " pathEditMode="relative" rAng="0" ptsTypes="AA">
                                      <p:cBhvr>
                                        <p:cTn id="9" dur="2000" fill="hold"/>
                                        <p:tgtEl>
                                          <p:spTgt spid="87"/>
                                        </p:tgtEl>
                                        <p:attrNameLst>
                                          <p:attrName>ppt_x</p:attrName>
                                          <p:attrName>ppt_y</p:attrName>
                                        </p:attrNameLst>
                                      </p:cBhvr>
                                      <p:rCtr x="23717" y="-12687"/>
                                    </p:animMotion>
                                  </p:childTnLst>
                                </p:cTn>
                              </p:par>
                            </p:childTnLst>
                          </p:cTn>
                        </p:par>
                        <p:par>
                          <p:cTn id="10" fill="hold">
                            <p:stCondLst>
                              <p:cond delay="2000"/>
                            </p:stCondLst>
                            <p:childTnLst>
                              <p:par>
                                <p:cTn id="11" presetID="22" presetClass="entr" presetSubtype="4" fill="hold" nodeType="afterEffect">
                                  <p:stCondLst>
                                    <p:cond delay="0"/>
                                  </p:stCondLst>
                                  <p:childTnLst>
                                    <p:set>
                                      <p:cBhvr>
                                        <p:cTn id="12" dur="1" fill="hold">
                                          <p:stCondLst>
                                            <p:cond delay="0"/>
                                          </p:stCondLst>
                                        </p:cTn>
                                        <p:tgtEl>
                                          <p:spTgt spid="88"/>
                                        </p:tgtEl>
                                        <p:attrNameLst>
                                          <p:attrName>style.visibility</p:attrName>
                                        </p:attrNameLst>
                                      </p:cBhvr>
                                      <p:to>
                                        <p:strVal val="visible"/>
                                      </p:to>
                                    </p:set>
                                    <p:animEffect transition="in" filter="wipe(down)">
                                      <p:cBhvr>
                                        <p:cTn id="13" dur="500"/>
                                        <p:tgtEl>
                                          <p:spTgt spid="88"/>
                                        </p:tgtEl>
                                      </p:cBhvr>
                                    </p:animEffect>
                                  </p:childTnLst>
                                </p:cTn>
                              </p:par>
                            </p:childTnLst>
                          </p:cTn>
                        </p:par>
                        <p:par>
                          <p:cTn id="14" fill="hold">
                            <p:stCondLst>
                              <p:cond delay="2500"/>
                            </p:stCondLst>
                            <p:childTnLst>
                              <p:par>
                                <p:cTn id="15" presetID="42" presetClass="path" presetSubtype="0" accel="50000" decel="50000" fill="hold" nodeType="afterEffect">
                                  <p:stCondLst>
                                    <p:cond delay="0"/>
                                  </p:stCondLst>
                                  <p:childTnLst>
                                    <p:animMotion origin="layout" path="M 9.59918E-7 4.6709E-6 L 0.32423 0.00771 " pathEditMode="relative" rAng="0" ptsTypes="AA">
                                      <p:cBhvr>
                                        <p:cTn id="16" dur="2000" fill="hold"/>
                                        <p:tgtEl>
                                          <p:spTgt spid="88"/>
                                        </p:tgtEl>
                                        <p:attrNameLst>
                                          <p:attrName>ppt_x</p:attrName>
                                          <p:attrName>ppt_y</p:attrName>
                                        </p:attrNameLst>
                                      </p:cBhvr>
                                      <p:rCtr x="16211" y="386"/>
                                    </p:animMotion>
                                  </p:childTnLst>
                                </p:cTn>
                              </p:par>
                            </p:childTnLst>
                          </p:cTn>
                        </p:par>
                        <p:par>
                          <p:cTn id="17" fill="hold">
                            <p:stCondLst>
                              <p:cond delay="4500"/>
                            </p:stCondLst>
                            <p:childTnLst>
                              <p:par>
                                <p:cTn id="18" presetID="22" presetClass="entr" presetSubtype="4" fill="hold" nodeType="afterEffect">
                                  <p:stCondLst>
                                    <p:cond delay="0"/>
                                  </p:stCondLst>
                                  <p:childTnLst>
                                    <p:set>
                                      <p:cBhvr>
                                        <p:cTn id="19" dur="1" fill="hold">
                                          <p:stCondLst>
                                            <p:cond delay="0"/>
                                          </p:stCondLst>
                                        </p:cTn>
                                        <p:tgtEl>
                                          <p:spTgt spid="89"/>
                                        </p:tgtEl>
                                        <p:attrNameLst>
                                          <p:attrName>style.visibility</p:attrName>
                                        </p:attrNameLst>
                                      </p:cBhvr>
                                      <p:to>
                                        <p:strVal val="visible"/>
                                      </p:to>
                                    </p:set>
                                    <p:animEffect transition="in" filter="wipe(down)">
                                      <p:cBhvr>
                                        <p:cTn id="20" dur="500"/>
                                        <p:tgtEl>
                                          <p:spTgt spid="89"/>
                                        </p:tgtEl>
                                      </p:cBhvr>
                                    </p:animEffect>
                                  </p:childTnLst>
                                </p:cTn>
                              </p:par>
                            </p:childTnLst>
                          </p:cTn>
                        </p:par>
                        <p:par>
                          <p:cTn id="21" fill="hold">
                            <p:stCondLst>
                              <p:cond delay="5000"/>
                            </p:stCondLst>
                            <p:childTnLst>
                              <p:par>
                                <p:cTn id="22" presetID="42" presetClass="path" presetSubtype="0" accel="50000" decel="50000" fill="hold" nodeType="afterEffect">
                                  <p:stCondLst>
                                    <p:cond delay="0"/>
                                  </p:stCondLst>
                                  <p:childTnLst>
                                    <p:animMotion origin="layout" path="M -3.50523E-6 -1.38448E-6 L 0.48073 -0.30277 " pathEditMode="relative" rAng="0" ptsTypes="AA">
                                      <p:cBhvr>
                                        <p:cTn id="23" dur="2000" fill="hold"/>
                                        <p:tgtEl>
                                          <p:spTgt spid="89"/>
                                        </p:tgtEl>
                                        <p:attrNameLst>
                                          <p:attrName>ppt_x</p:attrName>
                                          <p:attrName>ppt_y</p:attrName>
                                        </p:attrNameLst>
                                      </p:cBhvr>
                                      <p:rCtr x="24036" y="-15138"/>
                                    </p:animMotion>
                                  </p:childTnLst>
                                </p:cTn>
                              </p:par>
                            </p:childTnLst>
                          </p:cTn>
                        </p:par>
                        <p:par>
                          <p:cTn id="24" fill="hold">
                            <p:stCondLst>
                              <p:cond delay="7000"/>
                            </p:stCondLst>
                            <p:childTnLst>
                              <p:par>
                                <p:cTn id="25" presetID="22" presetClass="entr" presetSubtype="4" fill="hold" nodeType="afterEffect">
                                  <p:stCondLst>
                                    <p:cond delay="0"/>
                                  </p:stCondLst>
                                  <p:childTnLst>
                                    <p:set>
                                      <p:cBhvr>
                                        <p:cTn id="26" dur="1" fill="hold">
                                          <p:stCondLst>
                                            <p:cond delay="0"/>
                                          </p:stCondLst>
                                        </p:cTn>
                                        <p:tgtEl>
                                          <p:spTgt spid="90"/>
                                        </p:tgtEl>
                                        <p:attrNameLst>
                                          <p:attrName>style.visibility</p:attrName>
                                        </p:attrNameLst>
                                      </p:cBhvr>
                                      <p:to>
                                        <p:strVal val="visible"/>
                                      </p:to>
                                    </p:set>
                                    <p:animEffect transition="in" filter="wipe(down)">
                                      <p:cBhvr>
                                        <p:cTn id="27" dur="500"/>
                                        <p:tgtEl>
                                          <p:spTgt spid="90"/>
                                        </p:tgtEl>
                                      </p:cBhvr>
                                    </p:animEffect>
                                  </p:childTnLst>
                                </p:cTn>
                              </p:par>
                            </p:childTnLst>
                          </p:cTn>
                        </p:par>
                        <p:par>
                          <p:cTn id="28" fill="hold">
                            <p:stCondLst>
                              <p:cond delay="7500"/>
                            </p:stCondLst>
                            <p:childTnLst>
                              <p:par>
                                <p:cTn id="29" presetID="42" presetClass="path" presetSubtype="0" accel="50000" decel="50000" fill="hold" nodeType="afterEffect">
                                  <p:stCondLst>
                                    <p:cond delay="0"/>
                                  </p:stCondLst>
                                  <p:childTnLst>
                                    <p:animMotion origin="layout" path="M -2.52489E-6 -1.38448E-6 L 0.17743 0.03495 " pathEditMode="relative" rAng="0" ptsTypes="AA">
                                      <p:cBhvr>
                                        <p:cTn id="30" dur="2000" fill="hold"/>
                                        <p:tgtEl>
                                          <p:spTgt spid="90"/>
                                        </p:tgtEl>
                                        <p:attrNameLst>
                                          <p:attrName>ppt_x</p:attrName>
                                          <p:attrName>ppt_y</p:attrName>
                                        </p:attrNameLst>
                                      </p:cBhvr>
                                      <p:rCtr x="8872" y="174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a:xfrm>
            <a:off x="6605880" y="1230085"/>
            <a:ext cx="5554162" cy="1773629"/>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3600" dirty="0" smtClean="0">
                <a:gradFill>
                  <a:gsLst>
                    <a:gs pos="1250">
                      <a:schemeClr val="bg1"/>
                    </a:gs>
                    <a:gs pos="100000">
                      <a:schemeClr val="bg1"/>
                    </a:gs>
                  </a:gsLst>
                  <a:lin ang="5400000" scaled="0"/>
                </a:gradFill>
                <a:latin typeface="+mj-lt"/>
              </a:rPr>
              <a:t>Azure</a:t>
            </a:r>
            <a:endParaRPr lang="en-US" sz="3600" dirty="0">
              <a:gradFill>
                <a:gsLst>
                  <a:gs pos="1250">
                    <a:schemeClr val="bg1"/>
                  </a:gs>
                  <a:gs pos="100000">
                    <a:schemeClr val="bg1"/>
                  </a:gs>
                </a:gsLst>
                <a:lin ang="5400000" scaled="0"/>
              </a:gradFill>
              <a:latin typeface="+mj-lt"/>
            </a:endParaRPr>
          </a:p>
        </p:txBody>
      </p:sp>
      <p:sp>
        <p:nvSpPr>
          <p:cNvPr id="86" name="Rectangle 85"/>
          <p:cNvSpPr/>
          <p:nvPr/>
        </p:nvSpPr>
        <p:spPr>
          <a:xfrm>
            <a:off x="6605880" y="3069024"/>
            <a:ext cx="5554162" cy="1785634"/>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3600" dirty="0" smtClean="0">
                <a:gradFill>
                  <a:gsLst>
                    <a:gs pos="1250">
                      <a:schemeClr val="bg1"/>
                    </a:gs>
                    <a:gs pos="100000">
                      <a:schemeClr val="bg1"/>
                    </a:gs>
                  </a:gsLst>
                  <a:lin ang="5400000" scaled="0"/>
                </a:gradFill>
                <a:latin typeface="+mj-lt"/>
              </a:rPr>
              <a:t>Apache</a:t>
            </a:r>
            <a:endParaRPr lang="en-US" sz="3600" dirty="0">
              <a:gradFill>
                <a:gsLst>
                  <a:gs pos="1250">
                    <a:schemeClr val="bg1"/>
                  </a:gs>
                  <a:gs pos="100000">
                    <a:schemeClr val="bg1"/>
                  </a:gs>
                </a:gsLst>
                <a:lin ang="5400000" scaled="0"/>
              </a:gradFill>
              <a:latin typeface="+mj-lt"/>
            </a:endParaRPr>
          </a:p>
        </p:txBody>
      </p:sp>
      <p:grpSp>
        <p:nvGrpSpPr>
          <p:cNvPr id="81" name="Group 80"/>
          <p:cNvGrpSpPr/>
          <p:nvPr/>
        </p:nvGrpSpPr>
        <p:grpSpPr>
          <a:xfrm>
            <a:off x="6593607" y="3795007"/>
            <a:ext cx="5554162" cy="2944870"/>
            <a:chOff x="1761000" y="4591488"/>
            <a:chExt cx="5897562" cy="3126944"/>
          </a:xfrm>
        </p:grpSpPr>
        <p:sp>
          <p:nvSpPr>
            <p:cNvPr id="82" name="Rectangle 81"/>
            <p:cNvSpPr/>
            <p:nvPr/>
          </p:nvSpPr>
          <p:spPr>
            <a:xfrm>
              <a:off x="1761000" y="5822397"/>
              <a:ext cx="5897562" cy="1896035"/>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3600" dirty="0" smtClean="0">
                  <a:gradFill>
                    <a:gsLst>
                      <a:gs pos="1250">
                        <a:schemeClr val="bg1"/>
                      </a:gs>
                      <a:gs pos="100000">
                        <a:schemeClr val="bg1"/>
                      </a:gs>
                    </a:gsLst>
                    <a:lin ang="5400000" scaled="0"/>
                  </a:gradFill>
                  <a:latin typeface="+mj-lt"/>
                </a:rPr>
                <a:t>IIS web  server</a:t>
              </a:r>
              <a:endParaRPr lang="en-US" sz="3600" dirty="0">
                <a:gradFill>
                  <a:gsLst>
                    <a:gs pos="1250">
                      <a:schemeClr val="bg1"/>
                    </a:gs>
                    <a:gs pos="100000">
                      <a:schemeClr val="bg1"/>
                    </a:gs>
                  </a:gsLst>
                  <a:lin ang="5400000" scaled="0"/>
                </a:gradFill>
                <a:latin typeface="+mj-lt"/>
              </a:endParaRPr>
            </a:p>
          </p:txBody>
        </p:sp>
        <p:sp>
          <p:nvSpPr>
            <p:cNvPr id="83" name="Oval 28"/>
            <p:cNvSpPr/>
            <p:nvPr/>
          </p:nvSpPr>
          <p:spPr>
            <a:xfrm>
              <a:off x="1849817" y="4594255"/>
              <a:ext cx="1867313" cy="10045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a:t>
              </a:r>
              <a:r>
                <a:rPr lang="en-US" dirty="0">
                  <a:gradFill>
                    <a:gsLst>
                      <a:gs pos="1250">
                        <a:schemeClr val="tx1"/>
                      </a:gs>
                      <a:gs pos="100000">
                        <a:schemeClr val="tx1"/>
                      </a:gs>
                    </a:gsLst>
                    <a:lin ang="5400000" scaled="0"/>
                  </a:gradFill>
                </a:rPr>
                <a:t>3</a:t>
              </a:r>
              <a:endParaRPr lang="en-US" dirty="0" smtClean="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Web</a:t>
              </a:r>
            </a:p>
            <a:p>
              <a:pPr>
                <a:lnSpc>
                  <a:spcPct val="90000"/>
                </a:lnSpc>
              </a:pPr>
              <a:r>
                <a:rPr lang="en-US" dirty="0" smtClean="0">
                  <a:gradFill>
                    <a:gsLst>
                      <a:gs pos="1250">
                        <a:schemeClr val="tx1"/>
                      </a:gs>
                      <a:gs pos="100000">
                        <a:schemeClr val="tx1"/>
                      </a:gs>
                    </a:gsLst>
                    <a:lin ang="5400000" scaled="0"/>
                  </a:gradFill>
                </a:rPr>
                <a:t>V1.0.0.0</a:t>
              </a:r>
              <a:endParaRPr lang="en-US" dirty="0">
                <a:gradFill>
                  <a:gsLst>
                    <a:gs pos="1250">
                      <a:schemeClr val="tx1"/>
                    </a:gs>
                    <a:gs pos="100000">
                      <a:schemeClr val="tx1"/>
                    </a:gs>
                  </a:gsLst>
                  <a:lin ang="5400000" scaled="0"/>
                </a:gradFill>
              </a:endParaRPr>
            </a:p>
          </p:txBody>
        </p:sp>
        <p:sp>
          <p:nvSpPr>
            <p:cNvPr id="84" name="Oval 28"/>
            <p:cNvSpPr/>
            <p:nvPr/>
          </p:nvSpPr>
          <p:spPr>
            <a:xfrm>
              <a:off x="3790845" y="4594255"/>
              <a:ext cx="1867313" cy="10083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a:t>
              </a:r>
              <a:r>
                <a:rPr lang="en-US" dirty="0" smtClean="0">
                  <a:gradFill>
                    <a:gsLst>
                      <a:gs pos="1250">
                        <a:schemeClr val="tx1"/>
                      </a:gs>
                      <a:gs pos="100000">
                        <a:schemeClr val="tx1"/>
                      </a:gs>
                    </a:gsLst>
                    <a:lin ang="5400000" scaled="0"/>
                  </a:gradFill>
                </a:rPr>
                <a:t>3</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SQL</a:t>
              </a:r>
            </a:p>
            <a:p>
              <a:pPr>
                <a:lnSpc>
                  <a:spcPct val="90000"/>
                </a:lnSpc>
              </a:pPr>
              <a:r>
                <a:rPr lang="en-US" dirty="0" smtClean="0">
                  <a:gradFill>
                    <a:gsLst>
                      <a:gs pos="1250">
                        <a:schemeClr val="tx1"/>
                      </a:gs>
                      <a:gs pos="100000">
                        <a:schemeClr val="tx1"/>
                      </a:gs>
                    </a:gsLst>
                    <a:lin ang="5400000" scaled="0"/>
                  </a:gradFill>
                </a:rPr>
                <a:t>V1.0.0.0</a:t>
              </a:r>
              <a:endParaRPr lang="en-US" dirty="0">
                <a:gradFill>
                  <a:gsLst>
                    <a:gs pos="1250">
                      <a:schemeClr val="tx1"/>
                    </a:gs>
                    <a:gs pos="100000">
                      <a:schemeClr val="tx1"/>
                    </a:gs>
                  </a:gsLst>
                  <a:lin ang="5400000" scaled="0"/>
                </a:gradFill>
              </a:endParaRPr>
            </a:p>
          </p:txBody>
        </p:sp>
        <p:sp>
          <p:nvSpPr>
            <p:cNvPr id="85" name="Oval 28"/>
            <p:cNvSpPr/>
            <p:nvPr/>
          </p:nvSpPr>
          <p:spPr>
            <a:xfrm>
              <a:off x="5736991" y="4591488"/>
              <a:ext cx="1867313" cy="1008349"/>
            </a:xfrm>
            <a:prstGeom prst="rect">
              <a:avLst/>
            </a:prstGeom>
            <a:solidFill>
              <a:schemeClr val="accent3"/>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3</a:t>
              </a:r>
            </a:p>
            <a:p>
              <a:pPr>
                <a:lnSpc>
                  <a:spcPct val="90000"/>
                </a:lnSpc>
              </a:pPr>
              <a:r>
                <a:rPr lang="en-US" dirty="0" smtClean="0">
                  <a:gradFill>
                    <a:gsLst>
                      <a:gs pos="1250">
                        <a:schemeClr val="tx1"/>
                      </a:gs>
                      <a:gs pos="100000">
                        <a:schemeClr val="tx1"/>
                      </a:gs>
                    </a:gsLst>
                    <a:lin ang="5400000" scaled="0"/>
                  </a:gradFill>
                </a:rPr>
                <a:t>worker</a:t>
              </a:r>
            </a:p>
            <a:p>
              <a:pPr>
                <a:lnSpc>
                  <a:spcPct val="90000"/>
                </a:lnSpc>
              </a:pPr>
              <a:r>
                <a:rPr lang="en-US" dirty="0" smtClean="0">
                  <a:gradFill>
                    <a:gsLst>
                      <a:gs pos="1250">
                        <a:schemeClr val="tx1"/>
                      </a:gs>
                      <a:gs pos="100000">
                        <a:schemeClr val="tx1"/>
                      </a:gs>
                    </a:gsLst>
                    <a:lin ang="5400000" scaled="0"/>
                  </a:gradFill>
                </a:rPr>
                <a:t>V1.0.0.0</a:t>
              </a:r>
              <a:endParaRPr lang="en-US" dirty="0">
                <a:gradFill>
                  <a:gsLst>
                    <a:gs pos="1250">
                      <a:schemeClr val="tx1"/>
                    </a:gs>
                    <a:gs pos="100000">
                      <a:schemeClr val="tx1"/>
                    </a:gs>
                  </a:gsLst>
                  <a:lin ang="5400000" scaled="0"/>
                </a:gradFill>
              </a:endParaRPr>
            </a:p>
          </p:txBody>
        </p:sp>
      </p:grpSp>
      <p:sp>
        <p:nvSpPr>
          <p:cNvPr id="2" name="Title 1"/>
          <p:cNvSpPr>
            <a:spLocks noGrp="1"/>
          </p:cNvSpPr>
          <p:nvPr>
            <p:ph type="title"/>
          </p:nvPr>
        </p:nvSpPr>
        <p:spPr>
          <a:xfrm>
            <a:off x="300851" y="286467"/>
            <a:ext cx="11375536" cy="762786"/>
          </a:xfrm>
        </p:spPr>
        <p:txBody>
          <a:bodyPr/>
          <a:lstStyle/>
          <a:p>
            <a:r>
              <a:rPr lang="en-US" dirty="0" smtClean="0"/>
              <a:t>Versioning</a:t>
            </a:r>
            <a:endParaRPr lang="en-US" dirty="0"/>
          </a:p>
        </p:txBody>
      </p:sp>
      <p:sp>
        <p:nvSpPr>
          <p:cNvPr id="89" name="Rectangle 88"/>
          <p:cNvSpPr/>
          <p:nvPr/>
        </p:nvSpPr>
        <p:spPr>
          <a:xfrm>
            <a:off x="322263" y="1230087"/>
            <a:ext cx="6187338" cy="5475514"/>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bg1"/>
                    </a:gs>
                    <a:gs pos="100000">
                      <a:schemeClr val="bg1"/>
                    </a:gs>
                  </a:gsLst>
                  <a:lin ang="5400000" scaled="0"/>
                </a:gradFill>
                <a:latin typeface="+mj-lt"/>
              </a:rPr>
              <a:t>SharePoint</a:t>
            </a:r>
            <a:endParaRPr lang="en-US" sz="2800" dirty="0">
              <a:gradFill>
                <a:gsLst>
                  <a:gs pos="1250">
                    <a:schemeClr val="bg1"/>
                  </a:gs>
                  <a:gs pos="100000">
                    <a:schemeClr val="bg1"/>
                  </a:gs>
                </a:gsLst>
                <a:lin ang="5400000" scaled="0"/>
              </a:gradFill>
              <a:latin typeface="+mj-lt"/>
            </a:endParaRPr>
          </a:p>
        </p:txBody>
      </p:sp>
      <p:sp>
        <p:nvSpPr>
          <p:cNvPr id="90" name="Rectangle 89"/>
          <p:cNvSpPr/>
          <p:nvPr/>
        </p:nvSpPr>
        <p:spPr>
          <a:xfrm>
            <a:off x="406269" y="1841500"/>
            <a:ext cx="6013581" cy="4787900"/>
          </a:xfrm>
          <a:prstGeom prst="rect">
            <a:avLst/>
          </a:prstGeom>
          <a:solidFill>
            <a:schemeClr val="accent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tx1"/>
                    </a:gs>
                    <a:gs pos="100000">
                      <a:schemeClr val="tx1"/>
                    </a:gs>
                  </a:gsLst>
                  <a:lin ang="5400000" scaled="0"/>
                </a:gradFill>
                <a:latin typeface="+mj-lt"/>
              </a:rPr>
              <a:t>Web application</a:t>
            </a:r>
            <a:endParaRPr lang="en-US" sz="2800" dirty="0">
              <a:gradFill>
                <a:gsLst>
                  <a:gs pos="1250">
                    <a:schemeClr val="tx1"/>
                  </a:gs>
                  <a:gs pos="100000">
                    <a:schemeClr val="tx1"/>
                  </a:gs>
                </a:gsLst>
                <a:lin ang="5400000" scaled="0"/>
              </a:gradFill>
              <a:latin typeface="+mj-lt"/>
            </a:endParaRPr>
          </a:p>
        </p:txBody>
      </p:sp>
      <p:sp>
        <p:nvSpPr>
          <p:cNvPr id="91" name="Rectangle 90"/>
          <p:cNvSpPr/>
          <p:nvPr/>
        </p:nvSpPr>
        <p:spPr>
          <a:xfrm>
            <a:off x="475029" y="2438400"/>
            <a:ext cx="5868621" cy="4114800"/>
          </a:xfrm>
          <a:prstGeom prst="rect">
            <a:avLst/>
          </a:prstGeom>
          <a:solidFill>
            <a:schemeClr val="accent1"/>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bg1"/>
                    </a:gs>
                    <a:gs pos="100000">
                      <a:schemeClr val="bg1"/>
                    </a:gs>
                  </a:gsLst>
                  <a:lin ang="5400000" scaled="0"/>
                </a:gradFill>
                <a:latin typeface="+mj-lt"/>
              </a:rPr>
              <a:t>Site collection</a:t>
            </a:r>
            <a:endParaRPr lang="en-US" sz="2800" dirty="0">
              <a:gradFill>
                <a:gsLst>
                  <a:gs pos="1250">
                    <a:schemeClr val="bg1"/>
                  </a:gs>
                  <a:gs pos="100000">
                    <a:schemeClr val="bg1"/>
                  </a:gs>
                </a:gsLst>
                <a:lin ang="5400000" scaled="0"/>
              </a:gradFill>
              <a:latin typeface="+mj-lt"/>
            </a:endParaRPr>
          </a:p>
        </p:txBody>
      </p:sp>
      <p:sp>
        <p:nvSpPr>
          <p:cNvPr id="92" name="Rectangle 91"/>
          <p:cNvSpPr/>
          <p:nvPr/>
        </p:nvSpPr>
        <p:spPr>
          <a:xfrm>
            <a:off x="576318" y="3056498"/>
            <a:ext cx="5695308" cy="3420502"/>
          </a:xfrm>
          <a:prstGeom prst="rect">
            <a:avLst/>
          </a:prstGeom>
          <a:solidFill>
            <a:schemeClr val="accent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tx1"/>
                    </a:gs>
                    <a:gs pos="100000">
                      <a:schemeClr val="tx1"/>
                    </a:gs>
                  </a:gsLst>
                  <a:lin ang="5400000" scaled="0"/>
                </a:gradFill>
                <a:latin typeface="+mj-lt"/>
              </a:rPr>
              <a:t>Root site</a:t>
            </a:r>
            <a:endParaRPr lang="en-US" sz="2800" dirty="0">
              <a:gradFill>
                <a:gsLst>
                  <a:gs pos="1250">
                    <a:schemeClr val="tx1"/>
                  </a:gs>
                  <a:gs pos="100000">
                    <a:schemeClr val="tx1"/>
                  </a:gs>
                </a:gsLst>
                <a:lin ang="5400000" scaled="0"/>
              </a:gradFill>
              <a:latin typeface="+mj-lt"/>
            </a:endParaRPr>
          </a:p>
        </p:txBody>
      </p:sp>
      <p:sp>
        <p:nvSpPr>
          <p:cNvPr id="93" name="Oval 28"/>
          <p:cNvSpPr/>
          <p:nvPr/>
        </p:nvSpPr>
        <p:spPr>
          <a:xfrm>
            <a:off x="653111" y="3732396"/>
            <a:ext cx="1796358" cy="9664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1</a:t>
            </a:r>
          </a:p>
          <a:p>
            <a:pPr>
              <a:lnSpc>
                <a:spcPct val="90000"/>
              </a:lnSpc>
            </a:pPr>
            <a:r>
              <a:rPr lang="en-US" dirty="0" smtClean="0">
                <a:gradFill>
                  <a:gsLst>
                    <a:gs pos="1250">
                      <a:schemeClr val="tx1"/>
                    </a:gs>
                    <a:gs pos="100000">
                      <a:schemeClr val="tx1"/>
                    </a:gs>
                  </a:gsLst>
                  <a:lin ang="5400000" scaled="0"/>
                </a:gradFill>
              </a:rPr>
              <a:t>V1.0.0.0</a:t>
            </a:r>
            <a:endParaRPr lang="en-US" dirty="0">
              <a:gradFill>
                <a:gsLst>
                  <a:gs pos="1250">
                    <a:schemeClr val="tx1"/>
                  </a:gs>
                  <a:gs pos="100000">
                    <a:schemeClr val="tx1"/>
                  </a:gs>
                </a:gsLst>
                <a:lin ang="5400000" scaled="0"/>
              </a:gradFill>
            </a:endParaRPr>
          </a:p>
        </p:txBody>
      </p:sp>
      <p:sp>
        <p:nvSpPr>
          <p:cNvPr id="94" name="Oval 28"/>
          <p:cNvSpPr/>
          <p:nvPr/>
        </p:nvSpPr>
        <p:spPr>
          <a:xfrm>
            <a:off x="2536200" y="3737532"/>
            <a:ext cx="1796358" cy="97003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2</a:t>
            </a:r>
          </a:p>
          <a:p>
            <a:pPr>
              <a:lnSpc>
                <a:spcPct val="90000"/>
              </a:lnSpc>
            </a:pPr>
            <a:r>
              <a:rPr lang="en-US" dirty="0" smtClean="0">
                <a:gradFill>
                  <a:gsLst>
                    <a:gs pos="1250">
                      <a:schemeClr val="tx1"/>
                    </a:gs>
                    <a:gs pos="100000">
                      <a:schemeClr val="tx1"/>
                    </a:gs>
                  </a:gsLst>
                  <a:lin ang="5400000" scaled="0"/>
                </a:gradFill>
              </a:rPr>
              <a:t>V1.0.0.0</a:t>
            </a:r>
            <a:endParaRPr lang="en-US" dirty="0">
              <a:gradFill>
                <a:gsLst>
                  <a:gs pos="1250">
                    <a:schemeClr val="tx1"/>
                  </a:gs>
                  <a:gs pos="100000">
                    <a:schemeClr val="tx1"/>
                  </a:gs>
                </a:gsLst>
                <a:lin ang="5400000" scaled="0"/>
              </a:gradFill>
            </a:endParaRPr>
          </a:p>
        </p:txBody>
      </p:sp>
      <p:sp>
        <p:nvSpPr>
          <p:cNvPr id="95" name="Oval 28"/>
          <p:cNvSpPr/>
          <p:nvPr/>
        </p:nvSpPr>
        <p:spPr>
          <a:xfrm>
            <a:off x="4405189" y="3733755"/>
            <a:ext cx="1796358" cy="970033"/>
          </a:xfrm>
          <a:prstGeom prst="rect">
            <a:avLst/>
          </a:prstGeom>
          <a:solidFill>
            <a:schemeClr val="accent3"/>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3 V1.0.0.0</a:t>
            </a:r>
            <a:endParaRPr lang="en-US" dirty="0">
              <a:gradFill>
                <a:gsLst>
                  <a:gs pos="1250">
                    <a:schemeClr val="tx1"/>
                  </a:gs>
                  <a:gs pos="100000">
                    <a:schemeClr val="tx1"/>
                  </a:gs>
                </a:gsLst>
                <a:lin ang="5400000" scaled="0"/>
              </a:gradFill>
            </a:endParaRPr>
          </a:p>
        </p:txBody>
      </p:sp>
      <p:sp>
        <p:nvSpPr>
          <p:cNvPr id="96" name="Rectangle 95"/>
          <p:cNvSpPr/>
          <p:nvPr/>
        </p:nvSpPr>
        <p:spPr>
          <a:xfrm>
            <a:off x="665721" y="4766749"/>
            <a:ext cx="5535826" cy="1634051"/>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bg1"/>
                    </a:gs>
                    <a:gs pos="100000">
                      <a:schemeClr val="bg1"/>
                    </a:gs>
                  </a:gsLst>
                  <a:lin ang="5400000" scaled="0"/>
                </a:gradFill>
                <a:latin typeface="+mj-lt"/>
              </a:rPr>
              <a:t>Sub site</a:t>
            </a:r>
            <a:endParaRPr lang="en-US" sz="2800" dirty="0">
              <a:gradFill>
                <a:gsLst>
                  <a:gs pos="1250">
                    <a:schemeClr val="bg1"/>
                  </a:gs>
                  <a:gs pos="100000">
                    <a:schemeClr val="bg1"/>
                  </a:gs>
                </a:gsLst>
                <a:lin ang="5400000" scaled="0"/>
              </a:gradFill>
              <a:latin typeface="+mj-lt"/>
            </a:endParaRPr>
          </a:p>
        </p:txBody>
      </p:sp>
      <p:sp>
        <p:nvSpPr>
          <p:cNvPr id="97" name="Oval 28"/>
          <p:cNvSpPr/>
          <p:nvPr/>
        </p:nvSpPr>
        <p:spPr>
          <a:xfrm>
            <a:off x="2472837" y="5361023"/>
            <a:ext cx="1796358" cy="9664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4</a:t>
            </a:r>
          </a:p>
          <a:p>
            <a:pPr>
              <a:lnSpc>
                <a:spcPct val="90000"/>
              </a:lnSpc>
            </a:pPr>
            <a:r>
              <a:rPr lang="en-US" dirty="0" smtClean="0">
                <a:gradFill>
                  <a:gsLst>
                    <a:gs pos="1250">
                      <a:schemeClr val="tx1"/>
                    </a:gs>
                    <a:gs pos="100000">
                      <a:schemeClr val="tx1"/>
                    </a:gs>
                  </a:gsLst>
                  <a:lin ang="5400000" scaled="0"/>
                </a:gradFill>
              </a:rPr>
              <a:t>V1.0.0.0</a:t>
            </a:r>
            <a:endParaRPr lang="en-US" dirty="0">
              <a:gradFill>
                <a:gsLst>
                  <a:gs pos="1250">
                    <a:schemeClr val="tx1"/>
                  </a:gs>
                  <a:gs pos="100000">
                    <a:schemeClr val="tx1"/>
                  </a:gs>
                </a:gsLst>
                <a:lin ang="5400000" scaled="0"/>
              </a:gradFill>
            </a:endParaRPr>
          </a:p>
        </p:txBody>
      </p:sp>
      <p:sp>
        <p:nvSpPr>
          <p:cNvPr id="98" name="Oval 28"/>
          <p:cNvSpPr/>
          <p:nvPr/>
        </p:nvSpPr>
        <p:spPr>
          <a:xfrm>
            <a:off x="4340109" y="5361023"/>
            <a:ext cx="1796358" cy="97003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3</a:t>
            </a:r>
          </a:p>
          <a:p>
            <a:pPr>
              <a:lnSpc>
                <a:spcPct val="90000"/>
              </a:lnSpc>
            </a:pPr>
            <a:r>
              <a:rPr lang="en-US" dirty="0">
                <a:gradFill>
                  <a:gsLst>
                    <a:gs pos="1250">
                      <a:schemeClr val="tx1"/>
                    </a:gs>
                    <a:gs pos="100000">
                      <a:schemeClr val="tx1"/>
                    </a:gs>
                  </a:gsLst>
                  <a:lin ang="5400000" scaled="0"/>
                </a:gradFill>
              </a:rPr>
              <a:t>V1.0.0.0</a:t>
            </a:r>
          </a:p>
        </p:txBody>
      </p:sp>
      <p:sp>
        <p:nvSpPr>
          <p:cNvPr id="99" name="Oval 28"/>
          <p:cNvSpPr/>
          <p:nvPr/>
        </p:nvSpPr>
        <p:spPr>
          <a:xfrm>
            <a:off x="6682773" y="1959054"/>
            <a:ext cx="1758584" cy="94609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2</a:t>
            </a:r>
          </a:p>
          <a:p>
            <a:pPr>
              <a:lnSpc>
                <a:spcPct val="90000"/>
              </a:lnSpc>
            </a:pPr>
            <a:r>
              <a:rPr lang="en-US" dirty="0" smtClean="0">
                <a:gradFill>
                  <a:gsLst>
                    <a:gs pos="1250">
                      <a:schemeClr val="tx1"/>
                    </a:gs>
                    <a:gs pos="100000">
                      <a:schemeClr val="tx1"/>
                    </a:gs>
                  </a:gsLst>
                  <a:lin ang="5400000" scaled="0"/>
                </a:gradFill>
              </a:rPr>
              <a:t>Web</a:t>
            </a:r>
          </a:p>
          <a:p>
            <a:pPr>
              <a:lnSpc>
                <a:spcPct val="90000"/>
              </a:lnSpc>
            </a:pPr>
            <a:r>
              <a:rPr lang="en-US" dirty="0" smtClean="0">
                <a:gradFill>
                  <a:gsLst>
                    <a:gs pos="1250">
                      <a:schemeClr val="tx1"/>
                    </a:gs>
                    <a:gs pos="100000">
                      <a:schemeClr val="tx1"/>
                    </a:gs>
                  </a:gsLst>
                  <a:lin ang="5400000" scaled="0"/>
                </a:gradFill>
              </a:rPr>
              <a:t>V1.0.0.0</a:t>
            </a:r>
            <a:endParaRPr lang="en-US" dirty="0">
              <a:gradFill>
                <a:gsLst>
                  <a:gs pos="1250">
                    <a:schemeClr val="tx1"/>
                  </a:gs>
                  <a:gs pos="100000">
                    <a:schemeClr val="tx1"/>
                  </a:gs>
                </a:gsLst>
                <a:lin ang="5400000" scaled="0"/>
              </a:gradFill>
            </a:endParaRPr>
          </a:p>
        </p:txBody>
      </p:sp>
      <p:sp>
        <p:nvSpPr>
          <p:cNvPr id="100" name="Oval 28"/>
          <p:cNvSpPr/>
          <p:nvPr/>
        </p:nvSpPr>
        <p:spPr>
          <a:xfrm>
            <a:off x="8510780" y="1959054"/>
            <a:ext cx="1758584" cy="9496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a:t>
            </a:r>
            <a:r>
              <a:rPr lang="en-US" dirty="0" smtClean="0">
                <a:gradFill>
                  <a:gsLst>
                    <a:gs pos="1250">
                      <a:schemeClr val="tx1"/>
                    </a:gs>
                    <a:gs pos="100000">
                      <a:schemeClr val="tx1"/>
                    </a:gs>
                  </a:gsLst>
                  <a:lin ang="5400000" scaled="0"/>
                </a:gradFill>
              </a:rPr>
              <a:t>2</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SQL</a:t>
            </a:r>
          </a:p>
          <a:p>
            <a:pPr>
              <a:lnSpc>
                <a:spcPct val="90000"/>
              </a:lnSpc>
            </a:pPr>
            <a:r>
              <a:rPr lang="en-US" dirty="0" smtClean="0">
                <a:gradFill>
                  <a:gsLst>
                    <a:gs pos="1250">
                      <a:schemeClr val="tx1"/>
                    </a:gs>
                    <a:gs pos="100000">
                      <a:schemeClr val="tx1"/>
                    </a:gs>
                  </a:gsLst>
                  <a:lin ang="5400000" scaled="0"/>
                </a:gradFill>
              </a:rPr>
              <a:t>V1.0.0.0</a:t>
            </a:r>
            <a:endParaRPr lang="en-US" dirty="0">
              <a:gradFill>
                <a:gsLst>
                  <a:gs pos="1250">
                    <a:schemeClr val="tx1"/>
                  </a:gs>
                  <a:gs pos="100000">
                    <a:schemeClr val="tx1"/>
                  </a:gs>
                </a:gsLst>
                <a:lin ang="5400000" scaled="0"/>
              </a:gradFill>
            </a:endParaRPr>
          </a:p>
        </p:txBody>
      </p:sp>
      <p:sp useBgFill="1">
        <p:nvSpPr>
          <p:cNvPr id="101" name="Rectangle 100"/>
          <p:cNvSpPr/>
          <p:nvPr/>
        </p:nvSpPr>
        <p:spPr bwMode="auto">
          <a:xfrm>
            <a:off x="155121" y="6705600"/>
            <a:ext cx="12188825" cy="55517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lnSpc>
                <a:spcPct val="90000"/>
              </a:lnSpc>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Oval 28"/>
          <p:cNvSpPr/>
          <p:nvPr/>
        </p:nvSpPr>
        <p:spPr>
          <a:xfrm>
            <a:off x="653111" y="3732396"/>
            <a:ext cx="1796358" cy="9664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1</a:t>
            </a:r>
          </a:p>
          <a:p>
            <a:pPr>
              <a:lnSpc>
                <a:spcPct val="90000"/>
              </a:lnSpc>
            </a:pPr>
            <a:r>
              <a:rPr lang="en-US" dirty="0" smtClean="0">
                <a:gradFill>
                  <a:gsLst>
                    <a:gs pos="1250">
                      <a:schemeClr val="tx1"/>
                    </a:gs>
                    <a:gs pos="100000">
                      <a:schemeClr val="tx1"/>
                    </a:gs>
                  </a:gsLst>
                  <a:lin ang="5400000" scaled="0"/>
                </a:gradFill>
              </a:rPr>
              <a:t>V2.0.0.0</a:t>
            </a:r>
            <a:endParaRPr lang="en-US" dirty="0">
              <a:gradFill>
                <a:gsLst>
                  <a:gs pos="1250">
                    <a:schemeClr val="tx1"/>
                  </a:gs>
                  <a:gs pos="100000">
                    <a:schemeClr val="tx1"/>
                  </a:gs>
                </a:gsLst>
                <a:lin ang="5400000" scaled="0"/>
              </a:gradFill>
            </a:endParaRPr>
          </a:p>
        </p:txBody>
      </p:sp>
      <p:sp>
        <p:nvSpPr>
          <p:cNvPr id="103" name="Oval 28"/>
          <p:cNvSpPr/>
          <p:nvPr/>
        </p:nvSpPr>
        <p:spPr>
          <a:xfrm>
            <a:off x="653111" y="3732396"/>
            <a:ext cx="1796358" cy="9664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1</a:t>
            </a:r>
          </a:p>
          <a:p>
            <a:pPr>
              <a:lnSpc>
                <a:spcPct val="90000"/>
              </a:lnSpc>
            </a:pPr>
            <a:r>
              <a:rPr lang="en-US" dirty="0" smtClean="0">
                <a:gradFill>
                  <a:gsLst>
                    <a:gs pos="1250">
                      <a:schemeClr val="tx1"/>
                    </a:gs>
                    <a:gs pos="100000">
                      <a:schemeClr val="tx1"/>
                    </a:gs>
                  </a:gsLst>
                  <a:lin ang="5400000" scaled="0"/>
                </a:gradFill>
              </a:rPr>
              <a:t>V3.0.0.0</a:t>
            </a:r>
            <a:endParaRPr lang="en-US" dirty="0">
              <a:gradFill>
                <a:gsLst>
                  <a:gs pos="1250">
                    <a:schemeClr val="tx1"/>
                  </a:gs>
                  <a:gs pos="100000">
                    <a:schemeClr val="tx1"/>
                  </a:gs>
                </a:gsLst>
                <a:lin ang="5400000" scaled="0"/>
              </a:gradFill>
            </a:endParaRPr>
          </a:p>
        </p:txBody>
      </p:sp>
      <p:sp>
        <p:nvSpPr>
          <p:cNvPr id="104" name="Oval 28"/>
          <p:cNvSpPr/>
          <p:nvPr/>
        </p:nvSpPr>
        <p:spPr>
          <a:xfrm>
            <a:off x="2536200" y="3737532"/>
            <a:ext cx="1796358" cy="97003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2</a:t>
            </a:r>
          </a:p>
          <a:p>
            <a:pPr>
              <a:lnSpc>
                <a:spcPct val="90000"/>
              </a:lnSpc>
            </a:pPr>
            <a:r>
              <a:rPr lang="en-US" dirty="0" smtClean="0">
                <a:gradFill>
                  <a:gsLst>
                    <a:gs pos="1250">
                      <a:schemeClr val="tx1"/>
                    </a:gs>
                    <a:gs pos="100000">
                      <a:schemeClr val="tx1"/>
                    </a:gs>
                  </a:gsLst>
                  <a:lin ang="5400000" scaled="0"/>
                </a:gradFill>
              </a:rPr>
              <a:t>V2.0.0.0</a:t>
            </a:r>
            <a:endParaRPr lang="en-US" dirty="0">
              <a:gradFill>
                <a:gsLst>
                  <a:gs pos="1250">
                    <a:schemeClr val="tx1"/>
                  </a:gs>
                  <a:gs pos="100000">
                    <a:schemeClr val="tx1"/>
                  </a:gs>
                </a:gsLst>
                <a:lin ang="5400000" scaled="0"/>
              </a:gradFill>
            </a:endParaRPr>
          </a:p>
        </p:txBody>
      </p:sp>
      <p:sp>
        <p:nvSpPr>
          <p:cNvPr id="105" name="Oval 28"/>
          <p:cNvSpPr/>
          <p:nvPr/>
        </p:nvSpPr>
        <p:spPr>
          <a:xfrm>
            <a:off x="6680959" y="1959054"/>
            <a:ext cx="1758584" cy="94609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2</a:t>
            </a:r>
          </a:p>
          <a:p>
            <a:pPr>
              <a:lnSpc>
                <a:spcPct val="90000"/>
              </a:lnSpc>
            </a:pPr>
            <a:r>
              <a:rPr lang="en-US" dirty="0" smtClean="0">
                <a:gradFill>
                  <a:gsLst>
                    <a:gs pos="1250">
                      <a:schemeClr val="tx1"/>
                    </a:gs>
                    <a:gs pos="100000">
                      <a:schemeClr val="tx1"/>
                    </a:gs>
                  </a:gsLst>
                  <a:lin ang="5400000" scaled="0"/>
                </a:gradFill>
              </a:rPr>
              <a:t>Web</a:t>
            </a:r>
          </a:p>
          <a:p>
            <a:pPr>
              <a:lnSpc>
                <a:spcPct val="90000"/>
              </a:lnSpc>
            </a:pPr>
            <a:r>
              <a:rPr lang="en-US" dirty="0" smtClean="0">
                <a:gradFill>
                  <a:gsLst>
                    <a:gs pos="1250">
                      <a:schemeClr val="tx1"/>
                    </a:gs>
                    <a:gs pos="100000">
                      <a:schemeClr val="tx1"/>
                    </a:gs>
                  </a:gsLst>
                  <a:lin ang="5400000" scaled="0"/>
                </a:gradFill>
              </a:rPr>
              <a:t>V2.0.0.0</a:t>
            </a:r>
            <a:endParaRPr lang="en-US" dirty="0">
              <a:gradFill>
                <a:gsLst>
                  <a:gs pos="1250">
                    <a:schemeClr val="tx1"/>
                  </a:gs>
                  <a:gs pos="100000">
                    <a:schemeClr val="tx1"/>
                  </a:gs>
                </a:gsLst>
                <a:lin ang="5400000" scaled="0"/>
              </a:gradFill>
            </a:endParaRPr>
          </a:p>
        </p:txBody>
      </p:sp>
      <p:sp>
        <p:nvSpPr>
          <p:cNvPr id="106" name="Oval 28"/>
          <p:cNvSpPr/>
          <p:nvPr/>
        </p:nvSpPr>
        <p:spPr>
          <a:xfrm>
            <a:off x="8512505" y="1946849"/>
            <a:ext cx="1758584" cy="9496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a:t>
            </a:r>
            <a:r>
              <a:rPr lang="en-US" dirty="0" smtClean="0">
                <a:gradFill>
                  <a:gsLst>
                    <a:gs pos="1250">
                      <a:schemeClr val="tx1"/>
                    </a:gs>
                    <a:gs pos="100000">
                      <a:schemeClr val="tx1"/>
                    </a:gs>
                  </a:gsLst>
                  <a:lin ang="5400000" scaled="0"/>
                </a:gradFill>
              </a:rPr>
              <a:t>2</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SQL</a:t>
            </a:r>
          </a:p>
          <a:p>
            <a:pPr>
              <a:lnSpc>
                <a:spcPct val="90000"/>
              </a:lnSpc>
            </a:pPr>
            <a:r>
              <a:rPr lang="en-US" dirty="0" smtClean="0">
                <a:gradFill>
                  <a:gsLst>
                    <a:gs pos="1250">
                      <a:schemeClr val="tx1"/>
                    </a:gs>
                    <a:gs pos="100000">
                      <a:schemeClr val="tx1"/>
                    </a:gs>
                  </a:gsLst>
                  <a:lin ang="5400000" scaled="0"/>
                </a:gradFill>
              </a:rPr>
              <a:t>V2.0.0.0</a:t>
            </a:r>
            <a:endParaRPr lang="en-US" dirty="0">
              <a:gradFill>
                <a:gsLst>
                  <a:gs pos="1250">
                    <a:schemeClr val="tx1"/>
                  </a:gs>
                  <a:gs pos="100000">
                    <a:schemeClr val="tx1"/>
                  </a:gs>
                </a:gsLst>
                <a:lin ang="5400000" scaled="0"/>
              </a:gradFill>
            </a:endParaRPr>
          </a:p>
        </p:txBody>
      </p:sp>
      <p:sp>
        <p:nvSpPr>
          <p:cNvPr id="107" name="Oval 28"/>
          <p:cNvSpPr/>
          <p:nvPr/>
        </p:nvSpPr>
        <p:spPr>
          <a:xfrm>
            <a:off x="2536200" y="3737532"/>
            <a:ext cx="1796358" cy="97003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2</a:t>
            </a:r>
          </a:p>
          <a:p>
            <a:pPr>
              <a:lnSpc>
                <a:spcPct val="90000"/>
              </a:lnSpc>
            </a:pPr>
            <a:r>
              <a:rPr lang="en-US" dirty="0" smtClean="0">
                <a:gradFill>
                  <a:gsLst>
                    <a:gs pos="1250">
                      <a:schemeClr val="tx1"/>
                    </a:gs>
                    <a:gs pos="100000">
                      <a:schemeClr val="tx1"/>
                    </a:gs>
                  </a:gsLst>
                  <a:lin ang="5400000" scaled="0"/>
                </a:gradFill>
              </a:rPr>
              <a:t>V3.0.0.0</a:t>
            </a:r>
            <a:endParaRPr lang="en-US" dirty="0">
              <a:gradFill>
                <a:gsLst>
                  <a:gs pos="1250">
                    <a:schemeClr val="tx1"/>
                  </a:gs>
                  <a:gs pos="100000">
                    <a:schemeClr val="tx1"/>
                  </a:gs>
                </a:gsLst>
                <a:lin ang="5400000" scaled="0"/>
              </a:gradFill>
            </a:endParaRPr>
          </a:p>
        </p:txBody>
      </p:sp>
      <p:sp>
        <p:nvSpPr>
          <p:cNvPr id="108" name="Oval 28"/>
          <p:cNvSpPr/>
          <p:nvPr/>
        </p:nvSpPr>
        <p:spPr>
          <a:xfrm>
            <a:off x="6681866" y="1957113"/>
            <a:ext cx="1758584" cy="94609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2</a:t>
            </a:r>
          </a:p>
          <a:p>
            <a:pPr>
              <a:lnSpc>
                <a:spcPct val="90000"/>
              </a:lnSpc>
            </a:pPr>
            <a:r>
              <a:rPr lang="en-US" dirty="0" smtClean="0">
                <a:gradFill>
                  <a:gsLst>
                    <a:gs pos="1250">
                      <a:schemeClr val="tx1"/>
                    </a:gs>
                    <a:gs pos="100000">
                      <a:schemeClr val="tx1"/>
                    </a:gs>
                  </a:gsLst>
                  <a:lin ang="5400000" scaled="0"/>
                </a:gradFill>
              </a:rPr>
              <a:t>Web</a:t>
            </a:r>
          </a:p>
          <a:p>
            <a:pPr>
              <a:lnSpc>
                <a:spcPct val="90000"/>
              </a:lnSpc>
            </a:pPr>
            <a:r>
              <a:rPr lang="en-US" dirty="0" smtClean="0">
                <a:gradFill>
                  <a:gsLst>
                    <a:gs pos="1250">
                      <a:schemeClr val="tx1"/>
                    </a:gs>
                    <a:gs pos="100000">
                      <a:schemeClr val="tx1"/>
                    </a:gs>
                  </a:gsLst>
                  <a:lin ang="5400000" scaled="0"/>
                </a:gradFill>
              </a:rPr>
              <a:t>V3.0.0.0</a:t>
            </a:r>
            <a:endParaRPr lang="en-US" dirty="0">
              <a:gradFill>
                <a:gsLst>
                  <a:gs pos="1250">
                    <a:schemeClr val="tx1"/>
                  </a:gs>
                  <a:gs pos="100000">
                    <a:schemeClr val="tx1"/>
                  </a:gs>
                </a:gsLst>
                <a:lin ang="5400000" scaled="0"/>
              </a:gradFill>
            </a:endParaRPr>
          </a:p>
        </p:txBody>
      </p:sp>
      <p:sp>
        <p:nvSpPr>
          <p:cNvPr id="109" name="Oval 28"/>
          <p:cNvSpPr/>
          <p:nvPr/>
        </p:nvSpPr>
        <p:spPr>
          <a:xfrm>
            <a:off x="8511983" y="1955390"/>
            <a:ext cx="1758584" cy="9496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a:t>
            </a:r>
            <a:r>
              <a:rPr lang="en-US" dirty="0" smtClean="0">
                <a:gradFill>
                  <a:gsLst>
                    <a:gs pos="1250">
                      <a:schemeClr val="tx1"/>
                    </a:gs>
                    <a:gs pos="100000">
                      <a:schemeClr val="tx1"/>
                    </a:gs>
                  </a:gsLst>
                  <a:lin ang="5400000" scaled="0"/>
                </a:gradFill>
              </a:rPr>
              <a:t>2</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SQL</a:t>
            </a:r>
          </a:p>
          <a:p>
            <a:pPr>
              <a:lnSpc>
                <a:spcPct val="90000"/>
              </a:lnSpc>
            </a:pPr>
            <a:r>
              <a:rPr lang="en-US" dirty="0" smtClean="0">
                <a:gradFill>
                  <a:gsLst>
                    <a:gs pos="1250">
                      <a:schemeClr val="tx1"/>
                    </a:gs>
                    <a:gs pos="100000">
                      <a:schemeClr val="tx1"/>
                    </a:gs>
                  </a:gsLst>
                  <a:lin ang="5400000" scaled="0"/>
                </a:gradFill>
              </a:rPr>
              <a:t>V3.0.0.0</a:t>
            </a:r>
            <a:endParaRPr lang="en-US" dirty="0">
              <a:gradFill>
                <a:gsLst>
                  <a:gs pos="1250">
                    <a:schemeClr val="tx1"/>
                  </a:gs>
                  <a:gs pos="100000">
                    <a:schemeClr val="tx1"/>
                  </a:gs>
                </a:gsLst>
                <a:lin ang="5400000" scaled="0"/>
              </a:gradFill>
            </a:endParaRPr>
          </a:p>
        </p:txBody>
      </p:sp>
      <p:sp>
        <p:nvSpPr>
          <p:cNvPr id="110" name="Oval 28"/>
          <p:cNvSpPr/>
          <p:nvPr/>
        </p:nvSpPr>
        <p:spPr>
          <a:xfrm>
            <a:off x="6676906" y="3782144"/>
            <a:ext cx="1758584" cy="94609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a:t>
            </a:r>
            <a:r>
              <a:rPr lang="en-US" dirty="0">
                <a:gradFill>
                  <a:gsLst>
                    <a:gs pos="1250">
                      <a:schemeClr val="tx1"/>
                    </a:gs>
                    <a:gs pos="100000">
                      <a:schemeClr val="tx1"/>
                    </a:gs>
                  </a:gsLst>
                  <a:lin ang="5400000" scaled="0"/>
                </a:gradFill>
              </a:rPr>
              <a:t>3</a:t>
            </a:r>
            <a:endParaRPr lang="en-US" dirty="0" smtClean="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Web</a:t>
            </a:r>
          </a:p>
          <a:p>
            <a:pPr>
              <a:lnSpc>
                <a:spcPct val="90000"/>
              </a:lnSpc>
            </a:pPr>
            <a:r>
              <a:rPr lang="en-US" dirty="0" smtClean="0">
                <a:gradFill>
                  <a:gsLst>
                    <a:gs pos="1250">
                      <a:schemeClr val="tx1"/>
                    </a:gs>
                    <a:gs pos="100000">
                      <a:schemeClr val="tx1"/>
                    </a:gs>
                  </a:gsLst>
                  <a:lin ang="5400000" scaled="0"/>
                </a:gradFill>
              </a:rPr>
              <a:t>V2.0.0.0</a:t>
            </a:r>
            <a:endParaRPr lang="en-US" dirty="0">
              <a:gradFill>
                <a:gsLst>
                  <a:gs pos="1250">
                    <a:schemeClr val="tx1"/>
                  </a:gs>
                  <a:gs pos="100000">
                    <a:schemeClr val="tx1"/>
                  </a:gs>
                </a:gsLst>
                <a:lin ang="5400000" scaled="0"/>
              </a:gradFill>
            </a:endParaRPr>
          </a:p>
        </p:txBody>
      </p:sp>
      <p:sp>
        <p:nvSpPr>
          <p:cNvPr id="111" name="Oval 28"/>
          <p:cNvSpPr/>
          <p:nvPr/>
        </p:nvSpPr>
        <p:spPr>
          <a:xfrm>
            <a:off x="8505258" y="3780371"/>
            <a:ext cx="1758584" cy="94963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a:t>
            </a:r>
            <a:r>
              <a:rPr lang="en-US" dirty="0" smtClean="0">
                <a:gradFill>
                  <a:gsLst>
                    <a:gs pos="1250">
                      <a:schemeClr val="tx1"/>
                    </a:gs>
                    <a:gs pos="100000">
                      <a:schemeClr val="tx1"/>
                    </a:gs>
                  </a:gsLst>
                  <a:lin ang="5400000" scaled="0"/>
                </a:gradFill>
              </a:rPr>
              <a:t>3</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SQL</a:t>
            </a:r>
          </a:p>
          <a:p>
            <a:pPr>
              <a:lnSpc>
                <a:spcPct val="90000"/>
              </a:lnSpc>
            </a:pPr>
            <a:r>
              <a:rPr lang="en-US" dirty="0" smtClean="0">
                <a:gradFill>
                  <a:gsLst>
                    <a:gs pos="1250">
                      <a:schemeClr val="tx1"/>
                    </a:gs>
                    <a:gs pos="100000">
                      <a:schemeClr val="tx1"/>
                    </a:gs>
                  </a:gsLst>
                  <a:lin ang="5400000" scaled="0"/>
                </a:gradFill>
              </a:rPr>
              <a:t>V2.0.0.0</a:t>
            </a:r>
            <a:endParaRPr lang="en-US" dirty="0">
              <a:gradFill>
                <a:gsLst>
                  <a:gs pos="1250">
                    <a:schemeClr val="tx1"/>
                  </a:gs>
                  <a:gs pos="100000">
                    <a:schemeClr val="tx1"/>
                  </a:gs>
                </a:gsLst>
                <a:lin ang="5400000" scaled="0"/>
              </a:gradFill>
            </a:endParaRPr>
          </a:p>
        </p:txBody>
      </p:sp>
      <p:sp>
        <p:nvSpPr>
          <p:cNvPr id="112" name="Oval 28"/>
          <p:cNvSpPr/>
          <p:nvPr/>
        </p:nvSpPr>
        <p:spPr>
          <a:xfrm>
            <a:off x="10338086" y="3777765"/>
            <a:ext cx="1758584" cy="949636"/>
          </a:xfrm>
          <a:prstGeom prst="rect">
            <a:avLst/>
          </a:prstGeom>
          <a:solidFill>
            <a:schemeClr val="accent3"/>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3</a:t>
            </a:r>
          </a:p>
          <a:p>
            <a:pPr>
              <a:lnSpc>
                <a:spcPct val="90000"/>
              </a:lnSpc>
            </a:pPr>
            <a:r>
              <a:rPr lang="en-US" dirty="0" smtClean="0">
                <a:gradFill>
                  <a:gsLst>
                    <a:gs pos="1250">
                      <a:schemeClr val="tx1"/>
                    </a:gs>
                    <a:gs pos="100000">
                      <a:schemeClr val="tx1"/>
                    </a:gs>
                  </a:gsLst>
                  <a:lin ang="5400000" scaled="0"/>
                </a:gradFill>
              </a:rPr>
              <a:t>worker</a:t>
            </a:r>
          </a:p>
          <a:p>
            <a:pPr>
              <a:lnSpc>
                <a:spcPct val="90000"/>
              </a:lnSpc>
            </a:pPr>
            <a:r>
              <a:rPr lang="en-US" dirty="0" smtClean="0">
                <a:gradFill>
                  <a:gsLst>
                    <a:gs pos="1250">
                      <a:schemeClr val="tx1"/>
                    </a:gs>
                    <a:gs pos="100000">
                      <a:schemeClr val="tx1"/>
                    </a:gs>
                  </a:gsLst>
                  <a:lin ang="5400000" scaled="0"/>
                </a:gradFill>
              </a:rPr>
              <a:t>V2.0.0.0</a:t>
            </a:r>
            <a:endParaRPr lang="en-US" dirty="0">
              <a:gradFill>
                <a:gsLst>
                  <a:gs pos="1250">
                    <a:schemeClr val="tx1"/>
                  </a:gs>
                  <a:gs pos="100000">
                    <a:schemeClr val="tx1"/>
                  </a:gs>
                </a:gsLst>
                <a:lin ang="5400000" scaled="0"/>
              </a:gradFill>
            </a:endParaRPr>
          </a:p>
        </p:txBody>
      </p:sp>
      <p:sp>
        <p:nvSpPr>
          <p:cNvPr id="113" name="Oval 28"/>
          <p:cNvSpPr/>
          <p:nvPr/>
        </p:nvSpPr>
        <p:spPr>
          <a:xfrm>
            <a:off x="4401318" y="3733755"/>
            <a:ext cx="1796358" cy="970033"/>
          </a:xfrm>
          <a:prstGeom prst="rect">
            <a:avLst/>
          </a:prstGeom>
          <a:solidFill>
            <a:schemeClr val="accent3"/>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3 V2.0.0.0</a:t>
            </a:r>
            <a:endParaRPr lang="en-US" dirty="0">
              <a:gradFill>
                <a:gsLst>
                  <a:gs pos="1250">
                    <a:schemeClr val="tx1"/>
                  </a:gs>
                  <a:gs pos="100000">
                    <a:schemeClr val="tx1"/>
                  </a:gs>
                </a:gsLst>
                <a:lin ang="5400000" scaled="0"/>
              </a:gradFill>
            </a:endParaRPr>
          </a:p>
        </p:txBody>
      </p:sp>
      <p:sp>
        <p:nvSpPr>
          <p:cNvPr id="114" name="Oval 28"/>
          <p:cNvSpPr/>
          <p:nvPr/>
        </p:nvSpPr>
        <p:spPr>
          <a:xfrm>
            <a:off x="6676906" y="3786892"/>
            <a:ext cx="1758584" cy="94609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a:t>
            </a:r>
            <a:r>
              <a:rPr lang="en-US" dirty="0">
                <a:gradFill>
                  <a:gsLst>
                    <a:gs pos="1250">
                      <a:schemeClr val="tx1"/>
                    </a:gs>
                    <a:gs pos="100000">
                      <a:schemeClr val="tx1"/>
                    </a:gs>
                  </a:gsLst>
                  <a:lin ang="5400000" scaled="0"/>
                </a:gradFill>
              </a:rPr>
              <a:t>3</a:t>
            </a:r>
            <a:endParaRPr lang="en-US" dirty="0" smtClean="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Web</a:t>
            </a:r>
          </a:p>
          <a:p>
            <a:pPr>
              <a:lnSpc>
                <a:spcPct val="90000"/>
              </a:lnSpc>
            </a:pPr>
            <a:r>
              <a:rPr lang="en-US" dirty="0" smtClean="0">
                <a:gradFill>
                  <a:gsLst>
                    <a:gs pos="1250">
                      <a:schemeClr val="tx1"/>
                    </a:gs>
                    <a:gs pos="100000">
                      <a:schemeClr val="tx1"/>
                    </a:gs>
                  </a:gsLst>
                  <a:lin ang="5400000" scaled="0"/>
                </a:gradFill>
              </a:rPr>
              <a:t>V3.0.0.0</a:t>
            </a:r>
            <a:endParaRPr lang="en-US" dirty="0">
              <a:gradFill>
                <a:gsLst>
                  <a:gs pos="1250">
                    <a:schemeClr val="tx1"/>
                  </a:gs>
                  <a:gs pos="100000">
                    <a:schemeClr val="tx1"/>
                  </a:gs>
                </a:gsLst>
                <a:lin ang="5400000" scaled="0"/>
              </a:gradFill>
            </a:endParaRPr>
          </a:p>
        </p:txBody>
      </p:sp>
      <p:sp>
        <p:nvSpPr>
          <p:cNvPr id="115" name="Oval 28"/>
          <p:cNvSpPr/>
          <p:nvPr/>
        </p:nvSpPr>
        <p:spPr>
          <a:xfrm>
            <a:off x="8505258" y="3786892"/>
            <a:ext cx="1758584" cy="94963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a:t>
            </a:r>
            <a:r>
              <a:rPr lang="en-US" dirty="0" smtClean="0">
                <a:gradFill>
                  <a:gsLst>
                    <a:gs pos="1250">
                      <a:schemeClr val="tx1"/>
                    </a:gs>
                    <a:gs pos="100000">
                      <a:schemeClr val="tx1"/>
                    </a:gs>
                  </a:gsLst>
                  <a:lin ang="5400000" scaled="0"/>
                </a:gradFill>
              </a:rPr>
              <a:t>3</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SQL</a:t>
            </a:r>
          </a:p>
          <a:p>
            <a:pPr>
              <a:lnSpc>
                <a:spcPct val="90000"/>
              </a:lnSpc>
            </a:pPr>
            <a:r>
              <a:rPr lang="en-US" dirty="0" smtClean="0">
                <a:gradFill>
                  <a:gsLst>
                    <a:gs pos="1250">
                      <a:schemeClr val="tx1"/>
                    </a:gs>
                    <a:gs pos="100000">
                      <a:schemeClr val="tx1"/>
                    </a:gs>
                  </a:gsLst>
                  <a:lin ang="5400000" scaled="0"/>
                </a:gradFill>
              </a:rPr>
              <a:t>V3.0.0.0</a:t>
            </a:r>
            <a:endParaRPr lang="en-US" dirty="0">
              <a:gradFill>
                <a:gsLst>
                  <a:gs pos="1250">
                    <a:schemeClr val="tx1"/>
                  </a:gs>
                  <a:gs pos="100000">
                    <a:schemeClr val="tx1"/>
                  </a:gs>
                </a:gsLst>
                <a:lin ang="5400000" scaled="0"/>
              </a:gradFill>
            </a:endParaRPr>
          </a:p>
        </p:txBody>
      </p:sp>
      <p:sp>
        <p:nvSpPr>
          <p:cNvPr id="116" name="Oval 28"/>
          <p:cNvSpPr/>
          <p:nvPr/>
        </p:nvSpPr>
        <p:spPr>
          <a:xfrm>
            <a:off x="10338086" y="3784286"/>
            <a:ext cx="1758584" cy="949636"/>
          </a:xfrm>
          <a:prstGeom prst="rect">
            <a:avLst/>
          </a:prstGeom>
          <a:solidFill>
            <a:schemeClr val="accent3"/>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3</a:t>
            </a:r>
          </a:p>
          <a:p>
            <a:pPr>
              <a:lnSpc>
                <a:spcPct val="90000"/>
              </a:lnSpc>
            </a:pPr>
            <a:r>
              <a:rPr lang="en-US" dirty="0" smtClean="0">
                <a:gradFill>
                  <a:gsLst>
                    <a:gs pos="1250">
                      <a:schemeClr val="tx1"/>
                    </a:gs>
                    <a:gs pos="100000">
                      <a:schemeClr val="tx1"/>
                    </a:gs>
                  </a:gsLst>
                  <a:lin ang="5400000" scaled="0"/>
                </a:gradFill>
              </a:rPr>
              <a:t>worker</a:t>
            </a:r>
          </a:p>
          <a:p>
            <a:pPr>
              <a:lnSpc>
                <a:spcPct val="90000"/>
              </a:lnSpc>
            </a:pPr>
            <a:r>
              <a:rPr lang="en-US" dirty="0" smtClean="0">
                <a:gradFill>
                  <a:gsLst>
                    <a:gs pos="1250">
                      <a:schemeClr val="tx1"/>
                    </a:gs>
                    <a:gs pos="100000">
                      <a:schemeClr val="tx1"/>
                    </a:gs>
                  </a:gsLst>
                  <a:lin ang="5400000" scaled="0"/>
                </a:gradFill>
              </a:rPr>
              <a:t>V3.0.0.0</a:t>
            </a:r>
            <a:endParaRPr lang="en-US" dirty="0">
              <a:gradFill>
                <a:gsLst>
                  <a:gs pos="1250">
                    <a:schemeClr val="tx1"/>
                  </a:gs>
                  <a:gs pos="100000">
                    <a:schemeClr val="tx1"/>
                  </a:gs>
                </a:gsLst>
                <a:lin ang="5400000" scaled="0"/>
              </a:gradFill>
            </a:endParaRPr>
          </a:p>
        </p:txBody>
      </p:sp>
      <p:sp>
        <p:nvSpPr>
          <p:cNvPr id="117" name="Oval 28"/>
          <p:cNvSpPr/>
          <p:nvPr/>
        </p:nvSpPr>
        <p:spPr>
          <a:xfrm>
            <a:off x="4403913" y="3732396"/>
            <a:ext cx="1796358" cy="970033"/>
          </a:xfrm>
          <a:prstGeom prst="rect">
            <a:avLst/>
          </a:prstGeom>
          <a:solidFill>
            <a:schemeClr val="accent3"/>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3 V3.0.0.0</a:t>
            </a:r>
            <a:endParaRPr lang="en-US" dirty="0">
              <a:gradFill>
                <a:gsLst>
                  <a:gs pos="1250">
                    <a:schemeClr val="tx1"/>
                  </a:gs>
                  <a:gs pos="100000">
                    <a:schemeClr val="tx1"/>
                  </a:gs>
                </a:gsLst>
                <a:lin ang="5400000" scaled="0"/>
              </a:gradFill>
            </a:endParaRPr>
          </a:p>
        </p:txBody>
      </p:sp>
      <p:sp>
        <p:nvSpPr>
          <p:cNvPr id="118" name="Oval 28"/>
          <p:cNvSpPr/>
          <p:nvPr/>
        </p:nvSpPr>
        <p:spPr>
          <a:xfrm>
            <a:off x="2453202" y="5361023"/>
            <a:ext cx="1796358" cy="9664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4</a:t>
            </a:r>
          </a:p>
          <a:p>
            <a:pPr>
              <a:lnSpc>
                <a:spcPct val="90000"/>
              </a:lnSpc>
            </a:pPr>
            <a:r>
              <a:rPr lang="en-US" dirty="0" smtClean="0">
                <a:gradFill>
                  <a:gsLst>
                    <a:gs pos="1250">
                      <a:schemeClr val="tx1"/>
                    </a:gs>
                    <a:gs pos="100000">
                      <a:schemeClr val="tx1"/>
                    </a:gs>
                  </a:gsLst>
                  <a:lin ang="5400000" scaled="0"/>
                </a:gradFill>
              </a:rPr>
              <a:t>V2.0.0.0</a:t>
            </a:r>
            <a:endParaRPr lang="en-US" dirty="0">
              <a:gradFill>
                <a:gsLst>
                  <a:gs pos="1250">
                    <a:schemeClr val="tx1"/>
                  </a:gs>
                  <a:gs pos="100000">
                    <a:schemeClr val="tx1"/>
                  </a:gs>
                </a:gsLst>
                <a:lin ang="5400000" scaled="0"/>
              </a:gradFill>
            </a:endParaRPr>
          </a:p>
        </p:txBody>
      </p:sp>
      <p:sp>
        <p:nvSpPr>
          <p:cNvPr id="47" name="Oval 28"/>
          <p:cNvSpPr/>
          <p:nvPr/>
        </p:nvSpPr>
        <p:spPr>
          <a:xfrm>
            <a:off x="10341794" y="1955340"/>
            <a:ext cx="1758584" cy="9496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a:t>
            </a:r>
            <a:r>
              <a:rPr lang="en-US" dirty="0" smtClean="0">
                <a:gradFill>
                  <a:gsLst>
                    <a:gs pos="1250">
                      <a:schemeClr val="tx1"/>
                    </a:gs>
                    <a:gs pos="100000">
                      <a:schemeClr val="tx1"/>
                    </a:gs>
                  </a:gsLst>
                  <a:lin ang="5400000" scaled="0"/>
                </a:gradFill>
              </a:rPr>
              <a:t>2</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Worker</a:t>
            </a:r>
          </a:p>
          <a:p>
            <a:pPr>
              <a:lnSpc>
                <a:spcPct val="90000"/>
              </a:lnSpc>
            </a:pPr>
            <a:r>
              <a:rPr lang="en-US" dirty="0" smtClean="0">
                <a:gradFill>
                  <a:gsLst>
                    <a:gs pos="1250">
                      <a:schemeClr val="tx1"/>
                    </a:gs>
                    <a:gs pos="100000">
                      <a:schemeClr val="tx1"/>
                    </a:gs>
                  </a:gsLst>
                  <a:lin ang="5400000" scaled="0"/>
                </a:gradFill>
              </a:rPr>
              <a:t>V1.0.0.0</a:t>
            </a:r>
            <a:endParaRPr lang="en-US" dirty="0">
              <a:gradFill>
                <a:gsLst>
                  <a:gs pos="1250">
                    <a:schemeClr val="tx1"/>
                  </a:gs>
                  <a:gs pos="100000">
                    <a:schemeClr val="tx1"/>
                  </a:gs>
                </a:gsLst>
                <a:lin ang="5400000" scaled="0"/>
              </a:gradFill>
            </a:endParaRPr>
          </a:p>
        </p:txBody>
      </p:sp>
      <p:sp>
        <p:nvSpPr>
          <p:cNvPr id="48" name="Oval 28"/>
          <p:cNvSpPr/>
          <p:nvPr/>
        </p:nvSpPr>
        <p:spPr>
          <a:xfrm>
            <a:off x="10330435" y="1951942"/>
            <a:ext cx="1758584" cy="9496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a:t>
            </a:r>
            <a:r>
              <a:rPr lang="en-US" dirty="0" smtClean="0">
                <a:gradFill>
                  <a:gsLst>
                    <a:gs pos="1250">
                      <a:schemeClr val="tx1"/>
                    </a:gs>
                    <a:gs pos="100000">
                      <a:schemeClr val="tx1"/>
                    </a:gs>
                  </a:gsLst>
                  <a:lin ang="5400000" scaled="0"/>
                </a:gradFill>
              </a:rPr>
              <a:t>2</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Worker</a:t>
            </a:r>
          </a:p>
          <a:p>
            <a:pPr>
              <a:lnSpc>
                <a:spcPct val="90000"/>
              </a:lnSpc>
            </a:pPr>
            <a:r>
              <a:rPr lang="en-US" dirty="0" smtClean="0">
                <a:gradFill>
                  <a:gsLst>
                    <a:gs pos="1250">
                      <a:schemeClr val="tx1"/>
                    </a:gs>
                    <a:gs pos="100000">
                      <a:schemeClr val="tx1"/>
                    </a:gs>
                  </a:gsLst>
                  <a:lin ang="5400000" scaled="0"/>
                </a:gradFill>
              </a:rPr>
              <a:t>V2.0.0.0</a:t>
            </a:r>
            <a:endParaRPr lang="en-US" dirty="0">
              <a:gradFill>
                <a:gsLst>
                  <a:gs pos="1250">
                    <a:schemeClr val="tx1"/>
                  </a:gs>
                  <a:gs pos="100000">
                    <a:schemeClr val="tx1"/>
                  </a:gs>
                </a:gsLst>
                <a:lin ang="5400000" scaled="0"/>
              </a:gradFill>
            </a:endParaRPr>
          </a:p>
        </p:txBody>
      </p:sp>
      <p:sp>
        <p:nvSpPr>
          <p:cNvPr id="49" name="Oval 28"/>
          <p:cNvSpPr/>
          <p:nvPr/>
        </p:nvSpPr>
        <p:spPr>
          <a:xfrm>
            <a:off x="10333686" y="1955390"/>
            <a:ext cx="1758584" cy="9496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a:t>
            </a:r>
            <a:r>
              <a:rPr lang="en-US" dirty="0" smtClean="0">
                <a:gradFill>
                  <a:gsLst>
                    <a:gs pos="1250">
                      <a:schemeClr val="tx1"/>
                    </a:gs>
                    <a:gs pos="100000">
                      <a:schemeClr val="tx1"/>
                    </a:gs>
                  </a:gsLst>
                  <a:lin ang="5400000" scaled="0"/>
                </a:gradFill>
              </a:rPr>
              <a:t>2</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Worker</a:t>
            </a:r>
          </a:p>
          <a:p>
            <a:pPr>
              <a:lnSpc>
                <a:spcPct val="90000"/>
              </a:lnSpc>
            </a:pPr>
            <a:r>
              <a:rPr lang="en-US" dirty="0" smtClean="0">
                <a:gradFill>
                  <a:gsLst>
                    <a:gs pos="1250">
                      <a:schemeClr val="tx1"/>
                    </a:gs>
                    <a:gs pos="100000">
                      <a:schemeClr val="tx1"/>
                    </a:gs>
                  </a:gsLst>
                  <a:lin ang="5400000" scaled="0"/>
                </a:gradFill>
              </a:rPr>
              <a:t>V3.0.0.0</a:t>
            </a:r>
            <a:endParaRPr lang="en-US" dirty="0">
              <a:gradFill>
                <a:gsLst>
                  <a:gs pos="1250">
                    <a:schemeClr val="tx1"/>
                  </a:gs>
                  <a:gs pos="100000">
                    <a:schemeClr val="tx1"/>
                  </a:gs>
                </a:gsLst>
                <a:lin ang="5400000" scaled="0"/>
              </a:gradFill>
            </a:endParaRPr>
          </a:p>
        </p:txBody>
      </p:sp>
      <p:sp>
        <p:nvSpPr>
          <p:cNvPr id="88" name="Oval 28"/>
          <p:cNvSpPr/>
          <p:nvPr/>
        </p:nvSpPr>
        <p:spPr>
          <a:xfrm>
            <a:off x="8508966" y="5656380"/>
            <a:ext cx="1758584" cy="94963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a:t>
            </a:r>
            <a:r>
              <a:rPr lang="en-US" dirty="0" smtClean="0">
                <a:gradFill>
                  <a:gsLst>
                    <a:gs pos="1250">
                      <a:schemeClr val="tx1"/>
                    </a:gs>
                    <a:gs pos="100000">
                      <a:schemeClr val="tx1"/>
                    </a:gs>
                  </a:gsLst>
                  <a:lin ang="5400000" scaled="0"/>
                </a:gradFill>
              </a:rPr>
              <a:t>4</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SQL</a:t>
            </a:r>
          </a:p>
          <a:p>
            <a:pPr>
              <a:lnSpc>
                <a:spcPct val="90000"/>
              </a:lnSpc>
            </a:pPr>
            <a:r>
              <a:rPr lang="en-US" dirty="0" smtClean="0">
                <a:gradFill>
                  <a:gsLst>
                    <a:gs pos="1250">
                      <a:schemeClr val="tx1"/>
                    </a:gs>
                    <a:gs pos="100000">
                      <a:schemeClr val="tx1"/>
                    </a:gs>
                  </a:gsLst>
                  <a:lin ang="5400000" scaled="0"/>
                </a:gradFill>
              </a:rPr>
              <a:t>V1.0.0.0</a:t>
            </a:r>
            <a:endParaRPr lang="en-US" dirty="0">
              <a:gradFill>
                <a:gsLst>
                  <a:gs pos="1250">
                    <a:schemeClr val="tx1"/>
                  </a:gs>
                  <a:gs pos="100000">
                    <a:schemeClr val="tx1"/>
                  </a:gs>
                </a:gsLst>
                <a:lin ang="5400000" scaled="0"/>
              </a:gradFill>
            </a:endParaRPr>
          </a:p>
        </p:txBody>
      </p:sp>
      <p:sp>
        <p:nvSpPr>
          <p:cNvPr id="87" name="Oval 28"/>
          <p:cNvSpPr/>
          <p:nvPr/>
        </p:nvSpPr>
        <p:spPr>
          <a:xfrm>
            <a:off x="6680959" y="5656379"/>
            <a:ext cx="1758584" cy="94609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4</a:t>
            </a:r>
          </a:p>
          <a:p>
            <a:pPr>
              <a:lnSpc>
                <a:spcPct val="90000"/>
              </a:lnSpc>
            </a:pPr>
            <a:r>
              <a:rPr lang="en-US" dirty="0" smtClean="0">
                <a:gradFill>
                  <a:gsLst>
                    <a:gs pos="1250">
                      <a:schemeClr val="tx1"/>
                    </a:gs>
                    <a:gs pos="100000">
                      <a:schemeClr val="tx1"/>
                    </a:gs>
                  </a:gsLst>
                  <a:lin ang="5400000" scaled="0"/>
                </a:gradFill>
              </a:rPr>
              <a:t>Web</a:t>
            </a:r>
          </a:p>
          <a:p>
            <a:pPr>
              <a:lnSpc>
                <a:spcPct val="90000"/>
              </a:lnSpc>
            </a:pPr>
            <a:r>
              <a:rPr lang="en-US" dirty="0" smtClean="0">
                <a:gradFill>
                  <a:gsLst>
                    <a:gs pos="1250">
                      <a:schemeClr val="tx1"/>
                    </a:gs>
                    <a:gs pos="100000">
                      <a:schemeClr val="tx1"/>
                    </a:gs>
                  </a:gsLst>
                  <a:lin ang="5400000" scaled="0"/>
                </a:gradFill>
              </a:rPr>
              <a:t>V1.0.0.0</a:t>
            </a:r>
            <a:endParaRPr lang="en-US" dirty="0">
              <a:gradFill>
                <a:gsLst>
                  <a:gs pos="1250">
                    <a:schemeClr val="tx1"/>
                  </a:gs>
                  <a:gs pos="100000">
                    <a:schemeClr val="tx1"/>
                  </a:gs>
                </a:gsLst>
                <a:lin ang="5400000" scaled="0"/>
              </a:gradFill>
            </a:endParaRPr>
          </a:p>
        </p:txBody>
      </p:sp>
      <p:sp>
        <p:nvSpPr>
          <p:cNvPr id="119" name="Oval 28"/>
          <p:cNvSpPr/>
          <p:nvPr/>
        </p:nvSpPr>
        <p:spPr>
          <a:xfrm>
            <a:off x="6705021" y="5663221"/>
            <a:ext cx="1758584" cy="94609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4</a:t>
            </a:r>
          </a:p>
          <a:p>
            <a:pPr>
              <a:lnSpc>
                <a:spcPct val="90000"/>
              </a:lnSpc>
            </a:pPr>
            <a:r>
              <a:rPr lang="en-US" dirty="0" smtClean="0">
                <a:gradFill>
                  <a:gsLst>
                    <a:gs pos="1250">
                      <a:schemeClr val="tx1"/>
                    </a:gs>
                    <a:gs pos="100000">
                      <a:schemeClr val="tx1"/>
                    </a:gs>
                  </a:gsLst>
                  <a:lin ang="5400000" scaled="0"/>
                </a:gradFill>
              </a:rPr>
              <a:t>Web</a:t>
            </a:r>
          </a:p>
          <a:p>
            <a:pPr>
              <a:lnSpc>
                <a:spcPct val="90000"/>
              </a:lnSpc>
            </a:pPr>
            <a:r>
              <a:rPr lang="en-US" dirty="0" smtClean="0">
                <a:gradFill>
                  <a:gsLst>
                    <a:gs pos="1250">
                      <a:schemeClr val="tx1"/>
                    </a:gs>
                    <a:gs pos="100000">
                      <a:schemeClr val="tx1"/>
                    </a:gs>
                  </a:gsLst>
                  <a:lin ang="5400000" scaled="0"/>
                </a:gradFill>
              </a:rPr>
              <a:t>V2.0.0.0</a:t>
            </a:r>
            <a:endParaRPr lang="en-US" dirty="0">
              <a:gradFill>
                <a:gsLst>
                  <a:gs pos="1250">
                    <a:schemeClr val="tx1"/>
                  </a:gs>
                  <a:gs pos="100000">
                    <a:schemeClr val="tx1"/>
                  </a:gs>
                </a:gsLst>
                <a:lin ang="5400000" scaled="0"/>
              </a:gradFill>
            </a:endParaRPr>
          </a:p>
        </p:txBody>
      </p:sp>
      <p:sp>
        <p:nvSpPr>
          <p:cNvPr id="120" name="Oval 28"/>
          <p:cNvSpPr/>
          <p:nvPr/>
        </p:nvSpPr>
        <p:spPr>
          <a:xfrm>
            <a:off x="8533028" y="5663220"/>
            <a:ext cx="1758584" cy="9496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a:t>
            </a:r>
            <a:r>
              <a:rPr lang="en-US" dirty="0" smtClean="0">
                <a:gradFill>
                  <a:gsLst>
                    <a:gs pos="1250">
                      <a:schemeClr val="tx1"/>
                    </a:gs>
                    <a:gs pos="100000">
                      <a:schemeClr val="tx1"/>
                    </a:gs>
                  </a:gsLst>
                  <a:lin ang="5400000" scaled="0"/>
                </a:gradFill>
              </a:rPr>
              <a:t>4</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SQL</a:t>
            </a:r>
          </a:p>
          <a:p>
            <a:pPr>
              <a:lnSpc>
                <a:spcPct val="90000"/>
              </a:lnSpc>
            </a:pPr>
            <a:r>
              <a:rPr lang="en-US" dirty="0" smtClean="0">
                <a:gradFill>
                  <a:gsLst>
                    <a:gs pos="1250">
                      <a:schemeClr val="tx1"/>
                    </a:gs>
                    <a:gs pos="100000">
                      <a:schemeClr val="tx1"/>
                    </a:gs>
                  </a:gsLst>
                  <a:lin ang="5400000" scaled="0"/>
                </a:gradFill>
              </a:rPr>
              <a:t>V2.0.0.0</a:t>
            </a:r>
            <a:endParaRPr lang="en-US" dirty="0">
              <a:gradFill>
                <a:gsLst>
                  <a:gs pos="1250">
                    <a:schemeClr val="tx1"/>
                  </a:gs>
                  <a:gs pos="100000">
                    <a:schemeClr val="tx1"/>
                  </a:gs>
                </a:gsLst>
                <a:lin ang="5400000" scaled="0"/>
              </a:gradFill>
            </a:endParaRPr>
          </a:p>
        </p:txBody>
      </p:sp>
    </p:spTree>
    <p:extLst>
      <p:ext uri="{BB962C8B-B14F-4D97-AF65-F5344CB8AC3E}">
        <p14:creationId xmlns:p14="http://schemas.microsoft.com/office/powerpoint/2010/main" val="2004549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additive="base">
                                        <p:cTn id="7" dur="500" fill="hold"/>
                                        <p:tgtEl>
                                          <p:spTgt spid="102"/>
                                        </p:tgtEl>
                                        <p:attrNameLst>
                                          <p:attrName>ppt_x</p:attrName>
                                        </p:attrNameLst>
                                      </p:cBhvr>
                                      <p:tavLst>
                                        <p:tav tm="0">
                                          <p:val>
                                            <p:strVal val="#ppt_x"/>
                                          </p:val>
                                        </p:tav>
                                        <p:tav tm="100000">
                                          <p:val>
                                            <p:strVal val="#ppt_x"/>
                                          </p:val>
                                        </p:tav>
                                      </p:tavLst>
                                    </p:anim>
                                    <p:anim calcmode="lin" valueType="num">
                                      <p:cBhvr additive="base">
                                        <p:cTn id="8"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3"/>
                                        </p:tgtEl>
                                        <p:attrNameLst>
                                          <p:attrName>style.visibility</p:attrName>
                                        </p:attrNameLst>
                                      </p:cBhvr>
                                      <p:to>
                                        <p:strVal val="visible"/>
                                      </p:to>
                                    </p:set>
                                    <p:anim calcmode="lin" valueType="num">
                                      <p:cBhvr additive="base">
                                        <p:cTn id="13" dur="500" fill="hold"/>
                                        <p:tgtEl>
                                          <p:spTgt spid="103"/>
                                        </p:tgtEl>
                                        <p:attrNameLst>
                                          <p:attrName>ppt_x</p:attrName>
                                        </p:attrNameLst>
                                      </p:cBhvr>
                                      <p:tavLst>
                                        <p:tav tm="0">
                                          <p:val>
                                            <p:strVal val="#ppt_x"/>
                                          </p:val>
                                        </p:tav>
                                        <p:tav tm="100000">
                                          <p:val>
                                            <p:strVal val="#ppt_x"/>
                                          </p:val>
                                        </p:tav>
                                      </p:tavLst>
                                    </p:anim>
                                    <p:anim calcmode="lin" valueType="num">
                                      <p:cBhvr additive="base">
                                        <p:cTn id="14" dur="500" fill="hold"/>
                                        <p:tgtEl>
                                          <p:spTgt spid="10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4"/>
                                        </p:tgtEl>
                                        <p:attrNameLst>
                                          <p:attrName>style.visibility</p:attrName>
                                        </p:attrNameLst>
                                      </p:cBhvr>
                                      <p:to>
                                        <p:strVal val="visible"/>
                                      </p:to>
                                    </p:set>
                                    <p:anim calcmode="lin" valueType="num">
                                      <p:cBhvr additive="base">
                                        <p:cTn id="19" dur="500" fill="hold"/>
                                        <p:tgtEl>
                                          <p:spTgt spid="104"/>
                                        </p:tgtEl>
                                        <p:attrNameLst>
                                          <p:attrName>ppt_x</p:attrName>
                                        </p:attrNameLst>
                                      </p:cBhvr>
                                      <p:tavLst>
                                        <p:tav tm="0">
                                          <p:val>
                                            <p:strVal val="#ppt_x"/>
                                          </p:val>
                                        </p:tav>
                                        <p:tav tm="100000">
                                          <p:val>
                                            <p:strVal val="#ppt_x"/>
                                          </p:val>
                                        </p:tav>
                                      </p:tavLst>
                                    </p:anim>
                                    <p:anim calcmode="lin" valueType="num">
                                      <p:cBhvr additive="base">
                                        <p:cTn id="20"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6"/>
                                        </p:tgtEl>
                                        <p:attrNameLst>
                                          <p:attrName>style.visibility</p:attrName>
                                        </p:attrNameLst>
                                      </p:cBhvr>
                                      <p:to>
                                        <p:strVal val="visible"/>
                                      </p:to>
                                    </p:set>
                                    <p:anim calcmode="lin" valueType="num">
                                      <p:cBhvr additive="base">
                                        <p:cTn id="25" dur="500" fill="hold"/>
                                        <p:tgtEl>
                                          <p:spTgt spid="106"/>
                                        </p:tgtEl>
                                        <p:attrNameLst>
                                          <p:attrName>ppt_x</p:attrName>
                                        </p:attrNameLst>
                                      </p:cBhvr>
                                      <p:tavLst>
                                        <p:tav tm="0">
                                          <p:val>
                                            <p:strVal val="#ppt_x"/>
                                          </p:val>
                                        </p:tav>
                                        <p:tav tm="100000">
                                          <p:val>
                                            <p:strVal val="#ppt_x"/>
                                          </p:val>
                                        </p:tav>
                                      </p:tavLst>
                                    </p:anim>
                                    <p:anim calcmode="lin" valueType="num">
                                      <p:cBhvr additive="base">
                                        <p:cTn id="26" dur="500" fill="hold"/>
                                        <p:tgtEl>
                                          <p:spTgt spid="10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05"/>
                                        </p:tgtEl>
                                        <p:attrNameLst>
                                          <p:attrName>style.visibility</p:attrName>
                                        </p:attrNameLst>
                                      </p:cBhvr>
                                      <p:to>
                                        <p:strVal val="visible"/>
                                      </p:to>
                                    </p:set>
                                    <p:anim calcmode="lin" valueType="num">
                                      <p:cBhvr additive="base">
                                        <p:cTn id="29" dur="500" fill="hold"/>
                                        <p:tgtEl>
                                          <p:spTgt spid="105"/>
                                        </p:tgtEl>
                                        <p:attrNameLst>
                                          <p:attrName>ppt_x</p:attrName>
                                        </p:attrNameLst>
                                      </p:cBhvr>
                                      <p:tavLst>
                                        <p:tav tm="0">
                                          <p:val>
                                            <p:strVal val="#ppt_x"/>
                                          </p:val>
                                        </p:tav>
                                        <p:tav tm="100000">
                                          <p:val>
                                            <p:strVal val="#ppt_x"/>
                                          </p:val>
                                        </p:tav>
                                      </p:tavLst>
                                    </p:anim>
                                    <p:anim calcmode="lin" valueType="num">
                                      <p:cBhvr additive="base">
                                        <p:cTn id="30" dur="500" fill="hold"/>
                                        <p:tgtEl>
                                          <p:spTgt spid="10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anim calcmode="lin" valueType="num">
                                      <p:cBhvr additive="base">
                                        <p:cTn id="33" dur="500" fill="hold"/>
                                        <p:tgtEl>
                                          <p:spTgt spid="48"/>
                                        </p:tgtEl>
                                        <p:attrNameLst>
                                          <p:attrName>ppt_x</p:attrName>
                                        </p:attrNameLst>
                                      </p:cBhvr>
                                      <p:tavLst>
                                        <p:tav tm="0">
                                          <p:val>
                                            <p:strVal val="#ppt_x"/>
                                          </p:val>
                                        </p:tav>
                                        <p:tav tm="100000">
                                          <p:val>
                                            <p:strVal val="#ppt_x"/>
                                          </p:val>
                                        </p:tav>
                                      </p:tavLst>
                                    </p:anim>
                                    <p:anim calcmode="lin" valueType="num">
                                      <p:cBhvr additive="base">
                                        <p:cTn id="34"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07"/>
                                        </p:tgtEl>
                                        <p:attrNameLst>
                                          <p:attrName>style.visibility</p:attrName>
                                        </p:attrNameLst>
                                      </p:cBhvr>
                                      <p:to>
                                        <p:strVal val="visible"/>
                                      </p:to>
                                    </p:set>
                                    <p:anim calcmode="lin" valueType="num">
                                      <p:cBhvr additive="base">
                                        <p:cTn id="39" dur="500" fill="hold"/>
                                        <p:tgtEl>
                                          <p:spTgt spid="107"/>
                                        </p:tgtEl>
                                        <p:attrNameLst>
                                          <p:attrName>ppt_x</p:attrName>
                                        </p:attrNameLst>
                                      </p:cBhvr>
                                      <p:tavLst>
                                        <p:tav tm="0">
                                          <p:val>
                                            <p:strVal val="#ppt_x"/>
                                          </p:val>
                                        </p:tav>
                                        <p:tav tm="100000">
                                          <p:val>
                                            <p:strVal val="#ppt_x"/>
                                          </p:val>
                                        </p:tav>
                                      </p:tavLst>
                                    </p:anim>
                                    <p:anim calcmode="lin" valueType="num">
                                      <p:cBhvr additive="base">
                                        <p:cTn id="40" dur="500" fill="hold"/>
                                        <p:tgtEl>
                                          <p:spTgt spid="107"/>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9"/>
                                        </p:tgtEl>
                                        <p:attrNameLst>
                                          <p:attrName>style.visibility</p:attrName>
                                        </p:attrNameLst>
                                      </p:cBhvr>
                                      <p:to>
                                        <p:strVal val="visible"/>
                                      </p:to>
                                    </p:set>
                                    <p:anim calcmode="lin" valueType="num">
                                      <p:cBhvr additive="base">
                                        <p:cTn id="45" dur="500" fill="hold"/>
                                        <p:tgtEl>
                                          <p:spTgt spid="109"/>
                                        </p:tgtEl>
                                        <p:attrNameLst>
                                          <p:attrName>ppt_x</p:attrName>
                                        </p:attrNameLst>
                                      </p:cBhvr>
                                      <p:tavLst>
                                        <p:tav tm="0">
                                          <p:val>
                                            <p:strVal val="#ppt_x"/>
                                          </p:val>
                                        </p:tav>
                                        <p:tav tm="100000">
                                          <p:val>
                                            <p:strVal val="#ppt_x"/>
                                          </p:val>
                                        </p:tav>
                                      </p:tavLst>
                                    </p:anim>
                                    <p:anim calcmode="lin" valueType="num">
                                      <p:cBhvr additive="base">
                                        <p:cTn id="46" dur="500" fill="hold"/>
                                        <p:tgtEl>
                                          <p:spTgt spid="109"/>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anim calcmode="lin" valueType="num">
                                      <p:cBhvr additive="base">
                                        <p:cTn id="49" dur="500" fill="hold"/>
                                        <p:tgtEl>
                                          <p:spTgt spid="49"/>
                                        </p:tgtEl>
                                        <p:attrNameLst>
                                          <p:attrName>ppt_x</p:attrName>
                                        </p:attrNameLst>
                                      </p:cBhvr>
                                      <p:tavLst>
                                        <p:tav tm="0">
                                          <p:val>
                                            <p:strVal val="#ppt_x"/>
                                          </p:val>
                                        </p:tav>
                                        <p:tav tm="100000">
                                          <p:val>
                                            <p:strVal val="#ppt_x"/>
                                          </p:val>
                                        </p:tav>
                                      </p:tavLst>
                                    </p:anim>
                                    <p:anim calcmode="lin" valueType="num">
                                      <p:cBhvr additive="base">
                                        <p:cTn id="50" dur="500" fill="hold"/>
                                        <p:tgtEl>
                                          <p:spTgt spid="49"/>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08"/>
                                        </p:tgtEl>
                                        <p:attrNameLst>
                                          <p:attrName>style.visibility</p:attrName>
                                        </p:attrNameLst>
                                      </p:cBhvr>
                                      <p:to>
                                        <p:strVal val="visible"/>
                                      </p:to>
                                    </p:set>
                                    <p:anim calcmode="lin" valueType="num">
                                      <p:cBhvr additive="base">
                                        <p:cTn id="53" dur="500" fill="hold"/>
                                        <p:tgtEl>
                                          <p:spTgt spid="108"/>
                                        </p:tgtEl>
                                        <p:attrNameLst>
                                          <p:attrName>ppt_x</p:attrName>
                                        </p:attrNameLst>
                                      </p:cBhvr>
                                      <p:tavLst>
                                        <p:tav tm="0">
                                          <p:val>
                                            <p:strVal val="#ppt_x"/>
                                          </p:val>
                                        </p:tav>
                                        <p:tav tm="100000">
                                          <p:val>
                                            <p:strVal val="#ppt_x"/>
                                          </p:val>
                                        </p:tav>
                                      </p:tavLst>
                                    </p:anim>
                                    <p:anim calcmode="lin" valueType="num">
                                      <p:cBhvr additive="base">
                                        <p:cTn id="54"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13"/>
                                        </p:tgtEl>
                                        <p:attrNameLst>
                                          <p:attrName>style.visibility</p:attrName>
                                        </p:attrNameLst>
                                      </p:cBhvr>
                                      <p:to>
                                        <p:strVal val="visible"/>
                                      </p:to>
                                    </p:set>
                                    <p:anim calcmode="lin" valueType="num">
                                      <p:cBhvr additive="base">
                                        <p:cTn id="59" dur="500" fill="hold"/>
                                        <p:tgtEl>
                                          <p:spTgt spid="113"/>
                                        </p:tgtEl>
                                        <p:attrNameLst>
                                          <p:attrName>ppt_x</p:attrName>
                                        </p:attrNameLst>
                                      </p:cBhvr>
                                      <p:tavLst>
                                        <p:tav tm="0">
                                          <p:val>
                                            <p:strVal val="#ppt_x"/>
                                          </p:val>
                                        </p:tav>
                                        <p:tav tm="100000">
                                          <p:val>
                                            <p:strVal val="#ppt_x"/>
                                          </p:val>
                                        </p:tav>
                                      </p:tavLst>
                                    </p:anim>
                                    <p:anim calcmode="lin" valueType="num">
                                      <p:cBhvr additive="base">
                                        <p:cTn id="60"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11"/>
                                        </p:tgtEl>
                                        <p:attrNameLst>
                                          <p:attrName>style.visibility</p:attrName>
                                        </p:attrNameLst>
                                      </p:cBhvr>
                                      <p:to>
                                        <p:strVal val="visible"/>
                                      </p:to>
                                    </p:set>
                                    <p:anim calcmode="lin" valueType="num">
                                      <p:cBhvr additive="base">
                                        <p:cTn id="65" dur="500" fill="hold"/>
                                        <p:tgtEl>
                                          <p:spTgt spid="111"/>
                                        </p:tgtEl>
                                        <p:attrNameLst>
                                          <p:attrName>ppt_x</p:attrName>
                                        </p:attrNameLst>
                                      </p:cBhvr>
                                      <p:tavLst>
                                        <p:tav tm="0">
                                          <p:val>
                                            <p:strVal val="#ppt_x"/>
                                          </p:val>
                                        </p:tav>
                                        <p:tav tm="100000">
                                          <p:val>
                                            <p:strVal val="#ppt_x"/>
                                          </p:val>
                                        </p:tav>
                                      </p:tavLst>
                                    </p:anim>
                                    <p:anim calcmode="lin" valueType="num">
                                      <p:cBhvr additive="base">
                                        <p:cTn id="66" dur="500" fill="hold"/>
                                        <p:tgtEl>
                                          <p:spTgt spid="111"/>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12"/>
                                        </p:tgtEl>
                                        <p:attrNameLst>
                                          <p:attrName>style.visibility</p:attrName>
                                        </p:attrNameLst>
                                      </p:cBhvr>
                                      <p:to>
                                        <p:strVal val="visible"/>
                                      </p:to>
                                    </p:set>
                                    <p:anim calcmode="lin" valueType="num">
                                      <p:cBhvr additive="base">
                                        <p:cTn id="69" dur="500" fill="hold"/>
                                        <p:tgtEl>
                                          <p:spTgt spid="112"/>
                                        </p:tgtEl>
                                        <p:attrNameLst>
                                          <p:attrName>ppt_x</p:attrName>
                                        </p:attrNameLst>
                                      </p:cBhvr>
                                      <p:tavLst>
                                        <p:tav tm="0">
                                          <p:val>
                                            <p:strVal val="#ppt_x"/>
                                          </p:val>
                                        </p:tav>
                                        <p:tav tm="100000">
                                          <p:val>
                                            <p:strVal val="#ppt_x"/>
                                          </p:val>
                                        </p:tav>
                                      </p:tavLst>
                                    </p:anim>
                                    <p:anim calcmode="lin" valueType="num">
                                      <p:cBhvr additive="base">
                                        <p:cTn id="70" dur="500" fill="hold"/>
                                        <p:tgtEl>
                                          <p:spTgt spid="112"/>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110"/>
                                        </p:tgtEl>
                                        <p:attrNameLst>
                                          <p:attrName>style.visibility</p:attrName>
                                        </p:attrNameLst>
                                      </p:cBhvr>
                                      <p:to>
                                        <p:strVal val="visible"/>
                                      </p:to>
                                    </p:set>
                                    <p:anim calcmode="lin" valueType="num">
                                      <p:cBhvr additive="base">
                                        <p:cTn id="73" dur="500" fill="hold"/>
                                        <p:tgtEl>
                                          <p:spTgt spid="110"/>
                                        </p:tgtEl>
                                        <p:attrNameLst>
                                          <p:attrName>ppt_x</p:attrName>
                                        </p:attrNameLst>
                                      </p:cBhvr>
                                      <p:tavLst>
                                        <p:tav tm="0">
                                          <p:val>
                                            <p:strVal val="#ppt_x"/>
                                          </p:val>
                                        </p:tav>
                                        <p:tav tm="100000">
                                          <p:val>
                                            <p:strVal val="#ppt_x"/>
                                          </p:val>
                                        </p:tav>
                                      </p:tavLst>
                                    </p:anim>
                                    <p:anim calcmode="lin" valueType="num">
                                      <p:cBhvr additive="base">
                                        <p:cTn id="74"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117"/>
                                        </p:tgtEl>
                                        <p:attrNameLst>
                                          <p:attrName>style.visibility</p:attrName>
                                        </p:attrNameLst>
                                      </p:cBhvr>
                                      <p:to>
                                        <p:strVal val="visible"/>
                                      </p:to>
                                    </p:set>
                                    <p:anim calcmode="lin" valueType="num">
                                      <p:cBhvr additive="base">
                                        <p:cTn id="79" dur="500" fill="hold"/>
                                        <p:tgtEl>
                                          <p:spTgt spid="117"/>
                                        </p:tgtEl>
                                        <p:attrNameLst>
                                          <p:attrName>ppt_x</p:attrName>
                                        </p:attrNameLst>
                                      </p:cBhvr>
                                      <p:tavLst>
                                        <p:tav tm="0">
                                          <p:val>
                                            <p:strVal val="#ppt_x"/>
                                          </p:val>
                                        </p:tav>
                                        <p:tav tm="100000">
                                          <p:val>
                                            <p:strVal val="#ppt_x"/>
                                          </p:val>
                                        </p:tav>
                                      </p:tavLst>
                                    </p:anim>
                                    <p:anim calcmode="lin" valueType="num">
                                      <p:cBhvr additive="base">
                                        <p:cTn id="80"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115"/>
                                        </p:tgtEl>
                                        <p:attrNameLst>
                                          <p:attrName>style.visibility</p:attrName>
                                        </p:attrNameLst>
                                      </p:cBhvr>
                                      <p:to>
                                        <p:strVal val="visible"/>
                                      </p:to>
                                    </p:set>
                                    <p:anim calcmode="lin" valueType="num">
                                      <p:cBhvr additive="base">
                                        <p:cTn id="85" dur="500" fill="hold"/>
                                        <p:tgtEl>
                                          <p:spTgt spid="115"/>
                                        </p:tgtEl>
                                        <p:attrNameLst>
                                          <p:attrName>ppt_x</p:attrName>
                                        </p:attrNameLst>
                                      </p:cBhvr>
                                      <p:tavLst>
                                        <p:tav tm="0">
                                          <p:val>
                                            <p:strVal val="#ppt_x"/>
                                          </p:val>
                                        </p:tav>
                                        <p:tav tm="100000">
                                          <p:val>
                                            <p:strVal val="#ppt_x"/>
                                          </p:val>
                                        </p:tav>
                                      </p:tavLst>
                                    </p:anim>
                                    <p:anim calcmode="lin" valueType="num">
                                      <p:cBhvr additive="base">
                                        <p:cTn id="86" dur="500" fill="hold"/>
                                        <p:tgtEl>
                                          <p:spTgt spid="115"/>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116"/>
                                        </p:tgtEl>
                                        <p:attrNameLst>
                                          <p:attrName>style.visibility</p:attrName>
                                        </p:attrNameLst>
                                      </p:cBhvr>
                                      <p:to>
                                        <p:strVal val="visible"/>
                                      </p:to>
                                    </p:set>
                                    <p:anim calcmode="lin" valueType="num">
                                      <p:cBhvr additive="base">
                                        <p:cTn id="89" dur="500" fill="hold"/>
                                        <p:tgtEl>
                                          <p:spTgt spid="116"/>
                                        </p:tgtEl>
                                        <p:attrNameLst>
                                          <p:attrName>ppt_x</p:attrName>
                                        </p:attrNameLst>
                                      </p:cBhvr>
                                      <p:tavLst>
                                        <p:tav tm="0">
                                          <p:val>
                                            <p:strVal val="#ppt_x"/>
                                          </p:val>
                                        </p:tav>
                                        <p:tav tm="100000">
                                          <p:val>
                                            <p:strVal val="#ppt_x"/>
                                          </p:val>
                                        </p:tav>
                                      </p:tavLst>
                                    </p:anim>
                                    <p:anim calcmode="lin" valueType="num">
                                      <p:cBhvr additive="base">
                                        <p:cTn id="90" dur="500" fill="hold"/>
                                        <p:tgtEl>
                                          <p:spTgt spid="116"/>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114"/>
                                        </p:tgtEl>
                                        <p:attrNameLst>
                                          <p:attrName>style.visibility</p:attrName>
                                        </p:attrNameLst>
                                      </p:cBhvr>
                                      <p:to>
                                        <p:strVal val="visible"/>
                                      </p:to>
                                    </p:set>
                                    <p:anim calcmode="lin" valueType="num">
                                      <p:cBhvr additive="base">
                                        <p:cTn id="93" dur="500" fill="hold"/>
                                        <p:tgtEl>
                                          <p:spTgt spid="114"/>
                                        </p:tgtEl>
                                        <p:attrNameLst>
                                          <p:attrName>ppt_x</p:attrName>
                                        </p:attrNameLst>
                                      </p:cBhvr>
                                      <p:tavLst>
                                        <p:tav tm="0">
                                          <p:val>
                                            <p:strVal val="#ppt_x"/>
                                          </p:val>
                                        </p:tav>
                                        <p:tav tm="100000">
                                          <p:val>
                                            <p:strVal val="#ppt_x"/>
                                          </p:val>
                                        </p:tav>
                                      </p:tavLst>
                                    </p:anim>
                                    <p:anim calcmode="lin" valueType="num">
                                      <p:cBhvr additive="base">
                                        <p:cTn id="94"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118"/>
                                        </p:tgtEl>
                                        <p:attrNameLst>
                                          <p:attrName>style.visibility</p:attrName>
                                        </p:attrNameLst>
                                      </p:cBhvr>
                                      <p:to>
                                        <p:strVal val="visible"/>
                                      </p:to>
                                    </p:set>
                                    <p:anim calcmode="lin" valueType="num">
                                      <p:cBhvr additive="base">
                                        <p:cTn id="99" dur="500" fill="hold"/>
                                        <p:tgtEl>
                                          <p:spTgt spid="118"/>
                                        </p:tgtEl>
                                        <p:attrNameLst>
                                          <p:attrName>ppt_x</p:attrName>
                                        </p:attrNameLst>
                                      </p:cBhvr>
                                      <p:tavLst>
                                        <p:tav tm="0">
                                          <p:val>
                                            <p:strVal val="#ppt_x"/>
                                          </p:val>
                                        </p:tav>
                                        <p:tav tm="100000">
                                          <p:val>
                                            <p:strVal val="#ppt_x"/>
                                          </p:val>
                                        </p:tav>
                                      </p:tavLst>
                                    </p:anim>
                                    <p:anim calcmode="lin" valueType="num">
                                      <p:cBhvr additive="base">
                                        <p:cTn id="10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119"/>
                                        </p:tgtEl>
                                        <p:attrNameLst>
                                          <p:attrName>style.visibility</p:attrName>
                                        </p:attrNameLst>
                                      </p:cBhvr>
                                      <p:to>
                                        <p:strVal val="visible"/>
                                      </p:to>
                                    </p:set>
                                    <p:anim calcmode="lin" valueType="num">
                                      <p:cBhvr additive="base">
                                        <p:cTn id="105" dur="500" fill="hold"/>
                                        <p:tgtEl>
                                          <p:spTgt spid="119"/>
                                        </p:tgtEl>
                                        <p:attrNameLst>
                                          <p:attrName>ppt_x</p:attrName>
                                        </p:attrNameLst>
                                      </p:cBhvr>
                                      <p:tavLst>
                                        <p:tav tm="0">
                                          <p:val>
                                            <p:strVal val="#ppt_x"/>
                                          </p:val>
                                        </p:tav>
                                        <p:tav tm="100000">
                                          <p:val>
                                            <p:strVal val="#ppt_x"/>
                                          </p:val>
                                        </p:tav>
                                      </p:tavLst>
                                    </p:anim>
                                    <p:anim calcmode="lin" valueType="num">
                                      <p:cBhvr additive="base">
                                        <p:cTn id="106" dur="500" fill="hold"/>
                                        <p:tgtEl>
                                          <p:spTgt spid="119"/>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120"/>
                                        </p:tgtEl>
                                        <p:attrNameLst>
                                          <p:attrName>style.visibility</p:attrName>
                                        </p:attrNameLst>
                                      </p:cBhvr>
                                      <p:to>
                                        <p:strVal val="visible"/>
                                      </p:to>
                                    </p:set>
                                    <p:anim calcmode="lin" valueType="num">
                                      <p:cBhvr additive="base">
                                        <p:cTn id="109" dur="500" fill="hold"/>
                                        <p:tgtEl>
                                          <p:spTgt spid="120"/>
                                        </p:tgtEl>
                                        <p:attrNameLst>
                                          <p:attrName>ppt_x</p:attrName>
                                        </p:attrNameLst>
                                      </p:cBhvr>
                                      <p:tavLst>
                                        <p:tav tm="0">
                                          <p:val>
                                            <p:strVal val="#ppt_x"/>
                                          </p:val>
                                        </p:tav>
                                        <p:tav tm="100000">
                                          <p:val>
                                            <p:strVal val="#ppt_x"/>
                                          </p:val>
                                        </p:tav>
                                      </p:tavLst>
                                    </p:anim>
                                    <p:anim calcmode="lin" valueType="num">
                                      <p:cBhvr additive="base">
                                        <p:cTn id="110" dur="500" fill="hold"/>
                                        <p:tgtEl>
                                          <p:spTgt spid="1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48" grpId="0" animBg="1"/>
      <p:bldP spid="49" grpId="0" animBg="1"/>
      <p:bldP spid="119" grpId="0" animBg="1"/>
      <p:bldP spid="12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a:blip r:embed="rId3"/>
          <a:stretch>
            <a:fillRect/>
          </a:stretch>
        </p:blipFill>
        <p:spPr>
          <a:xfrm>
            <a:off x="2525922" y="3624385"/>
            <a:ext cx="3589104" cy="2229916"/>
          </a:xfrm>
          <a:prstGeom prst="rect">
            <a:avLst/>
          </a:prstGeom>
          <a:noFill/>
          <a:ln>
            <a:noFill/>
          </a:ln>
        </p:spPr>
      </p:pic>
      <p:grpSp>
        <p:nvGrpSpPr>
          <p:cNvPr id="37" name="Group 36"/>
          <p:cNvGrpSpPr/>
          <p:nvPr/>
        </p:nvGrpSpPr>
        <p:grpSpPr>
          <a:xfrm>
            <a:off x="304887" y="1203718"/>
            <a:ext cx="1754371" cy="2183300"/>
            <a:chOff x="8215764" y="2164438"/>
            <a:chExt cx="1719680" cy="1947553"/>
          </a:xfrm>
        </p:grpSpPr>
        <p:sp>
          <p:nvSpPr>
            <p:cNvPr id="38" name="Rectangle 37"/>
            <p:cNvSpPr/>
            <p:nvPr/>
          </p:nvSpPr>
          <p:spPr bwMode="auto">
            <a:xfrm>
              <a:off x="8215764" y="2164438"/>
              <a:ext cx="1719680" cy="1947553"/>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186521" tIns="149217" rIns="186521" bIns="149217" rtlCol="0" anchor="t"/>
            <a:lstStyle/>
            <a:p>
              <a:pPr defTabSz="932468"/>
              <a:r>
                <a:rPr lang="en-US" sz="1873" dirty="0">
                  <a:gradFill>
                    <a:gsLst>
                      <a:gs pos="0">
                        <a:schemeClr val="bg1"/>
                      </a:gs>
                      <a:gs pos="74000">
                        <a:schemeClr val="bg1"/>
                      </a:gs>
                    </a:gsLst>
                    <a:lin ang="5400000" scaled="0"/>
                  </a:gradFill>
                </a:rPr>
                <a:t>Marketplace</a:t>
              </a:r>
            </a:p>
          </p:txBody>
        </p:sp>
        <p:pic>
          <p:nvPicPr>
            <p:cNvPr id="40" name="Picture 3" descr="\\tk2offfsm03\FileShares\IPOAWSFS101\SharedFolders\OODESIGN\PROJECTS\O15\O15_REDESIGN\WORKING_FILES\10_10_11\Screens\To Becca\Add-ins_V24.jpg"/>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642920" y="2639412"/>
              <a:ext cx="865370" cy="1341140"/>
            </a:xfrm>
            <a:prstGeom prst="rect">
              <a:avLst/>
            </a:prstGeom>
            <a:solidFill>
              <a:schemeClr val="bg1">
                <a:lumMod val="95000"/>
              </a:schemeClr>
            </a:solidFill>
            <a:ln>
              <a:noFill/>
            </a:ln>
            <a:extLst/>
          </p:spPr>
        </p:pic>
      </p:grpSp>
      <p:sp>
        <p:nvSpPr>
          <p:cNvPr id="41" name="Title 1"/>
          <p:cNvSpPr>
            <a:spLocks noGrp="1"/>
          </p:cNvSpPr>
          <p:nvPr>
            <p:ph type="title"/>
          </p:nvPr>
        </p:nvSpPr>
        <p:spPr>
          <a:xfrm>
            <a:off x="268215" y="275913"/>
            <a:ext cx="11601993" cy="777971"/>
          </a:xfrm>
        </p:spPr>
        <p:txBody>
          <a:bodyPr/>
          <a:lstStyle/>
          <a:p>
            <a:r>
              <a:rPr lang="en-US" dirty="0" smtClean="0"/>
              <a:t>SP app upgrade process</a:t>
            </a:r>
            <a:endParaRPr lang="en-US" dirty="0"/>
          </a:p>
        </p:txBody>
      </p:sp>
      <p:grpSp>
        <p:nvGrpSpPr>
          <p:cNvPr id="42" name="Group 41"/>
          <p:cNvGrpSpPr/>
          <p:nvPr/>
        </p:nvGrpSpPr>
        <p:grpSpPr>
          <a:xfrm>
            <a:off x="7686097" y="2165810"/>
            <a:ext cx="4466759" cy="3841179"/>
            <a:chOff x="4724610" y="1693700"/>
            <a:chExt cx="3284680" cy="3766738"/>
          </a:xfrm>
        </p:grpSpPr>
        <p:sp>
          <p:nvSpPr>
            <p:cNvPr id="48" name="Rectangle 47"/>
            <p:cNvSpPr/>
            <p:nvPr/>
          </p:nvSpPr>
          <p:spPr>
            <a:xfrm>
              <a:off x="4724610" y="3054331"/>
              <a:ext cx="1073207" cy="888259"/>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186521" tIns="149217" rIns="186521" bIns="149217" rtlCol="0" anchor="t"/>
            <a:lstStyle/>
            <a:p>
              <a:pPr defTabSz="932468"/>
              <a:r>
                <a:rPr lang="en-US" sz="1873" dirty="0">
                  <a:gradFill>
                    <a:gsLst>
                      <a:gs pos="0">
                        <a:schemeClr val="bg1"/>
                      </a:gs>
                      <a:gs pos="74000">
                        <a:schemeClr val="bg1"/>
                      </a:gs>
                    </a:gsLst>
                    <a:lin ang="5400000" scaled="0"/>
                  </a:gradFill>
                </a:rPr>
                <a:t>Parent site</a:t>
              </a:r>
            </a:p>
          </p:txBody>
        </p:sp>
        <p:sp>
          <p:nvSpPr>
            <p:cNvPr id="49" name="Rectangle 48"/>
            <p:cNvSpPr/>
            <p:nvPr/>
          </p:nvSpPr>
          <p:spPr>
            <a:xfrm>
              <a:off x="6626294" y="2653193"/>
              <a:ext cx="1382995" cy="88825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468">
                <a:lnSpc>
                  <a:spcPct val="90000"/>
                </a:lnSpc>
              </a:pPr>
              <a:r>
                <a:rPr lang="en-US" sz="1873" dirty="0">
                  <a:gradFill>
                    <a:gsLst>
                      <a:gs pos="1250">
                        <a:schemeClr val="tx1"/>
                      </a:gs>
                      <a:gs pos="100000">
                        <a:schemeClr val="tx1"/>
                      </a:gs>
                    </a:gsLst>
                    <a:lin ang="5400000" scaled="0"/>
                  </a:gradFill>
                </a:rPr>
                <a:t>Child </a:t>
              </a:r>
              <a:br>
                <a:rPr lang="en-US" sz="1873" dirty="0">
                  <a:gradFill>
                    <a:gsLst>
                      <a:gs pos="1250">
                        <a:schemeClr val="tx1"/>
                      </a:gs>
                      <a:gs pos="100000">
                        <a:schemeClr val="tx1"/>
                      </a:gs>
                    </a:gsLst>
                    <a:lin ang="5400000" scaled="0"/>
                  </a:gradFill>
                </a:rPr>
              </a:br>
              <a:r>
                <a:rPr lang="en-US" sz="1873" dirty="0">
                  <a:gradFill>
                    <a:gsLst>
                      <a:gs pos="1250">
                        <a:schemeClr val="tx1"/>
                      </a:gs>
                      <a:gs pos="100000">
                        <a:schemeClr val="tx1"/>
                      </a:gs>
                    </a:gsLst>
                    <a:lin ang="5400000" scaled="0"/>
                  </a:gradFill>
                </a:rPr>
                <a:t>Site A</a:t>
              </a:r>
            </a:p>
          </p:txBody>
        </p:sp>
        <p:sp>
          <p:nvSpPr>
            <p:cNvPr id="50" name="Rectangle 49"/>
            <p:cNvSpPr/>
            <p:nvPr/>
          </p:nvSpPr>
          <p:spPr>
            <a:xfrm>
              <a:off x="6626294" y="3612686"/>
              <a:ext cx="1382996" cy="88825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468">
                <a:lnSpc>
                  <a:spcPct val="90000"/>
                </a:lnSpc>
              </a:pPr>
              <a:r>
                <a:rPr lang="en-US" sz="1873" dirty="0">
                  <a:gradFill>
                    <a:gsLst>
                      <a:gs pos="1250">
                        <a:schemeClr val="tx1"/>
                      </a:gs>
                      <a:gs pos="100000">
                        <a:schemeClr val="tx1"/>
                      </a:gs>
                    </a:gsLst>
                    <a:lin ang="5400000" scaled="0"/>
                  </a:gradFill>
                </a:rPr>
                <a:t>Child </a:t>
              </a:r>
              <a:br>
                <a:rPr lang="en-US" sz="1873" dirty="0">
                  <a:gradFill>
                    <a:gsLst>
                      <a:gs pos="1250">
                        <a:schemeClr val="tx1"/>
                      </a:gs>
                      <a:gs pos="100000">
                        <a:schemeClr val="tx1"/>
                      </a:gs>
                    </a:gsLst>
                    <a:lin ang="5400000" scaled="0"/>
                  </a:gradFill>
                </a:rPr>
              </a:br>
              <a:r>
                <a:rPr lang="en-US" sz="1873" dirty="0">
                  <a:gradFill>
                    <a:gsLst>
                      <a:gs pos="1250">
                        <a:schemeClr val="tx1"/>
                      </a:gs>
                      <a:gs pos="100000">
                        <a:schemeClr val="tx1"/>
                      </a:gs>
                    </a:gsLst>
                    <a:lin ang="5400000" scaled="0"/>
                  </a:gradFill>
                </a:rPr>
                <a:t>Site B</a:t>
              </a:r>
            </a:p>
          </p:txBody>
        </p:sp>
        <p:sp>
          <p:nvSpPr>
            <p:cNvPr id="56" name="Rectangle 55"/>
            <p:cNvSpPr/>
            <p:nvPr/>
          </p:nvSpPr>
          <p:spPr>
            <a:xfrm>
              <a:off x="6626294" y="4572179"/>
              <a:ext cx="1382995" cy="88825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468">
                <a:lnSpc>
                  <a:spcPct val="90000"/>
                </a:lnSpc>
              </a:pPr>
              <a:r>
                <a:rPr lang="en-US" sz="1873" dirty="0">
                  <a:gradFill>
                    <a:gsLst>
                      <a:gs pos="1250">
                        <a:schemeClr val="tx1"/>
                      </a:gs>
                      <a:gs pos="100000">
                        <a:schemeClr val="tx1"/>
                      </a:gs>
                    </a:gsLst>
                    <a:lin ang="5400000" scaled="0"/>
                  </a:gradFill>
                </a:rPr>
                <a:t>Child </a:t>
              </a:r>
              <a:br>
                <a:rPr lang="en-US" sz="1873" dirty="0">
                  <a:gradFill>
                    <a:gsLst>
                      <a:gs pos="1250">
                        <a:schemeClr val="tx1"/>
                      </a:gs>
                      <a:gs pos="100000">
                        <a:schemeClr val="tx1"/>
                      </a:gs>
                    </a:gsLst>
                    <a:lin ang="5400000" scaled="0"/>
                  </a:gradFill>
                </a:rPr>
              </a:br>
              <a:r>
                <a:rPr lang="en-US" sz="1873" dirty="0">
                  <a:gradFill>
                    <a:gsLst>
                      <a:gs pos="1250">
                        <a:schemeClr val="tx1"/>
                      </a:gs>
                      <a:gs pos="100000">
                        <a:schemeClr val="tx1"/>
                      </a:gs>
                    </a:gsLst>
                    <a:lin ang="5400000" scaled="0"/>
                  </a:gradFill>
                </a:rPr>
                <a:t>Site C</a:t>
              </a:r>
            </a:p>
          </p:txBody>
        </p:sp>
        <p:sp>
          <p:nvSpPr>
            <p:cNvPr id="57" name="Rectangle 56"/>
            <p:cNvSpPr/>
            <p:nvPr/>
          </p:nvSpPr>
          <p:spPr>
            <a:xfrm>
              <a:off x="6626294" y="1693700"/>
              <a:ext cx="1382995" cy="88825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468"/>
              <a:r>
                <a:rPr lang="en-US" sz="1873" dirty="0">
                  <a:gradFill>
                    <a:gsLst>
                      <a:gs pos="1250">
                        <a:schemeClr val="tx1"/>
                      </a:gs>
                      <a:gs pos="100000">
                        <a:schemeClr val="tx1"/>
                      </a:gs>
                    </a:gsLst>
                    <a:lin ang="5400000" scaled="0"/>
                  </a:gradFill>
                </a:rPr>
                <a:t>Meetings app</a:t>
              </a:r>
            </a:p>
            <a:p>
              <a:pPr defTabSz="932468"/>
              <a:r>
                <a:rPr lang="en-US" sz="1873" dirty="0">
                  <a:gradFill>
                    <a:gsLst>
                      <a:gs pos="1250">
                        <a:schemeClr val="tx1"/>
                      </a:gs>
                      <a:gs pos="100000">
                        <a:schemeClr val="tx1"/>
                      </a:gs>
                    </a:gsLst>
                    <a:lin ang="5400000" scaled="0"/>
                  </a:gradFill>
                </a:rPr>
                <a:t>V1.0.0.0</a:t>
              </a:r>
            </a:p>
          </p:txBody>
        </p:sp>
        <p:cxnSp>
          <p:nvCxnSpPr>
            <p:cNvPr id="58" name="Straight Connector 57"/>
            <p:cNvCxnSpPr>
              <a:stCxn id="48" idx="3"/>
              <a:endCxn id="57" idx="1"/>
            </p:cNvCxnSpPr>
            <p:nvPr/>
          </p:nvCxnSpPr>
          <p:spPr>
            <a:xfrm flipV="1">
              <a:off x="5797817" y="2137830"/>
              <a:ext cx="828476" cy="1360631"/>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48" idx="3"/>
              <a:endCxn id="49" idx="1"/>
            </p:cNvCxnSpPr>
            <p:nvPr/>
          </p:nvCxnSpPr>
          <p:spPr>
            <a:xfrm flipV="1">
              <a:off x="5797817" y="3097323"/>
              <a:ext cx="828476" cy="401138"/>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a:stCxn id="48" idx="3"/>
              <a:endCxn id="50" idx="1"/>
            </p:cNvCxnSpPr>
            <p:nvPr/>
          </p:nvCxnSpPr>
          <p:spPr>
            <a:xfrm>
              <a:off x="5797817" y="3498461"/>
              <a:ext cx="828476" cy="558355"/>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48" idx="3"/>
              <a:endCxn id="56" idx="1"/>
            </p:cNvCxnSpPr>
            <p:nvPr/>
          </p:nvCxnSpPr>
          <p:spPr>
            <a:xfrm>
              <a:off x="5797817" y="3498461"/>
              <a:ext cx="828476" cy="1517848"/>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grpSp>
      <p:sp>
        <p:nvSpPr>
          <p:cNvPr id="62" name="TextBox 61"/>
          <p:cNvSpPr txBox="1"/>
          <p:nvPr/>
        </p:nvSpPr>
        <p:spPr>
          <a:xfrm>
            <a:off x="2178076" y="1203717"/>
            <a:ext cx="2434490" cy="1101363"/>
          </a:xfrm>
          <a:prstGeom prst="rect">
            <a:avLst/>
          </a:prstGeom>
          <a:noFill/>
          <a:ln>
            <a:noFill/>
          </a:ln>
        </p:spPr>
        <p:style>
          <a:lnRef idx="1">
            <a:schemeClr val="accent6"/>
          </a:lnRef>
          <a:fillRef idx="3">
            <a:schemeClr val="accent6"/>
          </a:fillRef>
          <a:effectRef idx="2">
            <a:schemeClr val="accent6"/>
          </a:effectRef>
          <a:fontRef idx="minor">
            <a:schemeClr val="lt1"/>
          </a:fontRef>
        </p:style>
        <p:txBody>
          <a:bodyPr lIns="186521" tIns="149217" rIns="186521" bIns="149217" rtlCol="0" anchor="t" anchorCtr="0"/>
          <a:lstStyle>
            <a:defPPr>
              <a:defRPr lang="en-US"/>
            </a:defPPr>
            <a:lvl1pPr defTabSz="914274">
              <a:defRPr sz="2800">
                <a:gradFill>
                  <a:gsLst>
                    <a:gs pos="1250">
                      <a:schemeClr val="bg2"/>
                    </a:gs>
                    <a:gs pos="100000">
                      <a:schemeClr val="bg2"/>
                    </a:gs>
                  </a:gsLst>
                  <a:lin ang="5400000" scaled="0"/>
                </a:gradFill>
                <a:latin typeface="+mj-lt"/>
              </a:defRPr>
            </a:lvl1pPr>
            <a:lvl2pPr marL="457137" defTabSz="914274">
              <a:defRPr>
                <a:solidFill>
                  <a:schemeClr val="lt1"/>
                </a:solidFill>
              </a:defRPr>
            </a:lvl2pPr>
            <a:lvl3pPr marL="914274" defTabSz="914274">
              <a:defRPr>
                <a:solidFill>
                  <a:schemeClr val="lt1"/>
                </a:solidFill>
              </a:defRPr>
            </a:lvl3pPr>
            <a:lvl4pPr marL="1371411" defTabSz="914274">
              <a:defRPr>
                <a:solidFill>
                  <a:schemeClr val="lt1"/>
                </a:solidFill>
              </a:defRPr>
            </a:lvl4pPr>
            <a:lvl5pPr marL="1828547" defTabSz="914274">
              <a:defRPr>
                <a:solidFill>
                  <a:schemeClr val="lt1"/>
                </a:solidFill>
              </a:defRPr>
            </a:lvl5pPr>
            <a:lvl6pPr marL="2285685" defTabSz="914274">
              <a:defRPr>
                <a:solidFill>
                  <a:schemeClr val="lt1"/>
                </a:solidFill>
              </a:defRPr>
            </a:lvl6pPr>
            <a:lvl7pPr marL="2742821" defTabSz="914274">
              <a:defRPr>
                <a:solidFill>
                  <a:schemeClr val="lt1"/>
                </a:solidFill>
              </a:defRPr>
            </a:lvl7pPr>
            <a:lvl8pPr marL="3199958" defTabSz="914274">
              <a:defRPr>
                <a:solidFill>
                  <a:schemeClr val="lt1"/>
                </a:solidFill>
              </a:defRPr>
            </a:lvl8pPr>
            <a:lvl9pPr marL="3657096" defTabSz="914274">
              <a:defRPr>
                <a:solidFill>
                  <a:schemeClr val="lt1"/>
                </a:solidFill>
              </a:defRPr>
            </a:lvl9pPr>
          </a:lstStyle>
          <a:p>
            <a:r>
              <a:rPr lang="en-US" sz="2856" dirty="0">
                <a:gradFill>
                  <a:gsLst>
                    <a:gs pos="4000">
                      <a:schemeClr val="tx1"/>
                    </a:gs>
                    <a:gs pos="100000">
                      <a:schemeClr val="tx1"/>
                    </a:gs>
                  </a:gsLst>
                  <a:lin ang="5400000" scaled="0"/>
                </a:gradFill>
              </a:rPr>
              <a:t>App</a:t>
            </a:r>
            <a:br>
              <a:rPr lang="en-US" sz="2856" dirty="0">
                <a:gradFill>
                  <a:gsLst>
                    <a:gs pos="4000">
                      <a:schemeClr val="tx1"/>
                    </a:gs>
                    <a:gs pos="100000">
                      <a:schemeClr val="tx1"/>
                    </a:gs>
                  </a:gsLst>
                  <a:lin ang="5400000" scaled="0"/>
                </a:gradFill>
              </a:rPr>
            </a:br>
            <a:r>
              <a:rPr lang="en-US" sz="1836" dirty="0">
                <a:gradFill>
                  <a:gsLst>
                    <a:gs pos="4000">
                      <a:schemeClr val="tx1"/>
                    </a:gs>
                    <a:gs pos="100000">
                      <a:schemeClr val="tx1"/>
                    </a:gs>
                  </a:gsLst>
                  <a:lin ang="5400000" scaled="0"/>
                </a:gradFill>
                <a:latin typeface="+mn-lt"/>
              </a:rPr>
              <a:t>1.0.0.0</a:t>
            </a:r>
            <a:endParaRPr lang="en-US" sz="2856" dirty="0">
              <a:gradFill>
                <a:gsLst>
                  <a:gs pos="4000">
                    <a:schemeClr val="tx1"/>
                  </a:gs>
                  <a:gs pos="100000">
                    <a:schemeClr val="tx1"/>
                  </a:gs>
                </a:gsLst>
                <a:lin ang="5400000" scaled="0"/>
              </a:gradFill>
              <a:latin typeface="+mn-lt"/>
            </a:endParaRPr>
          </a:p>
        </p:txBody>
      </p:sp>
      <p:grpSp>
        <p:nvGrpSpPr>
          <p:cNvPr id="63" name="Group 19"/>
          <p:cNvGrpSpPr>
            <a:grpSpLocks noChangeAspect="1"/>
          </p:cNvGrpSpPr>
          <p:nvPr/>
        </p:nvGrpSpPr>
        <p:grpSpPr bwMode="auto">
          <a:xfrm flipH="1">
            <a:off x="315135" y="3505218"/>
            <a:ext cx="1848209" cy="3294724"/>
            <a:chOff x="3792" y="2554"/>
            <a:chExt cx="888" cy="1583"/>
          </a:xfrm>
        </p:grpSpPr>
        <p:sp>
          <p:nvSpPr>
            <p:cNvPr id="64" name="Freeform 20"/>
            <p:cNvSpPr>
              <a:spLocks/>
            </p:cNvSpPr>
            <p:nvPr/>
          </p:nvSpPr>
          <p:spPr bwMode="auto">
            <a:xfrm>
              <a:off x="4295" y="2698"/>
              <a:ext cx="265" cy="54"/>
            </a:xfrm>
            <a:custGeom>
              <a:avLst/>
              <a:gdLst>
                <a:gd name="T0" fmla="*/ 146 w 146"/>
                <a:gd name="T1" fmla="*/ 23 h 30"/>
                <a:gd name="T2" fmla="*/ 139 w 146"/>
                <a:gd name="T3" fmla="*/ 30 h 30"/>
                <a:gd name="T4" fmla="*/ 8 w 146"/>
                <a:gd name="T5" fmla="*/ 30 h 30"/>
                <a:gd name="T6" fmla="*/ 0 w 146"/>
                <a:gd name="T7" fmla="*/ 23 h 30"/>
                <a:gd name="T8" fmla="*/ 0 w 146"/>
                <a:gd name="T9" fmla="*/ 7 h 30"/>
                <a:gd name="T10" fmla="*/ 8 w 146"/>
                <a:gd name="T11" fmla="*/ 0 h 30"/>
                <a:gd name="T12" fmla="*/ 139 w 146"/>
                <a:gd name="T13" fmla="*/ 0 h 30"/>
                <a:gd name="T14" fmla="*/ 146 w 146"/>
                <a:gd name="T15" fmla="*/ 7 h 30"/>
                <a:gd name="T16" fmla="*/ 146 w 146"/>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0">
                  <a:moveTo>
                    <a:pt x="146" y="23"/>
                  </a:moveTo>
                  <a:cubicBezTo>
                    <a:pt x="146" y="27"/>
                    <a:pt x="143" y="30"/>
                    <a:pt x="139" y="30"/>
                  </a:cubicBezTo>
                  <a:cubicBezTo>
                    <a:pt x="8" y="30"/>
                    <a:pt x="8" y="30"/>
                    <a:pt x="8" y="30"/>
                  </a:cubicBezTo>
                  <a:cubicBezTo>
                    <a:pt x="3" y="30"/>
                    <a:pt x="0" y="27"/>
                    <a:pt x="0" y="23"/>
                  </a:cubicBezTo>
                  <a:cubicBezTo>
                    <a:pt x="0" y="7"/>
                    <a:pt x="0" y="7"/>
                    <a:pt x="0" y="7"/>
                  </a:cubicBezTo>
                  <a:cubicBezTo>
                    <a:pt x="0" y="3"/>
                    <a:pt x="3" y="0"/>
                    <a:pt x="8" y="0"/>
                  </a:cubicBezTo>
                  <a:cubicBezTo>
                    <a:pt x="139" y="0"/>
                    <a:pt x="139" y="0"/>
                    <a:pt x="139" y="0"/>
                  </a:cubicBezTo>
                  <a:cubicBezTo>
                    <a:pt x="143" y="0"/>
                    <a:pt x="146" y="3"/>
                    <a:pt x="146" y="7"/>
                  </a:cubicBezTo>
                  <a:lnTo>
                    <a:pt x="146" y="23"/>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5" name="Rectangle 21"/>
            <p:cNvSpPr>
              <a:spLocks noChangeArrowheads="1"/>
            </p:cNvSpPr>
            <p:nvPr/>
          </p:nvSpPr>
          <p:spPr bwMode="auto">
            <a:xfrm>
              <a:off x="4282" y="3425"/>
              <a:ext cx="291" cy="9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6" name="Rectangle 22"/>
            <p:cNvSpPr>
              <a:spLocks noChangeArrowheads="1"/>
            </p:cNvSpPr>
            <p:nvPr/>
          </p:nvSpPr>
          <p:spPr bwMode="auto">
            <a:xfrm>
              <a:off x="4282" y="3425"/>
              <a:ext cx="75" cy="632"/>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7" name="Freeform 23"/>
            <p:cNvSpPr>
              <a:spLocks/>
            </p:cNvSpPr>
            <p:nvPr/>
          </p:nvSpPr>
          <p:spPr bwMode="auto">
            <a:xfrm>
              <a:off x="4183" y="4046"/>
              <a:ext cx="174" cy="91"/>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EA42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8" name="Rectangle 24"/>
            <p:cNvSpPr>
              <a:spLocks noChangeArrowheads="1"/>
            </p:cNvSpPr>
            <p:nvPr/>
          </p:nvSpPr>
          <p:spPr bwMode="auto">
            <a:xfrm>
              <a:off x="4499" y="3425"/>
              <a:ext cx="74" cy="632"/>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9" name="Freeform 25"/>
            <p:cNvSpPr>
              <a:spLocks/>
            </p:cNvSpPr>
            <p:nvPr/>
          </p:nvSpPr>
          <p:spPr bwMode="auto">
            <a:xfrm>
              <a:off x="4399" y="4046"/>
              <a:ext cx="174" cy="91"/>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EA42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0" name="Freeform 26"/>
            <p:cNvSpPr>
              <a:spLocks/>
            </p:cNvSpPr>
            <p:nvPr/>
          </p:nvSpPr>
          <p:spPr bwMode="auto">
            <a:xfrm>
              <a:off x="4175" y="2903"/>
              <a:ext cx="505" cy="522"/>
            </a:xfrm>
            <a:custGeom>
              <a:avLst/>
              <a:gdLst>
                <a:gd name="T0" fmla="*/ 219 w 278"/>
                <a:gd name="T1" fmla="*/ 0 h 288"/>
                <a:gd name="T2" fmla="*/ 59 w 278"/>
                <a:gd name="T3" fmla="*/ 0 h 288"/>
                <a:gd name="T4" fmla="*/ 0 w 278"/>
                <a:gd name="T5" fmla="*/ 59 h 288"/>
                <a:gd name="T6" fmla="*/ 0 w 278"/>
                <a:gd name="T7" fmla="*/ 109 h 288"/>
                <a:gd name="T8" fmla="*/ 59 w 278"/>
                <a:gd name="T9" fmla="*/ 109 h 288"/>
                <a:gd name="T10" fmla="*/ 59 w 278"/>
                <a:gd name="T11" fmla="*/ 288 h 288"/>
                <a:gd name="T12" fmla="*/ 219 w 278"/>
                <a:gd name="T13" fmla="*/ 288 h 288"/>
                <a:gd name="T14" fmla="*/ 219 w 278"/>
                <a:gd name="T15" fmla="*/ 109 h 288"/>
                <a:gd name="T16" fmla="*/ 278 w 278"/>
                <a:gd name="T17" fmla="*/ 109 h 288"/>
                <a:gd name="T18" fmla="*/ 278 w 278"/>
                <a:gd name="T19" fmla="*/ 59 h 288"/>
                <a:gd name="T20" fmla="*/ 219 w 278"/>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8" h="288">
                  <a:moveTo>
                    <a:pt x="219" y="0"/>
                  </a:moveTo>
                  <a:cubicBezTo>
                    <a:pt x="59" y="0"/>
                    <a:pt x="59" y="0"/>
                    <a:pt x="59" y="0"/>
                  </a:cubicBezTo>
                  <a:cubicBezTo>
                    <a:pt x="26" y="0"/>
                    <a:pt x="0" y="27"/>
                    <a:pt x="0" y="59"/>
                  </a:cubicBezTo>
                  <a:cubicBezTo>
                    <a:pt x="0" y="109"/>
                    <a:pt x="0" y="109"/>
                    <a:pt x="0" y="109"/>
                  </a:cubicBezTo>
                  <a:cubicBezTo>
                    <a:pt x="59" y="109"/>
                    <a:pt x="59" y="109"/>
                    <a:pt x="59" y="109"/>
                  </a:cubicBezTo>
                  <a:cubicBezTo>
                    <a:pt x="59" y="288"/>
                    <a:pt x="59" y="288"/>
                    <a:pt x="59" y="288"/>
                  </a:cubicBezTo>
                  <a:cubicBezTo>
                    <a:pt x="219" y="288"/>
                    <a:pt x="219" y="288"/>
                    <a:pt x="219" y="288"/>
                  </a:cubicBezTo>
                  <a:cubicBezTo>
                    <a:pt x="219" y="109"/>
                    <a:pt x="219" y="109"/>
                    <a:pt x="219" y="109"/>
                  </a:cubicBezTo>
                  <a:cubicBezTo>
                    <a:pt x="278" y="109"/>
                    <a:pt x="278" y="109"/>
                    <a:pt x="278" y="109"/>
                  </a:cubicBezTo>
                  <a:cubicBezTo>
                    <a:pt x="278" y="59"/>
                    <a:pt x="278" y="59"/>
                    <a:pt x="278" y="59"/>
                  </a:cubicBezTo>
                  <a:cubicBezTo>
                    <a:pt x="278" y="27"/>
                    <a:pt x="252" y="0"/>
                    <a:pt x="219" y="0"/>
                  </a:cubicBezTo>
                  <a:close/>
                </a:path>
              </a:pathLst>
            </a:cu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1" name="Freeform 27"/>
            <p:cNvSpPr>
              <a:spLocks/>
            </p:cNvSpPr>
            <p:nvPr/>
          </p:nvSpPr>
          <p:spPr bwMode="auto">
            <a:xfrm>
              <a:off x="4088" y="3100"/>
              <a:ext cx="180" cy="269"/>
            </a:xfrm>
            <a:custGeom>
              <a:avLst/>
              <a:gdLst>
                <a:gd name="T0" fmla="*/ 62 w 99"/>
                <a:gd name="T1" fmla="*/ 148 h 148"/>
                <a:gd name="T2" fmla="*/ 0 w 99"/>
                <a:gd name="T3" fmla="*/ 148 h 148"/>
                <a:gd name="T4" fmla="*/ 0 w 99"/>
                <a:gd name="T5" fmla="*/ 105 h 148"/>
                <a:gd name="T6" fmla="*/ 56 w 99"/>
                <a:gd name="T7" fmla="*/ 105 h 148"/>
                <a:gd name="T8" fmla="*/ 56 w 99"/>
                <a:gd name="T9" fmla="*/ 0 h 148"/>
                <a:gd name="T10" fmla="*/ 99 w 99"/>
                <a:gd name="T11" fmla="*/ 0 h 148"/>
                <a:gd name="T12" fmla="*/ 99 w 99"/>
                <a:gd name="T13" fmla="*/ 111 h 148"/>
                <a:gd name="T14" fmla="*/ 62 w 99"/>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48">
                  <a:moveTo>
                    <a:pt x="62" y="148"/>
                  </a:moveTo>
                  <a:cubicBezTo>
                    <a:pt x="0" y="148"/>
                    <a:pt x="0" y="148"/>
                    <a:pt x="0" y="148"/>
                  </a:cubicBezTo>
                  <a:cubicBezTo>
                    <a:pt x="0" y="105"/>
                    <a:pt x="0" y="105"/>
                    <a:pt x="0" y="105"/>
                  </a:cubicBezTo>
                  <a:cubicBezTo>
                    <a:pt x="56" y="105"/>
                    <a:pt x="56" y="105"/>
                    <a:pt x="56" y="105"/>
                  </a:cubicBezTo>
                  <a:cubicBezTo>
                    <a:pt x="56" y="0"/>
                    <a:pt x="56" y="0"/>
                    <a:pt x="56" y="0"/>
                  </a:cubicBezTo>
                  <a:cubicBezTo>
                    <a:pt x="99" y="0"/>
                    <a:pt x="99" y="0"/>
                    <a:pt x="99" y="0"/>
                  </a:cubicBezTo>
                  <a:cubicBezTo>
                    <a:pt x="99" y="111"/>
                    <a:pt x="99" y="111"/>
                    <a:pt x="99" y="111"/>
                  </a:cubicBezTo>
                  <a:cubicBezTo>
                    <a:pt x="99" y="131"/>
                    <a:pt x="82" y="148"/>
                    <a:pt x="62" y="148"/>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2" name="Rectangle 28"/>
            <p:cNvSpPr>
              <a:spLocks noChangeArrowheads="1"/>
            </p:cNvSpPr>
            <p:nvPr/>
          </p:nvSpPr>
          <p:spPr bwMode="auto">
            <a:xfrm>
              <a:off x="4588" y="3100"/>
              <a:ext cx="78" cy="46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3" name="Freeform 29"/>
            <p:cNvSpPr>
              <a:spLocks/>
            </p:cNvSpPr>
            <p:nvPr/>
          </p:nvSpPr>
          <p:spPr bwMode="auto">
            <a:xfrm>
              <a:off x="4588" y="3487"/>
              <a:ext cx="78" cy="156"/>
            </a:xfrm>
            <a:custGeom>
              <a:avLst/>
              <a:gdLst>
                <a:gd name="T0" fmla="*/ 0 w 43"/>
                <a:gd name="T1" fmla="*/ 0 h 86"/>
                <a:gd name="T2" fmla="*/ 0 w 43"/>
                <a:gd name="T3" fmla="*/ 86 h 86"/>
                <a:gd name="T4" fmla="*/ 43 w 43"/>
                <a:gd name="T5" fmla="*/ 43 h 86"/>
                <a:gd name="T6" fmla="*/ 0 w 43"/>
                <a:gd name="T7" fmla="*/ 0 h 86"/>
              </a:gdLst>
              <a:ahLst/>
              <a:cxnLst>
                <a:cxn ang="0">
                  <a:pos x="T0" y="T1"/>
                </a:cxn>
                <a:cxn ang="0">
                  <a:pos x="T2" y="T3"/>
                </a:cxn>
                <a:cxn ang="0">
                  <a:pos x="T4" y="T5"/>
                </a:cxn>
                <a:cxn ang="0">
                  <a:pos x="T6" y="T7"/>
                </a:cxn>
              </a:cxnLst>
              <a:rect l="0" t="0" r="r" b="b"/>
              <a:pathLst>
                <a:path w="43" h="86">
                  <a:moveTo>
                    <a:pt x="0" y="0"/>
                  </a:moveTo>
                  <a:cubicBezTo>
                    <a:pt x="0" y="86"/>
                    <a:pt x="0" y="86"/>
                    <a:pt x="0" y="86"/>
                  </a:cubicBezTo>
                  <a:cubicBezTo>
                    <a:pt x="24" y="86"/>
                    <a:pt x="43" y="67"/>
                    <a:pt x="43" y="43"/>
                  </a:cubicBezTo>
                  <a:cubicBezTo>
                    <a:pt x="43" y="19"/>
                    <a:pt x="24"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4" name="Freeform 30"/>
            <p:cNvSpPr>
              <a:spLocks/>
            </p:cNvSpPr>
            <p:nvPr/>
          </p:nvSpPr>
          <p:spPr bwMode="auto">
            <a:xfrm>
              <a:off x="4010" y="3289"/>
              <a:ext cx="158" cy="80"/>
            </a:xfrm>
            <a:custGeom>
              <a:avLst/>
              <a:gdLst>
                <a:gd name="T0" fmla="*/ 87 w 87"/>
                <a:gd name="T1" fmla="*/ 0 h 44"/>
                <a:gd name="T2" fmla="*/ 0 w 87"/>
                <a:gd name="T3" fmla="*/ 0 h 44"/>
                <a:gd name="T4" fmla="*/ 43 w 87"/>
                <a:gd name="T5" fmla="*/ 44 h 44"/>
                <a:gd name="T6" fmla="*/ 87 w 87"/>
                <a:gd name="T7" fmla="*/ 0 h 44"/>
              </a:gdLst>
              <a:ahLst/>
              <a:cxnLst>
                <a:cxn ang="0">
                  <a:pos x="T0" y="T1"/>
                </a:cxn>
                <a:cxn ang="0">
                  <a:pos x="T2" y="T3"/>
                </a:cxn>
                <a:cxn ang="0">
                  <a:pos x="T4" y="T5"/>
                </a:cxn>
                <a:cxn ang="0">
                  <a:pos x="T6" y="T7"/>
                </a:cxn>
              </a:cxnLst>
              <a:rect l="0" t="0" r="r" b="b"/>
              <a:pathLst>
                <a:path w="87" h="44">
                  <a:moveTo>
                    <a:pt x="87" y="0"/>
                  </a:moveTo>
                  <a:cubicBezTo>
                    <a:pt x="0" y="0"/>
                    <a:pt x="0" y="0"/>
                    <a:pt x="0" y="0"/>
                  </a:cubicBezTo>
                  <a:cubicBezTo>
                    <a:pt x="0" y="24"/>
                    <a:pt x="19" y="44"/>
                    <a:pt x="43" y="44"/>
                  </a:cubicBezTo>
                  <a:cubicBezTo>
                    <a:pt x="68" y="44"/>
                    <a:pt x="87" y="24"/>
                    <a:pt x="87"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5" name="Rectangle 31"/>
            <p:cNvSpPr>
              <a:spLocks noChangeArrowheads="1"/>
            </p:cNvSpPr>
            <p:nvPr/>
          </p:nvSpPr>
          <p:spPr bwMode="auto">
            <a:xfrm>
              <a:off x="4588" y="3467"/>
              <a:ext cx="79" cy="42"/>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6" name="Rectangle 32"/>
            <p:cNvSpPr>
              <a:spLocks noChangeArrowheads="1"/>
            </p:cNvSpPr>
            <p:nvPr/>
          </p:nvSpPr>
          <p:spPr bwMode="auto">
            <a:xfrm>
              <a:off x="3887" y="3253"/>
              <a:ext cx="346" cy="3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7" name="Freeform 33"/>
            <p:cNvSpPr>
              <a:spLocks/>
            </p:cNvSpPr>
            <p:nvPr/>
          </p:nvSpPr>
          <p:spPr bwMode="auto">
            <a:xfrm>
              <a:off x="3792" y="3079"/>
              <a:ext cx="362" cy="174"/>
            </a:xfrm>
            <a:custGeom>
              <a:avLst/>
              <a:gdLst>
                <a:gd name="T0" fmla="*/ 267 w 362"/>
                <a:gd name="T1" fmla="*/ 0 h 174"/>
                <a:gd name="T2" fmla="*/ 0 w 362"/>
                <a:gd name="T3" fmla="*/ 0 h 174"/>
                <a:gd name="T4" fmla="*/ 95 w 362"/>
                <a:gd name="T5" fmla="*/ 174 h 174"/>
                <a:gd name="T6" fmla="*/ 362 w 362"/>
                <a:gd name="T7" fmla="*/ 174 h 174"/>
                <a:gd name="T8" fmla="*/ 267 w 362"/>
                <a:gd name="T9" fmla="*/ 0 h 174"/>
              </a:gdLst>
              <a:ahLst/>
              <a:cxnLst>
                <a:cxn ang="0">
                  <a:pos x="T0" y="T1"/>
                </a:cxn>
                <a:cxn ang="0">
                  <a:pos x="T2" y="T3"/>
                </a:cxn>
                <a:cxn ang="0">
                  <a:pos x="T4" y="T5"/>
                </a:cxn>
                <a:cxn ang="0">
                  <a:pos x="T6" y="T7"/>
                </a:cxn>
                <a:cxn ang="0">
                  <a:pos x="T8" y="T9"/>
                </a:cxn>
              </a:cxnLst>
              <a:rect l="0" t="0" r="r" b="b"/>
              <a:pathLst>
                <a:path w="362" h="174">
                  <a:moveTo>
                    <a:pt x="267" y="0"/>
                  </a:moveTo>
                  <a:lnTo>
                    <a:pt x="0" y="0"/>
                  </a:lnTo>
                  <a:lnTo>
                    <a:pt x="95" y="174"/>
                  </a:lnTo>
                  <a:lnTo>
                    <a:pt x="362" y="174"/>
                  </a:lnTo>
                  <a:lnTo>
                    <a:pt x="26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8" name="Rectangle 34"/>
            <p:cNvSpPr>
              <a:spLocks noChangeArrowheads="1"/>
            </p:cNvSpPr>
            <p:nvPr/>
          </p:nvSpPr>
          <p:spPr bwMode="auto">
            <a:xfrm>
              <a:off x="4154" y="3253"/>
              <a:ext cx="79"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9" name="Freeform 35"/>
            <p:cNvSpPr>
              <a:spLocks/>
            </p:cNvSpPr>
            <p:nvPr/>
          </p:nvSpPr>
          <p:spPr bwMode="auto">
            <a:xfrm>
              <a:off x="4382" y="2796"/>
              <a:ext cx="91" cy="152"/>
            </a:xfrm>
            <a:custGeom>
              <a:avLst/>
              <a:gdLst>
                <a:gd name="T0" fmla="*/ 46 w 91"/>
                <a:gd name="T1" fmla="*/ 152 h 152"/>
                <a:gd name="T2" fmla="*/ 0 w 91"/>
                <a:gd name="T3" fmla="*/ 107 h 152"/>
                <a:gd name="T4" fmla="*/ 0 w 91"/>
                <a:gd name="T5" fmla="*/ 0 h 152"/>
                <a:gd name="T6" fmla="*/ 91 w 91"/>
                <a:gd name="T7" fmla="*/ 0 h 152"/>
                <a:gd name="T8" fmla="*/ 91 w 91"/>
                <a:gd name="T9" fmla="*/ 107 h 152"/>
                <a:gd name="T10" fmla="*/ 46 w 91"/>
                <a:gd name="T11" fmla="*/ 152 h 152"/>
              </a:gdLst>
              <a:ahLst/>
              <a:cxnLst>
                <a:cxn ang="0">
                  <a:pos x="T0" y="T1"/>
                </a:cxn>
                <a:cxn ang="0">
                  <a:pos x="T2" y="T3"/>
                </a:cxn>
                <a:cxn ang="0">
                  <a:pos x="T4" y="T5"/>
                </a:cxn>
                <a:cxn ang="0">
                  <a:pos x="T6" y="T7"/>
                </a:cxn>
                <a:cxn ang="0">
                  <a:pos x="T8" y="T9"/>
                </a:cxn>
                <a:cxn ang="0">
                  <a:pos x="T10" y="T11"/>
                </a:cxn>
              </a:cxnLst>
              <a:rect l="0" t="0" r="r" b="b"/>
              <a:pathLst>
                <a:path w="91" h="152">
                  <a:moveTo>
                    <a:pt x="46" y="152"/>
                  </a:moveTo>
                  <a:lnTo>
                    <a:pt x="0" y="107"/>
                  </a:lnTo>
                  <a:lnTo>
                    <a:pt x="0" y="0"/>
                  </a:lnTo>
                  <a:lnTo>
                    <a:pt x="91" y="0"/>
                  </a:lnTo>
                  <a:lnTo>
                    <a:pt x="91" y="107"/>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0" name="Freeform 36"/>
            <p:cNvSpPr>
              <a:spLocks/>
            </p:cNvSpPr>
            <p:nvPr/>
          </p:nvSpPr>
          <p:spPr bwMode="auto">
            <a:xfrm>
              <a:off x="4382" y="2796"/>
              <a:ext cx="91" cy="81"/>
            </a:xfrm>
            <a:custGeom>
              <a:avLst/>
              <a:gdLst>
                <a:gd name="T0" fmla="*/ 0 w 50"/>
                <a:gd name="T1" fmla="*/ 41 h 45"/>
                <a:gd name="T2" fmla="*/ 25 w 50"/>
                <a:gd name="T3" fmla="*/ 45 h 45"/>
                <a:gd name="T4" fmla="*/ 50 w 50"/>
                <a:gd name="T5" fmla="*/ 41 h 45"/>
                <a:gd name="T6" fmla="*/ 50 w 50"/>
                <a:gd name="T7" fmla="*/ 0 h 45"/>
                <a:gd name="T8" fmla="*/ 0 w 50"/>
                <a:gd name="T9" fmla="*/ 0 h 45"/>
                <a:gd name="T10" fmla="*/ 0 w 50"/>
                <a:gd name="T11" fmla="*/ 41 h 45"/>
              </a:gdLst>
              <a:ahLst/>
              <a:cxnLst>
                <a:cxn ang="0">
                  <a:pos x="T0" y="T1"/>
                </a:cxn>
                <a:cxn ang="0">
                  <a:pos x="T2" y="T3"/>
                </a:cxn>
                <a:cxn ang="0">
                  <a:pos x="T4" y="T5"/>
                </a:cxn>
                <a:cxn ang="0">
                  <a:pos x="T6" y="T7"/>
                </a:cxn>
                <a:cxn ang="0">
                  <a:pos x="T8" y="T9"/>
                </a:cxn>
                <a:cxn ang="0">
                  <a:pos x="T10" y="T11"/>
                </a:cxn>
              </a:cxnLst>
              <a:rect l="0" t="0" r="r" b="b"/>
              <a:pathLst>
                <a:path w="50" h="45">
                  <a:moveTo>
                    <a:pt x="0" y="41"/>
                  </a:moveTo>
                  <a:cubicBezTo>
                    <a:pt x="8" y="43"/>
                    <a:pt x="16" y="45"/>
                    <a:pt x="25" y="45"/>
                  </a:cubicBezTo>
                  <a:cubicBezTo>
                    <a:pt x="34" y="45"/>
                    <a:pt x="42" y="43"/>
                    <a:pt x="50" y="41"/>
                  </a:cubicBezTo>
                  <a:cubicBezTo>
                    <a:pt x="50" y="0"/>
                    <a:pt x="50" y="0"/>
                    <a:pt x="50" y="0"/>
                  </a:cubicBezTo>
                  <a:cubicBezTo>
                    <a:pt x="0" y="0"/>
                    <a:pt x="0" y="0"/>
                    <a:pt x="0" y="0"/>
                  </a:cubicBezTo>
                  <a:lnTo>
                    <a:pt x="0" y="41"/>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1" name="Freeform 37"/>
            <p:cNvSpPr>
              <a:spLocks/>
            </p:cNvSpPr>
            <p:nvPr/>
          </p:nvSpPr>
          <p:spPr bwMode="auto">
            <a:xfrm>
              <a:off x="4319" y="2554"/>
              <a:ext cx="218" cy="149"/>
            </a:xfrm>
            <a:custGeom>
              <a:avLst/>
              <a:gdLst>
                <a:gd name="T0" fmla="*/ 60 w 120"/>
                <a:gd name="T1" fmla="*/ 0 h 82"/>
                <a:gd name="T2" fmla="*/ 0 w 120"/>
                <a:gd name="T3" fmla="*/ 60 h 82"/>
                <a:gd name="T4" fmla="*/ 0 w 120"/>
                <a:gd name="T5" fmla="*/ 82 h 82"/>
                <a:gd name="T6" fmla="*/ 120 w 120"/>
                <a:gd name="T7" fmla="*/ 82 h 82"/>
                <a:gd name="T8" fmla="*/ 120 w 120"/>
                <a:gd name="T9" fmla="*/ 60 h 82"/>
                <a:gd name="T10" fmla="*/ 60 w 120"/>
                <a:gd name="T11" fmla="*/ 0 h 82"/>
              </a:gdLst>
              <a:ahLst/>
              <a:cxnLst>
                <a:cxn ang="0">
                  <a:pos x="T0" y="T1"/>
                </a:cxn>
                <a:cxn ang="0">
                  <a:pos x="T2" y="T3"/>
                </a:cxn>
                <a:cxn ang="0">
                  <a:pos x="T4" y="T5"/>
                </a:cxn>
                <a:cxn ang="0">
                  <a:pos x="T6" y="T7"/>
                </a:cxn>
                <a:cxn ang="0">
                  <a:pos x="T8" y="T9"/>
                </a:cxn>
                <a:cxn ang="0">
                  <a:pos x="T10" y="T11"/>
                </a:cxn>
              </a:cxnLst>
              <a:rect l="0" t="0" r="r" b="b"/>
              <a:pathLst>
                <a:path w="120" h="82">
                  <a:moveTo>
                    <a:pt x="60" y="0"/>
                  </a:moveTo>
                  <a:cubicBezTo>
                    <a:pt x="27" y="0"/>
                    <a:pt x="0" y="27"/>
                    <a:pt x="0" y="60"/>
                  </a:cubicBezTo>
                  <a:cubicBezTo>
                    <a:pt x="0" y="82"/>
                    <a:pt x="0" y="82"/>
                    <a:pt x="0" y="82"/>
                  </a:cubicBezTo>
                  <a:cubicBezTo>
                    <a:pt x="120" y="82"/>
                    <a:pt x="120" y="82"/>
                    <a:pt x="120" y="82"/>
                  </a:cubicBezTo>
                  <a:cubicBezTo>
                    <a:pt x="120" y="60"/>
                    <a:pt x="120" y="60"/>
                    <a:pt x="120" y="60"/>
                  </a:cubicBezTo>
                  <a:cubicBezTo>
                    <a:pt x="120" y="27"/>
                    <a:pt x="93" y="0"/>
                    <a:pt x="6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2" name="Freeform 38"/>
            <p:cNvSpPr>
              <a:spLocks/>
            </p:cNvSpPr>
            <p:nvPr/>
          </p:nvSpPr>
          <p:spPr bwMode="auto">
            <a:xfrm>
              <a:off x="4319" y="2654"/>
              <a:ext cx="218" cy="205"/>
            </a:xfrm>
            <a:custGeom>
              <a:avLst/>
              <a:gdLst>
                <a:gd name="T0" fmla="*/ 0 w 120"/>
                <a:gd name="T1" fmla="*/ 0 h 113"/>
                <a:gd name="T2" fmla="*/ 0 w 120"/>
                <a:gd name="T3" fmla="*/ 93 h 113"/>
                <a:gd name="T4" fmla="*/ 1 w 120"/>
                <a:gd name="T5" fmla="*/ 93 h 113"/>
                <a:gd name="T6" fmla="*/ 60 w 120"/>
                <a:gd name="T7" fmla="*/ 113 h 113"/>
                <a:gd name="T8" fmla="*/ 119 w 120"/>
                <a:gd name="T9" fmla="*/ 93 h 113"/>
                <a:gd name="T10" fmla="*/ 120 w 120"/>
                <a:gd name="T11" fmla="*/ 93 h 113"/>
                <a:gd name="T12" fmla="*/ 120 w 120"/>
                <a:gd name="T13" fmla="*/ 0 h 113"/>
                <a:gd name="T14" fmla="*/ 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0" y="0"/>
                  </a:moveTo>
                  <a:cubicBezTo>
                    <a:pt x="0" y="93"/>
                    <a:pt x="0" y="93"/>
                    <a:pt x="0" y="93"/>
                  </a:cubicBezTo>
                  <a:cubicBezTo>
                    <a:pt x="1" y="93"/>
                    <a:pt x="1" y="93"/>
                    <a:pt x="1" y="93"/>
                  </a:cubicBezTo>
                  <a:cubicBezTo>
                    <a:pt x="17" y="105"/>
                    <a:pt x="38" y="113"/>
                    <a:pt x="60" y="113"/>
                  </a:cubicBezTo>
                  <a:cubicBezTo>
                    <a:pt x="82" y="113"/>
                    <a:pt x="103" y="105"/>
                    <a:pt x="119" y="93"/>
                  </a:cubicBezTo>
                  <a:cubicBezTo>
                    <a:pt x="120" y="93"/>
                    <a:pt x="120" y="93"/>
                    <a:pt x="120" y="93"/>
                  </a:cubicBezTo>
                  <a:cubicBezTo>
                    <a:pt x="120" y="0"/>
                    <a:pt x="120" y="0"/>
                    <a:pt x="120"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3" name="Rectangle 39"/>
            <p:cNvSpPr>
              <a:spLocks noChangeArrowheads="1"/>
            </p:cNvSpPr>
            <p:nvPr/>
          </p:nvSpPr>
          <p:spPr bwMode="auto">
            <a:xfrm>
              <a:off x="4588" y="3100"/>
              <a:ext cx="78" cy="22"/>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4" name="Rectangle 40"/>
            <p:cNvSpPr>
              <a:spLocks noChangeArrowheads="1"/>
            </p:cNvSpPr>
            <p:nvPr/>
          </p:nvSpPr>
          <p:spPr bwMode="auto">
            <a:xfrm>
              <a:off x="4190" y="3100"/>
              <a:ext cx="78" cy="22"/>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grpSp>
      <p:grpSp>
        <p:nvGrpSpPr>
          <p:cNvPr id="85" name="Group 84"/>
          <p:cNvGrpSpPr/>
          <p:nvPr/>
        </p:nvGrpSpPr>
        <p:grpSpPr>
          <a:xfrm>
            <a:off x="2525922" y="5854301"/>
            <a:ext cx="3589104" cy="652815"/>
            <a:chOff x="2128161" y="6049480"/>
            <a:chExt cx="4066458" cy="640073"/>
          </a:xfrm>
        </p:grpSpPr>
        <p:sp>
          <p:nvSpPr>
            <p:cNvPr id="86" name="Rectangle 85"/>
            <p:cNvSpPr/>
            <p:nvPr/>
          </p:nvSpPr>
          <p:spPr>
            <a:xfrm>
              <a:off x="2128161" y="6049480"/>
              <a:ext cx="4066458" cy="64007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32468"/>
              <a:r>
                <a:rPr lang="en-US" sz="2244" dirty="0">
                  <a:gradFill>
                    <a:gsLst>
                      <a:gs pos="1250">
                        <a:schemeClr val="tx1"/>
                      </a:gs>
                      <a:gs pos="100000">
                        <a:schemeClr val="tx1"/>
                      </a:gs>
                    </a:gsLst>
                    <a:lin ang="5400000" scaled="0"/>
                  </a:gradFill>
                </a:rPr>
                <a:t>New version available</a:t>
              </a:r>
            </a:p>
          </p:txBody>
        </p:sp>
        <p:sp>
          <p:nvSpPr>
            <p:cNvPr id="87" name="5-Point Star 86"/>
            <p:cNvSpPr/>
            <p:nvPr/>
          </p:nvSpPr>
          <p:spPr bwMode="auto">
            <a:xfrm>
              <a:off x="2214558" y="6148322"/>
              <a:ext cx="574525" cy="442389"/>
            </a:xfrm>
            <a:prstGeom prst="star5">
              <a:avLst/>
            </a:prstGeom>
            <a:solidFill>
              <a:schemeClr val="bg1"/>
            </a:solidFill>
            <a:ln>
              <a:noFill/>
            </a:ln>
          </p:spPr>
          <p:txBody>
            <a:bodyPr vert="horz" wrap="square" lIns="93260" tIns="46630" rIns="93260" bIns="46630" numCol="1" anchor="t" anchorCtr="0" compatLnSpc="1">
              <a:prstTxWarp prst="textNoShape">
                <a:avLst/>
              </a:prstTxWarp>
            </a:bodyPr>
            <a:lstStyle/>
            <a:p>
              <a:endParaRPr lang="en-US" sz="2244" dirty="0"/>
            </a:p>
          </p:txBody>
        </p:sp>
      </p:grpSp>
      <p:sp>
        <p:nvSpPr>
          <p:cNvPr id="88" name="Freeform 11"/>
          <p:cNvSpPr>
            <a:spLocks noChangeAspect="1" noEditPoints="1"/>
          </p:cNvSpPr>
          <p:nvPr/>
        </p:nvSpPr>
        <p:spPr bwMode="auto">
          <a:xfrm>
            <a:off x="3325290" y="1337990"/>
            <a:ext cx="951653" cy="832821"/>
          </a:xfrm>
          <a:custGeom>
            <a:avLst/>
            <a:gdLst>
              <a:gd name="T0" fmla="*/ 0 w 945"/>
              <a:gd name="T1" fmla="*/ 354 h 827"/>
              <a:gd name="T2" fmla="*/ 472 w 945"/>
              <a:gd name="T3" fmla="*/ 473 h 827"/>
              <a:gd name="T4" fmla="*/ 945 w 945"/>
              <a:gd name="T5" fmla="*/ 354 h 827"/>
              <a:gd name="T6" fmla="*/ 945 w 945"/>
              <a:gd name="T7" fmla="*/ 473 h 827"/>
              <a:gd name="T8" fmla="*/ 472 w 945"/>
              <a:gd name="T9" fmla="*/ 591 h 827"/>
              <a:gd name="T10" fmla="*/ 0 w 945"/>
              <a:gd name="T11" fmla="*/ 473 h 827"/>
              <a:gd name="T12" fmla="*/ 0 w 945"/>
              <a:gd name="T13" fmla="*/ 354 h 827"/>
              <a:gd name="T14" fmla="*/ 0 w 945"/>
              <a:gd name="T15" fmla="*/ 591 h 827"/>
              <a:gd name="T16" fmla="*/ 472 w 945"/>
              <a:gd name="T17" fmla="*/ 709 h 827"/>
              <a:gd name="T18" fmla="*/ 945 w 945"/>
              <a:gd name="T19" fmla="*/ 591 h 827"/>
              <a:gd name="T20" fmla="*/ 945 w 945"/>
              <a:gd name="T21" fmla="*/ 709 h 827"/>
              <a:gd name="T22" fmla="*/ 472 w 945"/>
              <a:gd name="T23" fmla="*/ 827 h 827"/>
              <a:gd name="T24" fmla="*/ 0 w 945"/>
              <a:gd name="T25" fmla="*/ 709 h 827"/>
              <a:gd name="T26" fmla="*/ 0 w 945"/>
              <a:gd name="T27" fmla="*/ 591 h 827"/>
              <a:gd name="T28" fmla="*/ 0 w 945"/>
              <a:gd name="T29" fmla="*/ 118 h 827"/>
              <a:gd name="T30" fmla="*/ 472 w 945"/>
              <a:gd name="T31" fmla="*/ 0 h 827"/>
              <a:gd name="T32" fmla="*/ 945 w 945"/>
              <a:gd name="T33" fmla="*/ 118 h 827"/>
              <a:gd name="T34" fmla="*/ 945 w 945"/>
              <a:gd name="T35" fmla="*/ 236 h 827"/>
              <a:gd name="T36" fmla="*/ 472 w 945"/>
              <a:gd name="T37" fmla="*/ 354 h 827"/>
              <a:gd name="T38" fmla="*/ 0 w 945"/>
              <a:gd name="T39" fmla="*/ 236 h 827"/>
              <a:gd name="T40" fmla="*/ 0 w 945"/>
              <a:gd name="T41" fmla="*/ 118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5" h="827">
                <a:moveTo>
                  <a:pt x="0" y="354"/>
                </a:moveTo>
                <a:lnTo>
                  <a:pt x="472" y="473"/>
                </a:lnTo>
                <a:lnTo>
                  <a:pt x="945" y="354"/>
                </a:lnTo>
                <a:lnTo>
                  <a:pt x="945" y="473"/>
                </a:lnTo>
                <a:lnTo>
                  <a:pt x="472" y="591"/>
                </a:lnTo>
                <a:lnTo>
                  <a:pt x="0" y="473"/>
                </a:lnTo>
                <a:lnTo>
                  <a:pt x="0" y="354"/>
                </a:lnTo>
                <a:close/>
                <a:moveTo>
                  <a:pt x="0" y="591"/>
                </a:moveTo>
                <a:lnTo>
                  <a:pt x="472" y="709"/>
                </a:lnTo>
                <a:lnTo>
                  <a:pt x="945" y="591"/>
                </a:lnTo>
                <a:lnTo>
                  <a:pt x="945" y="709"/>
                </a:lnTo>
                <a:lnTo>
                  <a:pt x="472" y="827"/>
                </a:lnTo>
                <a:lnTo>
                  <a:pt x="0" y="709"/>
                </a:lnTo>
                <a:lnTo>
                  <a:pt x="0" y="591"/>
                </a:lnTo>
                <a:close/>
                <a:moveTo>
                  <a:pt x="0" y="118"/>
                </a:moveTo>
                <a:lnTo>
                  <a:pt x="472" y="0"/>
                </a:lnTo>
                <a:lnTo>
                  <a:pt x="945" y="118"/>
                </a:lnTo>
                <a:lnTo>
                  <a:pt x="945" y="236"/>
                </a:lnTo>
                <a:lnTo>
                  <a:pt x="472" y="354"/>
                </a:lnTo>
                <a:lnTo>
                  <a:pt x="0" y="236"/>
                </a:lnTo>
                <a:lnTo>
                  <a:pt x="0" y="118"/>
                </a:lnTo>
                <a:close/>
              </a:path>
            </a:pathLst>
          </a:custGeom>
          <a:solidFill>
            <a:schemeClr val="accent3"/>
          </a:solidFill>
          <a:ln>
            <a:noFill/>
          </a:ln>
          <a:extLst/>
        </p:spPr>
        <p:txBody>
          <a:bodyPr vert="horz" wrap="square" lIns="93260" tIns="46630" rIns="93260" bIns="46630" numCol="1" anchor="t" anchorCtr="0" compatLnSpc="1">
            <a:prstTxWarp prst="textNoShape">
              <a:avLst/>
            </a:prstTxWarp>
          </a:bodyPr>
          <a:lstStyle/>
          <a:p>
            <a:endParaRPr lang="en-US" sz="1873"/>
          </a:p>
        </p:txBody>
      </p:sp>
      <p:sp>
        <p:nvSpPr>
          <p:cNvPr id="89" name="Bent Arrow 88"/>
          <p:cNvSpPr/>
          <p:nvPr/>
        </p:nvSpPr>
        <p:spPr bwMode="auto">
          <a:xfrm rot="5400000">
            <a:off x="2197215" y="2376560"/>
            <a:ext cx="1004787" cy="1072525"/>
          </a:xfrm>
          <a:prstGeom prst="bentArrow">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grpSp>
        <p:nvGrpSpPr>
          <p:cNvPr id="90" name="Group 89"/>
          <p:cNvGrpSpPr/>
          <p:nvPr/>
        </p:nvGrpSpPr>
        <p:grpSpPr>
          <a:xfrm>
            <a:off x="2178072" y="1206630"/>
            <a:ext cx="2434490" cy="1101363"/>
            <a:chOff x="2117877" y="1216726"/>
            <a:chExt cx="2386972" cy="1079866"/>
          </a:xfrm>
        </p:grpSpPr>
        <p:sp>
          <p:nvSpPr>
            <p:cNvPr id="91" name="TextBox 90"/>
            <p:cNvSpPr txBox="1"/>
            <p:nvPr/>
          </p:nvSpPr>
          <p:spPr>
            <a:xfrm>
              <a:off x="2117877" y="1216726"/>
              <a:ext cx="2386972" cy="1079866"/>
            </a:xfrm>
            <a:prstGeom prst="rect">
              <a:avLst/>
            </a:prstGeom>
            <a:solidFill>
              <a:schemeClr val="accent3"/>
            </a:solidFill>
            <a:ln>
              <a:noFill/>
            </a:ln>
          </p:spPr>
          <p:style>
            <a:lnRef idx="1">
              <a:schemeClr val="accent6"/>
            </a:lnRef>
            <a:fillRef idx="3">
              <a:schemeClr val="accent6"/>
            </a:fillRef>
            <a:effectRef idx="2">
              <a:schemeClr val="accent6"/>
            </a:effectRef>
            <a:fontRef idx="minor">
              <a:schemeClr val="lt1"/>
            </a:fontRef>
          </p:style>
          <p:txBody>
            <a:bodyPr lIns="186521" tIns="149217" rIns="186521" bIns="149217" rtlCol="0" anchor="t" anchorCtr="0"/>
            <a:lstStyle>
              <a:defPPr>
                <a:defRPr lang="en-US"/>
              </a:defPPr>
              <a:lvl1pPr defTabSz="914274">
                <a:defRPr sz="2800">
                  <a:gradFill>
                    <a:gsLst>
                      <a:gs pos="1250">
                        <a:schemeClr val="bg2"/>
                      </a:gs>
                      <a:gs pos="100000">
                        <a:schemeClr val="bg2"/>
                      </a:gs>
                    </a:gsLst>
                    <a:lin ang="5400000" scaled="0"/>
                  </a:gradFill>
                  <a:latin typeface="+mj-lt"/>
                </a:defRPr>
              </a:lvl1pPr>
              <a:lvl2pPr marL="457137" defTabSz="914274">
                <a:defRPr>
                  <a:solidFill>
                    <a:schemeClr val="lt1"/>
                  </a:solidFill>
                </a:defRPr>
              </a:lvl2pPr>
              <a:lvl3pPr marL="914274" defTabSz="914274">
                <a:defRPr>
                  <a:solidFill>
                    <a:schemeClr val="lt1"/>
                  </a:solidFill>
                </a:defRPr>
              </a:lvl3pPr>
              <a:lvl4pPr marL="1371411" defTabSz="914274">
                <a:defRPr>
                  <a:solidFill>
                    <a:schemeClr val="lt1"/>
                  </a:solidFill>
                </a:defRPr>
              </a:lvl4pPr>
              <a:lvl5pPr marL="1828547" defTabSz="914274">
                <a:defRPr>
                  <a:solidFill>
                    <a:schemeClr val="lt1"/>
                  </a:solidFill>
                </a:defRPr>
              </a:lvl5pPr>
              <a:lvl6pPr marL="2285685" defTabSz="914274">
                <a:defRPr>
                  <a:solidFill>
                    <a:schemeClr val="lt1"/>
                  </a:solidFill>
                </a:defRPr>
              </a:lvl6pPr>
              <a:lvl7pPr marL="2742821" defTabSz="914274">
                <a:defRPr>
                  <a:solidFill>
                    <a:schemeClr val="lt1"/>
                  </a:solidFill>
                </a:defRPr>
              </a:lvl7pPr>
              <a:lvl8pPr marL="3199958" defTabSz="914274">
                <a:defRPr>
                  <a:solidFill>
                    <a:schemeClr val="lt1"/>
                  </a:solidFill>
                </a:defRPr>
              </a:lvl8pPr>
              <a:lvl9pPr marL="3657096" defTabSz="914274">
                <a:defRPr>
                  <a:solidFill>
                    <a:schemeClr val="lt1"/>
                  </a:solidFill>
                </a:defRPr>
              </a:lvl9pPr>
            </a:lstStyle>
            <a:p>
              <a:r>
                <a:rPr lang="en-US" sz="2856" dirty="0">
                  <a:gradFill>
                    <a:gsLst>
                      <a:gs pos="1250">
                        <a:schemeClr val="tx1"/>
                      </a:gs>
                      <a:gs pos="100000">
                        <a:schemeClr val="tx1"/>
                      </a:gs>
                    </a:gsLst>
                    <a:lin ang="5400000" scaled="0"/>
                  </a:gradFill>
                </a:rPr>
                <a:t>App</a:t>
              </a:r>
              <a:br>
                <a:rPr lang="en-US" sz="2856" dirty="0">
                  <a:gradFill>
                    <a:gsLst>
                      <a:gs pos="1250">
                        <a:schemeClr val="tx1"/>
                      </a:gs>
                      <a:gs pos="100000">
                        <a:schemeClr val="tx1"/>
                      </a:gs>
                    </a:gsLst>
                    <a:lin ang="5400000" scaled="0"/>
                  </a:gradFill>
                </a:rPr>
              </a:br>
              <a:r>
                <a:rPr lang="en-US" sz="1836" dirty="0">
                  <a:gradFill>
                    <a:gsLst>
                      <a:gs pos="1250">
                        <a:schemeClr val="tx1"/>
                      </a:gs>
                      <a:gs pos="100000">
                        <a:schemeClr val="tx1"/>
                      </a:gs>
                    </a:gsLst>
                    <a:lin ang="5400000" scaled="0"/>
                  </a:gradFill>
                  <a:latin typeface="+mn-lt"/>
                </a:rPr>
                <a:t>1.0.1.0</a:t>
              </a:r>
              <a:endParaRPr lang="en-US" sz="2856" dirty="0">
                <a:gradFill>
                  <a:gsLst>
                    <a:gs pos="1250">
                      <a:schemeClr val="tx1"/>
                    </a:gs>
                    <a:gs pos="100000">
                      <a:schemeClr val="tx1"/>
                    </a:gs>
                  </a:gsLst>
                  <a:lin ang="5400000" scaled="0"/>
                </a:gradFill>
                <a:latin typeface="+mn-lt"/>
              </a:endParaRPr>
            </a:p>
          </p:txBody>
        </p:sp>
        <p:sp>
          <p:nvSpPr>
            <p:cNvPr id="92" name="Freeform 11"/>
            <p:cNvSpPr>
              <a:spLocks noChangeAspect="1" noEditPoints="1"/>
            </p:cNvSpPr>
            <p:nvPr/>
          </p:nvSpPr>
          <p:spPr bwMode="auto">
            <a:xfrm>
              <a:off x="3242699" y="1348377"/>
              <a:ext cx="933078" cy="816565"/>
            </a:xfrm>
            <a:custGeom>
              <a:avLst/>
              <a:gdLst>
                <a:gd name="T0" fmla="*/ 0 w 945"/>
                <a:gd name="T1" fmla="*/ 354 h 827"/>
                <a:gd name="T2" fmla="*/ 472 w 945"/>
                <a:gd name="T3" fmla="*/ 473 h 827"/>
                <a:gd name="T4" fmla="*/ 945 w 945"/>
                <a:gd name="T5" fmla="*/ 354 h 827"/>
                <a:gd name="T6" fmla="*/ 945 w 945"/>
                <a:gd name="T7" fmla="*/ 473 h 827"/>
                <a:gd name="T8" fmla="*/ 472 w 945"/>
                <a:gd name="T9" fmla="*/ 591 h 827"/>
                <a:gd name="T10" fmla="*/ 0 w 945"/>
                <a:gd name="T11" fmla="*/ 473 h 827"/>
                <a:gd name="T12" fmla="*/ 0 w 945"/>
                <a:gd name="T13" fmla="*/ 354 h 827"/>
                <a:gd name="T14" fmla="*/ 0 w 945"/>
                <a:gd name="T15" fmla="*/ 591 h 827"/>
                <a:gd name="T16" fmla="*/ 472 w 945"/>
                <a:gd name="T17" fmla="*/ 709 h 827"/>
                <a:gd name="T18" fmla="*/ 945 w 945"/>
                <a:gd name="T19" fmla="*/ 591 h 827"/>
                <a:gd name="T20" fmla="*/ 945 w 945"/>
                <a:gd name="T21" fmla="*/ 709 h 827"/>
                <a:gd name="T22" fmla="*/ 472 w 945"/>
                <a:gd name="T23" fmla="*/ 827 h 827"/>
                <a:gd name="T24" fmla="*/ 0 w 945"/>
                <a:gd name="T25" fmla="*/ 709 h 827"/>
                <a:gd name="T26" fmla="*/ 0 w 945"/>
                <a:gd name="T27" fmla="*/ 591 h 827"/>
                <a:gd name="T28" fmla="*/ 0 w 945"/>
                <a:gd name="T29" fmla="*/ 118 h 827"/>
                <a:gd name="T30" fmla="*/ 472 w 945"/>
                <a:gd name="T31" fmla="*/ 0 h 827"/>
                <a:gd name="T32" fmla="*/ 945 w 945"/>
                <a:gd name="T33" fmla="*/ 118 h 827"/>
                <a:gd name="T34" fmla="*/ 945 w 945"/>
                <a:gd name="T35" fmla="*/ 236 h 827"/>
                <a:gd name="T36" fmla="*/ 472 w 945"/>
                <a:gd name="T37" fmla="*/ 354 h 827"/>
                <a:gd name="T38" fmla="*/ 0 w 945"/>
                <a:gd name="T39" fmla="*/ 236 h 827"/>
                <a:gd name="T40" fmla="*/ 0 w 945"/>
                <a:gd name="T41" fmla="*/ 118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5" h="827">
                  <a:moveTo>
                    <a:pt x="0" y="354"/>
                  </a:moveTo>
                  <a:lnTo>
                    <a:pt x="472" y="473"/>
                  </a:lnTo>
                  <a:lnTo>
                    <a:pt x="945" y="354"/>
                  </a:lnTo>
                  <a:lnTo>
                    <a:pt x="945" y="473"/>
                  </a:lnTo>
                  <a:lnTo>
                    <a:pt x="472" y="591"/>
                  </a:lnTo>
                  <a:lnTo>
                    <a:pt x="0" y="473"/>
                  </a:lnTo>
                  <a:lnTo>
                    <a:pt x="0" y="354"/>
                  </a:lnTo>
                  <a:close/>
                  <a:moveTo>
                    <a:pt x="0" y="591"/>
                  </a:moveTo>
                  <a:lnTo>
                    <a:pt x="472" y="709"/>
                  </a:lnTo>
                  <a:lnTo>
                    <a:pt x="945" y="591"/>
                  </a:lnTo>
                  <a:lnTo>
                    <a:pt x="945" y="709"/>
                  </a:lnTo>
                  <a:lnTo>
                    <a:pt x="472" y="827"/>
                  </a:lnTo>
                  <a:lnTo>
                    <a:pt x="0" y="709"/>
                  </a:lnTo>
                  <a:lnTo>
                    <a:pt x="0" y="591"/>
                  </a:lnTo>
                  <a:close/>
                  <a:moveTo>
                    <a:pt x="0" y="118"/>
                  </a:moveTo>
                  <a:lnTo>
                    <a:pt x="472" y="0"/>
                  </a:lnTo>
                  <a:lnTo>
                    <a:pt x="945" y="118"/>
                  </a:lnTo>
                  <a:lnTo>
                    <a:pt x="945" y="236"/>
                  </a:lnTo>
                  <a:lnTo>
                    <a:pt x="472" y="354"/>
                  </a:lnTo>
                  <a:lnTo>
                    <a:pt x="0" y="236"/>
                  </a:lnTo>
                  <a:lnTo>
                    <a:pt x="0" y="118"/>
                  </a:lnTo>
                  <a:close/>
                </a:path>
              </a:pathLst>
            </a:custGeom>
            <a:solidFill>
              <a:schemeClr val="accent1"/>
            </a:solidFill>
            <a:ln>
              <a:noFill/>
            </a:ln>
            <a:extLst/>
          </p:spPr>
          <p:txBody>
            <a:bodyPr vert="horz" wrap="square" lIns="93260" tIns="46630" rIns="93260" bIns="46630" numCol="1" anchor="t" anchorCtr="0" compatLnSpc="1">
              <a:prstTxWarp prst="textNoShape">
                <a:avLst/>
              </a:prstTxWarp>
            </a:bodyPr>
            <a:lstStyle/>
            <a:p>
              <a:endParaRPr lang="en-US" sz="1873"/>
            </a:p>
          </p:txBody>
        </p:sp>
      </p:grpSp>
      <p:cxnSp>
        <p:nvCxnSpPr>
          <p:cNvPr id="93" name="Straight Connector 92"/>
          <p:cNvCxnSpPr/>
          <p:nvPr/>
        </p:nvCxnSpPr>
        <p:spPr>
          <a:xfrm>
            <a:off x="1709617" y="4746937"/>
            <a:ext cx="816303" cy="0"/>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grpSp>
        <p:nvGrpSpPr>
          <p:cNvPr id="94" name="Group 93"/>
          <p:cNvGrpSpPr/>
          <p:nvPr/>
        </p:nvGrpSpPr>
        <p:grpSpPr>
          <a:xfrm>
            <a:off x="9164576" y="1196520"/>
            <a:ext cx="2988277" cy="2809718"/>
            <a:chOff x="9039459" y="1209127"/>
            <a:chExt cx="2929949" cy="2754876"/>
          </a:xfrm>
        </p:grpSpPr>
        <p:sp>
          <p:nvSpPr>
            <p:cNvPr id="95" name="Rectangle 94"/>
            <p:cNvSpPr/>
            <p:nvPr/>
          </p:nvSpPr>
          <p:spPr>
            <a:xfrm>
              <a:off x="10125415" y="1209127"/>
              <a:ext cx="1843993" cy="88813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468"/>
              <a:r>
                <a:rPr lang="en-US" sz="1873" dirty="0">
                  <a:gradFill>
                    <a:gsLst>
                      <a:gs pos="1250">
                        <a:schemeClr val="tx1"/>
                      </a:gs>
                      <a:gs pos="100000">
                        <a:schemeClr val="tx1"/>
                      </a:gs>
                    </a:gsLst>
                    <a:lin ang="5400000" scaled="0"/>
                  </a:gradFill>
                </a:rPr>
                <a:t>Meetings app</a:t>
              </a:r>
            </a:p>
            <a:p>
              <a:pPr defTabSz="932468"/>
              <a:r>
                <a:rPr lang="en-US" sz="1873" dirty="0">
                  <a:gradFill>
                    <a:gsLst>
                      <a:gs pos="1250">
                        <a:schemeClr val="tx1"/>
                      </a:gs>
                      <a:gs pos="100000">
                        <a:schemeClr val="tx1"/>
                      </a:gs>
                    </a:gsLst>
                    <a:lin ang="5400000" scaled="0"/>
                  </a:gradFill>
                </a:rPr>
                <a:t>V1.0.0.0</a:t>
              </a:r>
            </a:p>
          </p:txBody>
        </p:sp>
        <p:cxnSp>
          <p:nvCxnSpPr>
            <p:cNvPr id="96" name="Straight Connector 95"/>
            <p:cNvCxnSpPr>
              <a:stCxn id="48" idx="3"/>
              <a:endCxn id="95" idx="1"/>
            </p:cNvCxnSpPr>
            <p:nvPr/>
          </p:nvCxnSpPr>
          <p:spPr>
            <a:xfrm flipV="1">
              <a:off x="9039459" y="1653194"/>
              <a:ext cx="1085956" cy="2310809"/>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grpSp>
      <p:sp>
        <p:nvSpPr>
          <p:cNvPr id="97" name="Rectangle 96"/>
          <p:cNvSpPr/>
          <p:nvPr/>
        </p:nvSpPr>
        <p:spPr>
          <a:xfrm>
            <a:off x="10272150" y="2169254"/>
            <a:ext cx="1880702" cy="905813"/>
          </a:xfrm>
          <a:prstGeom prst="rect">
            <a:avLst/>
          </a:prstGeom>
          <a:solidFill>
            <a:schemeClr val="accent3"/>
          </a:solidFill>
          <a:ln w="3175">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468"/>
            <a:r>
              <a:rPr lang="en-US" sz="1873" dirty="0">
                <a:gradFill>
                  <a:gsLst>
                    <a:gs pos="1250">
                      <a:schemeClr val="tx1"/>
                    </a:gs>
                    <a:gs pos="100000">
                      <a:schemeClr val="tx1"/>
                    </a:gs>
                  </a:gsLst>
                  <a:lin ang="5400000" scaled="0"/>
                </a:gradFill>
              </a:rPr>
              <a:t>Meetings app</a:t>
            </a:r>
          </a:p>
          <a:p>
            <a:pPr defTabSz="932468"/>
            <a:r>
              <a:rPr lang="en-US" sz="1873" dirty="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V2.0.0.0</a:t>
            </a:r>
          </a:p>
        </p:txBody>
      </p:sp>
      <p:sp>
        <p:nvSpPr>
          <p:cNvPr id="98" name="Rectangle 97"/>
          <p:cNvSpPr/>
          <p:nvPr/>
        </p:nvSpPr>
        <p:spPr>
          <a:xfrm>
            <a:off x="10272147" y="1196519"/>
            <a:ext cx="1880702" cy="905813"/>
          </a:xfrm>
          <a:prstGeom prst="rect">
            <a:avLst/>
          </a:prstGeom>
          <a:solidFill>
            <a:schemeClr val="accent3"/>
          </a:solidFill>
          <a:ln w="3175">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468"/>
            <a:r>
              <a:rPr lang="en-US" sz="1873" dirty="0">
                <a:gradFill>
                  <a:gsLst>
                    <a:gs pos="1250">
                      <a:schemeClr val="tx1"/>
                    </a:gs>
                    <a:gs pos="100000">
                      <a:schemeClr val="tx1"/>
                    </a:gs>
                  </a:gsLst>
                  <a:lin ang="5400000" scaled="0"/>
                </a:gradFill>
              </a:rPr>
              <a:t>Meetings app</a:t>
            </a:r>
          </a:p>
          <a:p>
            <a:pPr defTabSz="932468"/>
            <a:r>
              <a:rPr lang="en-US" sz="1873" dirty="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V2.0.0.0</a:t>
            </a:r>
          </a:p>
        </p:txBody>
      </p:sp>
      <p:sp>
        <p:nvSpPr>
          <p:cNvPr id="99" name="Multiply 98"/>
          <p:cNvSpPr/>
          <p:nvPr/>
        </p:nvSpPr>
        <p:spPr>
          <a:xfrm>
            <a:off x="10627407" y="2099040"/>
            <a:ext cx="1170185" cy="1059292"/>
          </a:xfrm>
          <a:prstGeom prst="mathMultiply">
            <a:avLst>
              <a:gd name="adj1" fmla="val 17155"/>
            </a:avLst>
          </a:prstGeom>
          <a:solidFill>
            <a:schemeClr val="accent3">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lIns="111010" tIns="55505" rIns="111010" bIns="55505" rtlCol="0" anchor="ctr"/>
          <a:lstStyle/>
          <a:p>
            <a:pPr algn="ctr"/>
            <a:endParaRPr lang="en-US" sz="1800"/>
          </a:p>
        </p:txBody>
      </p:sp>
    </p:spTree>
    <p:extLst>
      <p:ext uri="{BB962C8B-B14F-4D97-AF65-F5344CB8AC3E}">
        <p14:creationId xmlns:p14="http://schemas.microsoft.com/office/powerpoint/2010/main" val="388333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9"/>
                                        </p:tgtEl>
                                        <p:attrNameLst>
                                          <p:attrName>style.visibility</p:attrName>
                                        </p:attrNameLst>
                                      </p:cBhvr>
                                      <p:to>
                                        <p:strVal val="visible"/>
                                      </p:to>
                                    </p:set>
                                    <p:animEffect transition="in" filter="fade">
                                      <p:cBhvr>
                                        <p:cTn id="10" dur="500"/>
                                        <p:tgtEl>
                                          <p:spTgt spid="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8"/>
                                        </p:tgtEl>
                                        <p:attrNameLst>
                                          <p:attrName>style.visibility</p:attrName>
                                        </p:attrNameLst>
                                      </p:cBhvr>
                                      <p:to>
                                        <p:strVal val="visible"/>
                                      </p:to>
                                    </p:set>
                                    <p:animEffect transition="in" filter="fade">
                                      <p:cBhvr>
                                        <p:cTn id="16" dur="500"/>
                                        <p:tgtEl>
                                          <p:spTgt spid="8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5"/>
                                        </p:tgtEl>
                                        <p:attrNameLst>
                                          <p:attrName>style.visibility</p:attrName>
                                        </p:attrNameLst>
                                      </p:cBhvr>
                                      <p:to>
                                        <p:strVal val="visible"/>
                                      </p:to>
                                    </p:set>
                                    <p:animEffect transition="in" filter="fade">
                                      <p:cBhvr>
                                        <p:cTn id="26" dur="500"/>
                                        <p:tgtEl>
                                          <p:spTgt spid="85"/>
                                        </p:tgtEl>
                                      </p:cBhvr>
                                    </p:animEffect>
                                  </p:childTnLst>
                                </p:cTn>
                              </p:par>
                              <p:par>
                                <p:cTn id="27" presetID="10" presetClass="entr" presetSubtype="0" fill="hold" nodeType="withEffect">
                                  <p:stCondLst>
                                    <p:cond delay="0"/>
                                  </p:stCondLst>
                                  <p:childTnLst>
                                    <p:set>
                                      <p:cBhvr>
                                        <p:cTn id="28" dur="1" fill="hold">
                                          <p:stCondLst>
                                            <p:cond delay="0"/>
                                          </p:stCondLst>
                                        </p:cTn>
                                        <p:tgtEl>
                                          <p:spTgt spid="90"/>
                                        </p:tgtEl>
                                        <p:attrNameLst>
                                          <p:attrName>style.visibility</p:attrName>
                                        </p:attrNameLst>
                                      </p:cBhvr>
                                      <p:to>
                                        <p:strVal val="visible"/>
                                      </p:to>
                                    </p:set>
                                    <p:animEffect transition="in" filter="fade">
                                      <p:cBhvr>
                                        <p:cTn id="29" dur="500"/>
                                        <p:tgtEl>
                                          <p:spTgt spid="9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97"/>
                                        </p:tgtEl>
                                        <p:attrNameLst>
                                          <p:attrName>style.visibility</p:attrName>
                                        </p:attrNameLst>
                                      </p:cBhvr>
                                      <p:to>
                                        <p:strVal val="visible"/>
                                      </p:to>
                                    </p:set>
                                    <p:animEffect transition="in" filter="fade">
                                      <p:cBhvr>
                                        <p:cTn id="39" dur="500"/>
                                        <p:tgtEl>
                                          <p:spTgt spid="9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98"/>
                                        </p:tgtEl>
                                        <p:attrNameLst>
                                          <p:attrName>style.visibility</p:attrName>
                                        </p:attrNameLst>
                                      </p:cBhvr>
                                      <p:to>
                                        <p:strVal val="visible"/>
                                      </p:to>
                                    </p:set>
                                    <p:animEffect transition="in" filter="fade">
                                      <p:cBhvr>
                                        <p:cTn id="44" dur="500"/>
                                        <p:tgtEl>
                                          <p:spTgt spid="9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99"/>
                                        </p:tgtEl>
                                        <p:attrNameLst>
                                          <p:attrName>style.visibility</p:attrName>
                                        </p:attrNameLst>
                                      </p:cBhvr>
                                      <p:to>
                                        <p:strVal val="visible"/>
                                      </p:to>
                                    </p:set>
                                    <p:animEffect transition="in" filter="fade">
                                      <p:cBhvr>
                                        <p:cTn id="49"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88" grpId="0" animBg="1"/>
      <p:bldP spid="89" grpId="0" animBg="1"/>
      <p:bldP spid="97" grpId="0" animBg="1"/>
      <p:bldP spid="98" grpId="0" animBg="1"/>
      <p:bldP spid="99"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00851" y="273020"/>
            <a:ext cx="11375536" cy="762786"/>
          </a:xfrm>
        </p:spPr>
        <p:txBody>
          <a:bodyPr/>
          <a:lstStyle/>
          <a:p>
            <a:r>
              <a:rPr lang="en-US" dirty="0" smtClean="0"/>
              <a:t>App scopes</a:t>
            </a:r>
            <a:endParaRPr lang="en-US" dirty="0"/>
          </a:p>
        </p:txBody>
      </p:sp>
      <p:sp>
        <p:nvSpPr>
          <p:cNvPr id="3" name="Content Placeholder 2"/>
          <p:cNvSpPr>
            <a:spLocks noGrp="1"/>
          </p:cNvSpPr>
          <p:nvPr>
            <p:ph type="body" sz="quarter" idx="10"/>
          </p:nvPr>
        </p:nvSpPr>
        <p:spPr>
          <a:xfrm>
            <a:off x="272354" y="1177954"/>
            <a:ext cx="11882419" cy="5484812"/>
          </a:xfrm>
          <a:prstGeom prst="rect">
            <a:avLst/>
          </a:prstGeom>
        </p:spPr>
        <p:txBody>
          <a:bodyPr vert="horz" lIns="149217" tIns="93260" rIns="149217" bIns="93260" rtlCol="0">
            <a:noAutofit/>
          </a:bodyPr>
          <a:lstStyle/>
          <a:p>
            <a:pPr marL="0" indent="0">
              <a:spcBef>
                <a:spcPts val="1224"/>
              </a:spcBef>
              <a:buNone/>
            </a:pPr>
            <a:r>
              <a:rPr lang="en-US" b="1" dirty="0" err="1"/>
              <a:t>SPSite</a:t>
            </a:r>
            <a:r>
              <a:rPr lang="en-US" dirty="0"/>
              <a:t>—site collection</a:t>
            </a:r>
          </a:p>
          <a:p>
            <a:pPr marL="0" indent="0">
              <a:spcBef>
                <a:spcPts val="1224"/>
              </a:spcBef>
              <a:buNone/>
            </a:pPr>
            <a:r>
              <a:rPr lang="en-US" b="1" dirty="0" err="1"/>
              <a:t>SPWeb</a:t>
            </a:r>
            <a:r>
              <a:rPr lang="en-US" dirty="0"/>
              <a:t>—website</a:t>
            </a:r>
          </a:p>
          <a:p>
            <a:pPr marL="0" indent="0">
              <a:spcBef>
                <a:spcPts val="1224"/>
              </a:spcBef>
              <a:buNone/>
            </a:pPr>
            <a:r>
              <a:rPr lang="en-US" b="1" dirty="0" err="1"/>
              <a:t>SPList</a:t>
            </a:r>
            <a:r>
              <a:rPr lang="en-US" dirty="0"/>
              <a:t>—list</a:t>
            </a:r>
          </a:p>
          <a:p>
            <a:pPr marL="0" indent="0">
              <a:spcBef>
                <a:spcPts val="1224"/>
              </a:spcBef>
              <a:buNone/>
            </a:pPr>
            <a:r>
              <a:rPr lang="en-US" b="1" dirty="0"/>
              <a:t>Tenancy</a:t>
            </a:r>
            <a:r>
              <a:rPr lang="en-US" dirty="0"/>
              <a:t>—the tenancy scope is at http://&lt;sharepointserver&gt;/&lt;content&gt;/&lt;tenant&gt;/</a:t>
            </a:r>
          </a:p>
          <a:p>
            <a:pPr marL="0" indent="0">
              <a:spcBef>
                <a:spcPts val="1224"/>
              </a:spcBef>
              <a:buNone/>
            </a:pPr>
            <a:r>
              <a:rPr lang="en-US" dirty="0"/>
              <a:t>performing search queries, accessing taxonomy data, </a:t>
            </a:r>
            <a:r>
              <a:rPr lang="en-US" dirty="0" smtClean="0"/>
              <a:t/>
            </a:r>
            <a:br>
              <a:rPr lang="en-US" dirty="0" smtClean="0"/>
            </a:br>
            <a:r>
              <a:rPr lang="en-US" dirty="0" smtClean="0"/>
              <a:t>user </a:t>
            </a:r>
            <a:r>
              <a:rPr lang="en-US" dirty="0"/>
              <a:t>profiles, etc.</a:t>
            </a:r>
          </a:p>
        </p:txBody>
      </p:sp>
    </p:spTree>
    <p:extLst>
      <p:ext uri="{BB962C8B-B14F-4D97-AF65-F5344CB8AC3E}">
        <p14:creationId xmlns:p14="http://schemas.microsoft.com/office/powerpoint/2010/main" val="303636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05180" y="1850161"/>
            <a:ext cx="7492284" cy="2938883"/>
          </a:xfrm>
        </p:spPr>
        <p:txBody>
          <a:bodyPr/>
          <a:lstStyle/>
          <a:p>
            <a:r>
              <a:rPr lang="en-US" sz="3600" dirty="0">
                <a:solidFill>
                  <a:schemeClr val="bg1">
                    <a:lumMod val="50000"/>
                  </a:schemeClr>
                </a:solidFill>
                <a:latin typeface="Segoe UI Light" panose="020B0502040204020203" pitchFamily="34" charset="0"/>
                <a:cs typeface="Segoe UI Light" panose="020B0502040204020203" pitchFamily="34" charset="0"/>
              </a:rPr>
              <a:t>Intro to the app model</a:t>
            </a:r>
          </a:p>
          <a:p>
            <a:r>
              <a:rPr lang="en-US" sz="3600" dirty="0">
                <a:solidFill>
                  <a:schemeClr val="bg1">
                    <a:lumMod val="50000"/>
                  </a:schemeClr>
                </a:solidFill>
                <a:latin typeface="Segoe UI Light" panose="020B0502040204020203" pitchFamily="34" charset="0"/>
                <a:cs typeface="Segoe UI Light" panose="020B0502040204020203" pitchFamily="34" charset="0"/>
              </a:rPr>
              <a:t>Apps for SharePoint</a:t>
            </a:r>
          </a:p>
          <a:p>
            <a:r>
              <a:rPr lang="en-US" sz="3600" dirty="0">
                <a:solidFill>
                  <a:schemeClr val="bg1">
                    <a:lumMod val="50000"/>
                  </a:schemeClr>
                </a:solidFill>
                <a:latin typeface="Segoe UI Light" panose="020B0502040204020203" pitchFamily="34" charset="0"/>
                <a:cs typeface="Segoe UI Light" panose="020B0502040204020203" pitchFamily="34" charset="0"/>
              </a:rPr>
              <a:t>Getting started</a:t>
            </a:r>
            <a:endParaRPr lang="en-US" sz="3600" dirty="0">
              <a:solidFill>
                <a:schemeClr val="bg1">
                  <a:lumMod val="50000"/>
                </a:schemeClr>
              </a:solidFill>
              <a:latin typeface="Segoe UI Light" panose="020B0502040204020203" pitchFamily="34" charset="0"/>
              <a:cs typeface="Segoe UI Light" panose="020B0502040204020203" pitchFamily="34" charset="0"/>
            </a:endParaRP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7029" y="1943425"/>
            <a:ext cx="4387370" cy="2922663"/>
          </a:xfrm>
        </p:spPr>
      </p:pic>
      <p:sp>
        <p:nvSpPr>
          <p:cNvPr id="5" name="Title 4"/>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28549954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87404" y="273020"/>
            <a:ext cx="11375536" cy="762786"/>
          </a:xfrm>
        </p:spPr>
        <p:txBody>
          <a:bodyPr/>
          <a:lstStyle/>
          <a:p>
            <a:r>
              <a:rPr lang="en-US" dirty="0" smtClean="0"/>
              <a:t>App </a:t>
            </a:r>
            <a:r>
              <a:rPr lang="en-US" dirty="0"/>
              <a:t>r</a:t>
            </a:r>
            <a:r>
              <a:rPr lang="en-US" dirty="0" smtClean="0"/>
              <a:t>ights</a:t>
            </a:r>
            <a:endParaRPr lang="en-US" dirty="0"/>
          </a:p>
        </p:txBody>
      </p:sp>
      <p:sp>
        <p:nvSpPr>
          <p:cNvPr id="3" name="Content Placeholder 2"/>
          <p:cNvSpPr>
            <a:spLocks noGrp="1"/>
          </p:cNvSpPr>
          <p:nvPr>
            <p:ph type="body" sz="quarter" idx="10"/>
          </p:nvPr>
        </p:nvSpPr>
        <p:spPr>
          <a:xfrm>
            <a:off x="267285" y="1177954"/>
            <a:ext cx="11882419" cy="5484812"/>
          </a:xfrm>
          <a:prstGeom prst="rect">
            <a:avLst/>
          </a:prstGeom>
        </p:spPr>
        <p:txBody>
          <a:bodyPr vert="horz" lIns="149217" tIns="93260" rIns="149217" bIns="93260" rtlCol="0">
            <a:noAutofit/>
          </a:bodyPr>
          <a:lstStyle/>
          <a:p>
            <a:pPr marL="0" indent="0">
              <a:spcBef>
                <a:spcPts val="1224"/>
              </a:spcBef>
              <a:buNone/>
            </a:pPr>
            <a:r>
              <a:rPr lang="en-US" sz="4080" dirty="0">
                <a:gradFill>
                  <a:gsLst>
                    <a:gs pos="1250">
                      <a:schemeClr val="tx2"/>
                    </a:gs>
                    <a:gs pos="100000">
                      <a:schemeClr val="tx2"/>
                    </a:gs>
                  </a:gsLst>
                  <a:lin ang="5400000" scaled="0"/>
                </a:gradFill>
              </a:rPr>
              <a:t>Rights</a:t>
            </a:r>
          </a:p>
          <a:p>
            <a:pPr marL="0" lvl="1" indent="0">
              <a:spcBef>
                <a:spcPts val="1224"/>
              </a:spcBef>
              <a:buNone/>
            </a:pPr>
            <a:r>
              <a:rPr lang="en-US" sz="2040" dirty="0"/>
              <a:t>Read-only</a:t>
            </a:r>
          </a:p>
          <a:p>
            <a:pPr marL="0" lvl="1" indent="0">
              <a:spcBef>
                <a:spcPts val="1224"/>
              </a:spcBef>
              <a:buNone/>
            </a:pPr>
            <a:r>
              <a:rPr lang="en-US" sz="2040" dirty="0"/>
              <a:t>Write</a:t>
            </a:r>
          </a:p>
          <a:p>
            <a:pPr marL="0" lvl="1" indent="0">
              <a:spcBef>
                <a:spcPts val="1224"/>
              </a:spcBef>
              <a:buNone/>
            </a:pPr>
            <a:r>
              <a:rPr lang="en-US" sz="2040" dirty="0"/>
              <a:t>Manage</a:t>
            </a:r>
          </a:p>
          <a:p>
            <a:pPr marL="0" lvl="1" indent="0">
              <a:spcBef>
                <a:spcPts val="1224"/>
              </a:spcBef>
              <a:buNone/>
            </a:pPr>
            <a:r>
              <a:rPr lang="en-US" sz="2040" dirty="0"/>
              <a:t>Full control (not supported in Store)</a:t>
            </a:r>
          </a:p>
          <a:p>
            <a:pPr marL="0" indent="0">
              <a:spcBef>
                <a:spcPts val="1224"/>
              </a:spcBef>
              <a:buNone/>
            </a:pPr>
            <a:r>
              <a:rPr lang="en-US" sz="4080" dirty="0">
                <a:gradFill>
                  <a:gsLst>
                    <a:gs pos="1250">
                      <a:schemeClr val="tx2"/>
                    </a:gs>
                    <a:gs pos="100000">
                      <a:schemeClr val="tx2"/>
                    </a:gs>
                  </a:gsLst>
                  <a:lin ang="5400000" scaled="0"/>
                </a:gradFill>
              </a:rPr>
              <a:t>Not customizable if an app is granted permission        to a scope</a:t>
            </a:r>
          </a:p>
          <a:p>
            <a:pPr marL="0" lvl="1" indent="0">
              <a:spcBef>
                <a:spcPts val="1224"/>
              </a:spcBef>
              <a:buNone/>
            </a:pPr>
            <a:r>
              <a:rPr lang="en-US" sz="2040" dirty="0"/>
              <a:t>The permission applies to all children of the scope</a:t>
            </a:r>
          </a:p>
        </p:txBody>
      </p:sp>
    </p:spTree>
    <p:extLst>
      <p:ext uri="{BB962C8B-B14F-4D97-AF65-F5344CB8AC3E}">
        <p14:creationId xmlns:p14="http://schemas.microsoft.com/office/powerpoint/2010/main" val="342521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3957" y="286467"/>
            <a:ext cx="11375536" cy="762786"/>
          </a:xfrm>
        </p:spPr>
        <p:txBody>
          <a:bodyPr/>
          <a:lstStyle/>
          <a:p>
            <a:r>
              <a:rPr lang="en-US" dirty="0" smtClean="0"/>
              <a:t>Setting app </a:t>
            </a:r>
            <a:r>
              <a:rPr lang="en-US" dirty="0"/>
              <a:t>r</a:t>
            </a:r>
            <a:r>
              <a:rPr lang="en-US" dirty="0" smtClean="0"/>
              <a:t>ights</a:t>
            </a:r>
            <a:endParaRPr lang="en-US" dirty="0"/>
          </a:p>
        </p:txBody>
      </p:sp>
      <p:sp>
        <p:nvSpPr>
          <p:cNvPr id="3" name="Content Placeholder 2"/>
          <p:cNvSpPr>
            <a:spLocks noGrp="1"/>
          </p:cNvSpPr>
          <p:nvPr>
            <p:ph type="body" sz="quarter" idx="10"/>
          </p:nvPr>
        </p:nvSpPr>
        <p:spPr>
          <a:xfrm>
            <a:off x="294182" y="1191833"/>
            <a:ext cx="11882419" cy="5484812"/>
          </a:xfrm>
          <a:prstGeom prst="rect">
            <a:avLst/>
          </a:prstGeom>
        </p:spPr>
        <p:txBody>
          <a:bodyPr vert="horz" lIns="149217" tIns="93260" rIns="149217" bIns="93260" rtlCol="0">
            <a:noAutofit/>
          </a:bodyPr>
          <a:lstStyle/>
          <a:p>
            <a:pPr marL="0" indent="0">
              <a:spcBef>
                <a:spcPts val="1224"/>
              </a:spcBef>
              <a:buNone/>
            </a:pPr>
            <a:r>
              <a:rPr lang="en-US" sz="4080" dirty="0">
                <a:gradFill>
                  <a:gsLst>
                    <a:gs pos="1250">
                      <a:schemeClr val="tx2"/>
                    </a:gs>
                    <a:gs pos="100000">
                      <a:schemeClr val="tx2"/>
                    </a:gs>
                  </a:gsLst>
                  <a:lin ang="5400000" scaled="0"/>
                </a:gradFill>
              </a:rPr>
              <a:t>App rights are set when</a:t>
            </a:r>
          </a:p>
          <a:p>
            <a:pPr marL="0" lvl="1" indent="0">
              <a:spcBef>
                <a:spcPts val="1224"/>
              </a:spcBef>
              <a:buNone/>
            </a:pPr>
            <a:r>
              <a:rPr lang="en-US" sz="2040" dirty="0"/>
              <a:t>An app is installed by an </a:t>
            </a:r>
            <a:r>
              <a:rPr lang="en-US" sz="2040" b="1" dirty="0" err="1"/>
              <a:t>SPWeb</a:t>
            </a:r>
            <a:r>
              <a:rPr lang="en-US" sz="2040" dirty="0"/>
              <a:t> administrator</a:t>
            </a:r>
          </a:p>
          <a:p>
            <a:pPr marL="0" lvl="1" indent="0">
              <a:spcBef>
                <a:spcPts val="1224"/>
              </a:spcBef>
              <a:buNone/>
            </a:pPr>
            <a:r>
              <a:rPr lang="en-US" sz="2040" dirty="0"/>
              <a:t>An app is explicitly granted permission by a tenant administrator or </a:t>
            </a:r>
            <a:r>
              <a:rPr lang="en-US" sz="2040" b="1" dirty="0" err="1"/>
              <a:t>SPWeb</a:t>
            </a:r>
            <a:r>
              <a:rPr lang="en-US" sz="2040" dirty="0"/>
              <a:t> administrator</a:t>
            </a:r>
          </a:p>
          <a:p>
            <a:pPr marL="0" lvl="1" indent="0">
              <a:spcBef>
                <a:spcPts val="1224"/>
              </a:spcBef>
              <a:buNone/>
            </a:pPr>
            <a:r>
              <a:rPr lang="en-US" sz="2040" dirty="0"/>
              <a:t>An end-user gives consent</a:t>
            </a:r>
          </a:p>
          <a:p>
            <a:pPr marL="0" lvl="1" indent="0">
              <a:spcBef>
                <a:spcPts val="1224"/>
              </a:spcBef>
              <a:buNone/>
            </a:pPr>
            <a:r>
              <a:rPr lang="en-US" sz="2040" dirty="0"/>
              <a:t>An app is removed</a:t>
            </a:r>
          </a:p>
          <a:p>
            <a:pPr marL="0" indent="0">
              <a:spcBef>
                <a:spcPts val="1224"/>
              </a:spcBef>
              <a:buNone/>
            </a:pPr>
            <a:r>
              <a:rPr lang="en-US" sz="4080" spc="0" dirty="0">
                <a:gradFill>
                  <a:gsLst>
                    <a:gs pos="1250">
                      <a:schemeClr val="tx2"/>
                    </a:gs>
                    <a:gs pos="100000">
                      <a:schemeClr val="tx2"/>
                    </a:gs>
                  </a:gsLst>
                  <a:lin ang="5400000" scaled="0"/>
                </a:gradFill>
              </a:rPr>
              <a:t>Once provisioned, the rights for an app cannot change—they can only be revoked in whole</a:t>
            </a:r>
          </a:p>
          <a:p>
            <a:pPr marL="0" lvl="1" indent="0">
              <a:spcBef>
                <a:spcPts val="1224"/>
              </a:spcBef>
              <a:buNone/>
            </a:pPr>
            <a:r>
              <a:rPr lang="en-US" sz="2040" dirty="0"/>
              <a:t>This ensures the app will not have to account for missing rights, i.e., become broken after installation</a:t>
            </a:r>
          </a:p>
        </p:txBody>
      </p:sp>
    </p:spTree>
    <p:extLst>
      <p:ext uri="{BB962C8B-B14F-4D97-AF65-F5344CB8AC3E}">
        <p14:creationId xmlns:p14="http://schemas.microsoft.com/office/powerpoint/2010/main" val="1372225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5"/>
          <p:cNvSpPr>
            <a:spLocks noGrp="1"/>
          </p:cNvSpPr>
          <p:nvPr>
            <p:ph type="title"/>
          </p:nvPr>
        </p:nvSpPr>
        <p:spPr>
          <a:xfrm>
            <a:off x="278502" y="290302"/>
            <a:ext cx="11373923" cy="762786"/>
          </a:xfrm>
        </p:spPr>
        <p:txBody>
          <a:bodyPr/>
          <a:lstStyle/>
          <a:p>
            <a:r>
              <a:rPr lang="en-US" dirty="0" smtClean="0"/>
              <a:t>App shapes for SharePoint</a:t>
            </a:r>
            <a:endParaRPr lang="en-US" dirty="0"/>
          </a:p>
        </p:txBody>
      </p:sp>
      <p:sp>
        <p:nvSpPr>
          <p:cNvPr id="32" name="Text Placeholder 2"/>
          <p:cNvSpPr txBox="1">
            <a:spLocks/>
          </p:cNvSpPr>
          <p:nvPr/>
        </p:nvSpPr>
        <p:spPr>
          <a:xfrm>
            <a:off x="4818044" y="1411064"/>
            <a:ext cx="8948397" cy="1530190"/>
          </a:xfrm>
          <a:prstGeom prst="rect">
            <a:avLst/>
          </a:prstGeom>
        </p:spPr>
        <p:txBody>
          <a:bodyPr lIns="93214" tIns="46609" rIns="93214" bIns="46609"/>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4080" dirty="0">
                <a:gradFill>
                  <a:gsLst>
                    <a:gs pos="1250">
                      <a:srgbClr val="DC3C00"/>
                    </a:gs>
                    <a:gs pos="100000">
                      <a:srgbClr val="DC3C00"/>
                    </a:gs>
                  </a:gsLst>
                  <a:lin ang="5400000" scaled="0"/>
                </a:gradFill>
                <a:latin typeface="Segoe UI Light"/>
              </a:rPr>
              <a:t>Full page</a:t>
            </a:r>
          </a:p>
          <a:p>
            <a:pPr marL="0" lvl="1" indent="0">
              <a:lnSpc>
                <a:spcPct val="100000"/>
              </a:lnSpc>
              <a:spcBef>
                <a:spcPts val="0"/>
              </a:spcBef>
              <a:buNone/>
              <a:tabLst/>
            </a:pPr>
            <a:r>
              <a:rPr lang="en-US" sz="2040" dirty="0">
                <a:gradFill>
                  <a:gsLst>
                    <a:gs pos="1250">
                      <a:srgbClr val="797A7D"/>
                    </a:gs>
                    <a:gs pos="100000">
                      <a:srgbClr val="797A7D"/>
                    </a:gs>
                  </a:gsLst>
                  <a:lin ang="5400000" scaled="0"/>
                </a:gradFill>
              </a:rPr>
              <a:t>Implement complete app experiences to satisfy </a:t>
            </a:r>
          </a:p>
          <a:p>
            <a:pPr marL="0" lvl="1" indent="0">
              <a:lnSpc>
                <a:spcPct val="100000"/>
              </a:lnSpc>
              <a:spcBef>
                <a:spcPts val="0"/>
              </a:spcBef>
              <a:buNone/>
              <a:tabLst/>
            </a:pPr>
            <a:r>
              <a:rPr lang="en-US" sz="2040" dirty="0">
                <a:gradFill>
                  <a:gsLst>
                    <a:gs pos="1250">
                      <a:srgbClr val="797A7D"/>
                    </a:gs>
                    <a:gs pos="100000">
                      <a:srgbClr val="797A7D"/>
                    </a:gs>
                  </a:gsLst>
                  <a:lin ang="5400000" scaled="0"/>
                </a:gradFill>
              </a:rPr>
              <a:t>business scenarios</a:t>
            </a:r>
          </a:p>
        </p:txBody>
      </p:sp>
      <p:sp>
        <p:nvSpPr>
          <p:cNvPr id="33" name="Rectangle 32"/>
          <p:cNvSpPr/>
          <p:nvPr/>
        </p:nvSpPr>
        <p:spPr>
          <a:xfrm>
            <a:off x="4818042" y="3316486"/>
            <a:ext cx="7462118" cy="1374855"/>
          </a:xfrm>
          <a:prstGeom prst="rect">
            <a:avLst/>
          </a:prstGeom>
        </p:spPr>
        <p:txBody>
          <a:bodyPr wrap="square" lIns="93214" tIns="46609" rIns="93214" bIns="46609">
            <a:spAutoFit/>
          </a:bodyPr>
          <a:lstStyle/>
          <a:p>
            <a:pPr defTabSz="932468">
              <a:spcBef>
                <a:spcPts val="2447"/>
              </a:spcBef>
            </a:pPr>
            <a:r>
              <a:rPr lang="en-US" sz="4080" dirty="0">
                <a:gradFill>
                  <a:gsLst>
                    <a:gs pos="1250">
                      <a:srgbClr val="DC3C00"/>
                    </a:gs>
                    <a:gs pos="100000">
                      <a:srgbClr val="DC3C00"/>
                    </a:gs>
                  </a:gsLst>
                  <a:lin ang="5400000" scaled="0"/>
                </a:gradFill>
                <a:latin typeface="Segoe UI Light"/>
              </a:rPr>
              <a:t>Parts</a:t>
            </a:r>
          </a:p>
          <a:p>
            <a:pPr marL="0" lvl="1" defTabSz="932468"/>
            <a:r>
              <a:rPr lang="en-US" sz="2040" dirty="0">
                <a:gradFill>
                  <a:gsLst>
                    <a:gs pos="1250">
                      <a:srgbClr val="797A7D"/>
                    </a:gs>
                    <a:gs pos="100000">
                      <a:srgbClr val="797A7D"/>
                    </a:gs>
                  </a:gsLst>
                  <a:lin ang="5400000" scaled="0"/>
                </a:gradFill>
              </a:rPr>
              <a:t>Create app parts that can interact with the </a:t>
            </a:r>
            <a:br>
              <a:rPr lang="en-US" sz="2040" dirty="0">
                <a:gradFill>
                  <a:gsLst>
                    <a:gs pos="1250">
                      <a:srgbClr val="797A7D"/>
                    </a:gs>
                    <a:gs pos="100000">
                      <a:srgbClr val="797A7D"/>
                    </a:gs>
                  </a:gsLst>
                  <a:lin ang="5400000" scaled="0"/>
                </a:gradFill>
              </a:rPr>
            </a:br>
            <a:r>
              <a:rPr lang="en-US" sz="2040" dirty="0">
                <a:gradFill>
                  <a:gsLst>
                    <a:gs pos="1250">
                      <a:srgbClr val="797A7D"/>
                    </a:gs>
                    <a:gs pos="100000">
                      <a:srgbClr val="797A7D"/>
                    </a:gs>
                  </a:gsLst>
                  <a:lin ang="5400000" scaled="0"/>
                </a:gradFill>
              </a:rPr>
              <a:t>SharePoint experience</a:t>
            </a:r>
          </a:p>
        </p:txBody>
      </p:sp>
      <p:grpSp>
        <p:nvGrpSpPr>
          <p:cNvPr id="2" name="Group 1"/>
          <p:cNvGrpSpPr/>
          <p:nvPr/>
        </p:nvGrpSpPr>
        <p:grpSpPr>
          <a:xfrm>
            <a:off x="313370" y="1231478"/>
            <a:ext cx="10639110" cy="5536168"/>
            <a:chOff x="313370" y="1165753"/>
            <a:chExt cx="10765416" cy="5601893"/>
          </a:xfrm>
        </p:grpSpPr>
        <p:sp>
          <p:nvSpPr>
            <p:cNvPr id="29" name="Rectangle 28"/>
            <p:cNvSpPr/>
            <p:nvPr/>
          </p:nvSpPr>
          <p:spPr>
            <a:xfrm>
              <a:off x="313370" y="1165753"/>
              <a:ext cx="4190666" cy="1778515"/>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3214" tIns="46609" rIns="93214" bIns="46609" rtlCol="0" anchor="t"/>
            <a:lstStyle/>
            <a:p>
              <a:pPr defTabSz="932468"/>
              <a:endParaRPr lang="en-US" sz="1326">
                <a:solidFill>
                  <a:srgbClr val="FFFFFF">
                    <a:alpha val="99000"/>
                  </a:srgbClr>
                </a:solidFill>
              </a:endParaRPr>
            </a:p>
          </p:txBody>
        </p:sp>
        <p:sp>
          <p:nvSpPr>
            <p:cNvPr id="30" name="Rectangle 29"/>
            <p:cNvSpPr/>
            <p:nvPr/>
          </p:nvSpPr>
          <p:spPr>
            <a:xfrm>
              <a:off x="313370" y="3077442"/>
              <a:ext cx="4190666" cy="1778515"/>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vert="horz" lIns="93214" tIns="46609" rIns="93214" bIns="46609" rtlCol="0" anchor="t"/>
            <a:lstStyle/>
            <a:p>
              <a:pPr defTabSz="932468"/>
              <a:endParaRPr lang="en-US" sz="1326">
                <a:solidFill>
                  <a:srgbClr val="FFFFFF">
                    <a:alpha val="99000"/>
                  </a:srgbClr>
                </a:solidFill>
              </a:endParaRPr>
            </a:p>
          </p:txBody>
        </p:sp>
        <p:sp>
          <p:nvSpPr>
            <p:cNvPr id="31" name="Rectangle 30"/>
            <p:cNvSpPr/>
            <p:nvPr/>
          </p:nvSpPr>
          <p:spPr>
            <a:xfrm>
              <a:off x="313370" y="4989131"/>
              <a:ext cx="4190666" cy="1778515"/>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vert="horz" lIns="93214" tIns="46609" rIns="93214" bIns="46609" rtlCol="0" anchor="t"/>
            <a:lstStyle/>
            <a:p>
              <a:pPr defTabSz="932468"/>
              <a:endParaRPr lang="en-US" sz="1326">
                <a:solidFill>
                  <a:srgbClr val="FFFFFF">
                    <a:alpha val="99000"/>
                  </a:srgbClr>
                </a:solidFill>
              </a:endParaRPr>
            </a:p>
          </p:txBody>
        </p:sp>
        <p:sp>
          <p:nvSpPr>
            <p:cNvPr id="34" name="Rectangle 33"/>
            <p:cNvSpPr/>
            <p:nvPr/>
          </p:nvSpPr>
          <p:spPr>
            <a:xfrm>
              <a:off x="4818043" y="5224322"/>
              <a:ext cx="6260743" cy="1054673"/>
            </a:xfrm>
            <a:prstGeom prst="rect">
              <a:avLst/>
            </a:prstGeom>
          </p:spPr>
          <p:txBody>
            <a:bodyPr lIns="93214" tIns="46609" rIns="93214" bIns="46609">
              <a:spAutoFit/>
            </a:bodyPr>
            <a:lstStyle/>
            <a:p>
              <a:pPr defTabSz="932468">
                <a:spcBef>
                  <a:spcPts val="2447"/>
                </a:spcBef>
              </a:pPr>
              <a:r>
                <a:rPr lang="en-US" sz="4080" dirty="0">
                  <a:gradFill>
                    <a:gsLst>
                      <a:gs pos="1250">
                        <a:srgbClr val="DC3C00"/>
                      </a:gs>
                      <a:gs pos="100000">
                        <a:srgbClr val="DC3C00"/>
                      </a:gs>
                    </a:gsLst>
                    <a:lin ang="5400000" scaled="0"/>
                  </a:gradFill>
                  <a:latin typeface="Segoe UI Light"/>
                </a:rPr>
                <a:t>UI command extensions</a:t>
              </a:r>
            </a:p>
            <a:p>
              <a:pPr marL="0" lvl="1" defTabSz="932468"/>
              <a:r>
                <a:rPr lang="en-US" sz="2040" dirty="0">
                  <a:gradFill>
                    <a:gsLst>
                      <a:gs pos="1250">
                        <a:srgbClr val="797A7D"/>
                      </a:gs>
                      <a:gs pos="100000">
                        <a:srgbClr val="797A7D"/>
                      </a:gs>
                    </a:gsLst>
                    <a:lin ang="5400000" scaled="0"/>
                  </a:gradFill>
                </a:rPr>
                <a:t>Add new commands to the ribbon and item menus</a:t>
              </a:r>
            </a:p>
          </p:txBody>
        </p:sp>
        <p:grpSp>
          <p:nvGrpSpPr>
            <p:cNvPr id="35" name="Group 34"/>
            <p:cNvGrpSpPr/>
            <p:nvPr/>
          </p:nvGrpSpPr>
          <p:grpSpPr>
            <a:xfrm>
              <a:off x="1932299" y="3360508"/>
              <a:ext cx="952809" cy="1212384"/>
              <a:chOff x="1892130" y="3316518"/>
              <a:chExt cx="934211" cy="1188720"/>
            </a:xfrm>
          </p:grpSpPr>
          <p:sp>
            <p:nvSpPr>
              <p:cNvPr id="36" name="Rectangle 35"/>
              <p:cNvSpPr/>
              <p:nvPr/>
            </p:nvSpPr>
            <p:spPr>
              <a:xfrm>
                <a:off x="1892130" y="3316518"/>
                <a:ext cx="934211" cy="1188720"/>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grpSp>
            <p:nvGrpSpPr>
              <p:cNvPr id="37" name="Group 36"/>
              <p:cNvGrpSpPr/>
              <p:nvPr/>
            </p:nvGrpSpPr>
            <p:grpSpPr>
              <a:xfrm>
                <a:off x="2004173" y="3511112"/>
                <a:ext cx="710124" cy="799533"/>
                <a:chOff x="2004173" y="3489509"/>
                <a:chExt cx="710124" cy="799533"/>
              </a:xfrm>
            </p:grpSpPr>
            <p:sp>
              <p:nvSpPr>
                <p:cNvPr id="38" name="Rectangle 37"/>
                <p:cNvSpPr/>
                <p:nvPr/>
              </p:nvSpPr>
              <p:spPr>
                <a:xfrm>
                  <a:off x="2004173" y="3489509"/>
                  <a:ext cx="274320" cy="39463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sp>
              <p:nvSpPr>
                <p:cNvPr id="39" name="Rectangle 38"/>
                <p:cNvSpPr/>
                <p:nvPr/>
              </p:nvSpPr>
              <p:spPr>
                <a:xfrm>
                  <a:off x="2004173" y="4014722"/>
                  <a:ext cx="274320" cy="2743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sp>
              <p:nvSpPr>
                <p:cNvPr id="40" name="Rectangle 39"/>
                <p:cNvSpPr/>
                <p:nvPr/>
              </p:nvSpPr>
              <p:spPr>
                <a:xfrm>
                  <a:off x="2418439" y="3489509"/>
                  <a:ext cx="295858" cy="79953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grpSp>
        </p:grpSp>
        <p:sp>
          <p:nvSpPr>
            <p:cNvPr id="41" name="Freeform 6"/>
            <p:cNvSpPr>
              <a:spLocks noEditPoints="1"/>
            </p:cNvSpPr>
            <p:nvPr/>
          </p:nvSpPr>
          <p:spPr bwMode="auto">
            <a:xfrm>
              <a:off x="1277114" y="1462312"/>
              <a:ext cx="944084" cy="1198697"/>
            </a:xfrm>
            <a:custGeom>
              <a:avLst/>
              <a:gdLst>
                <a:gd name="T0" fmla="*/ 606 w 3085"/>
                <a:gd name="T1" fmla="*/ 2368 h 3917"/>
                <a:gd name="T2" fmla="*/ 2362 w 3085"/>
                <a:gd name="T3" fmla="*/ 2368 h 3917"/>
                <a:gd name="T4" fmla="*/ 2362 w 3085"/>
                <a:gd name="T5" fmla="*/ 2505 h 3917"/>
                <a:gd name="T6" fmla="*/ 606 w 3085"/>
                <a:gd name="T7" fmla="*/ 2505 h 3917"/>
                <a:gd name="T8" fmla="*/ 606 w 3085"/>
                <a:gd name="T9" fmla="*/ 2368 h 3917"/>
                <a:gd name="T10" fmla="*/ 606 w 3085"/>
                <a:gd name="T11" fmla="*/ 1921 h 3917"/>
                <a:gd name="T12" fmla="*/ 2362 w 3085"/>
                <a:gd name="T13" fmla="*/ 1921 h 3917"/>
                <a:gd name="T14" fmla="*/ 2362 w 3085"/>
                <a:gd name="T15" fmla="*/ 2059 h 3917"/>
                <a:gd name="T16" fmla="*/ 606 w 3085"/>
                <a:gd name="T17" fmla="*/ 2059 h 3917"/>
                <a:gd name="T18" fmla="*/ 606 w 3085"/>
                <a:gd name="T19" fmla="*/ 1921 h 3917"/>
                <a:gd name="T20" fmla="*/ 606 w 3085"/>
                <a:gd name="T21" fmla="*/ 1475 h 3917"/>
                <a:gd name="T22" fmla="*/ 2362 w 3085"/>
                <a:gd name="T23" fmla="*/ 1475 h 3917"/>
                <a:gd name="T24" fmla="*/ 2362 w 3085"/>
                <a:gd name="T25" fmla="*/ 1592 h 3917"/>
                <a:gd name="T26" fmla="*/ 606 w 3085"/>
                <a:gd name="T27" fmla="*/ 1592 h 3917"/>
                <a:gd name="T28" fmla="*/ 606 w 3085"/>
                <a:gd name="T29" fmla="*/ 1475 h 3917"/>
                <a:gd name="T30" fmla="*/ 606 w 3085"/>
                <a:gd name="T31" fmla="*/ 1008 h 3917"/>
                <a:gd name="T32" fmla="*/ 2362 w 3085"/>
                <a:gd name="T33" fmla="*/ 1008 h 3917"/>
                <a:gd name="T34" fmla="*/ 2362 w 3085"/>
                <a:gd name="T35" fmla="*/ 1146 h 3917"/>
                <a:gd name="T36" fmla="*/ 606 w 3085"/>
                <a:gd name="T37" fmla="*/ 1146 h 3917"/>
                <a:gd name="T38" fmla="*/ 606 w 3085"/>
                <a:gd name="T39" fmla="*/ 1008 h 3917"/>
                <a:gd name="T40" fmla="*/ 213 w 3085"/>
                <a:gd name="T41" fmla="*/ 222 h 3917"/>
                <a:gd name="T42" fmla="*/ 213 w 3085"/>
                <a:gd name="T43" fmla="*/ 3704 h 3917"/>
                <a:gd name="T44" fmla="*/ 2883 w 3085"/>
                <a:gd name="T45" fmla="*/ 3704 h 3917"/>
                <a:gd name="T46" fmla="*/ 2883 w 3085"/>
                <a:gd name="T47" fmla="*/ 838 h 3917"/>
                <a:gd name="T48" fmla="*/ 2277 w 3085"/>
                <a:gd name="T49" fmla="*/ 838 h 3917"/>
                <a:gd name="T50" fmla="*/ 2298 w 3085"/>
                <a:gd name="T51" fmla="*/ 222 h 3917"/>
                <a:gd name="T52" fmla="*/ 213 w 3085"/>
                <a:gd name="T53" fmla="*/ 222 h 3917"/>
                <a:gd name="T54" fmla="*/ 2298 w 3085"/>
                <a:gd name="T55" fmla="*/ 0 h 3917"/>
                <a:gd name="T56" fmla="*/ 3085 w 3085"/>
                <a:gd name="T57" fmla="*/ 955 h 3917"/>
                <a:gd name="T58" fmla="*/ 3085 w 3085"/>
                <a:gd name="T59" fmla="*/ 3917 h 3917"/>
                <a:gd name="T60" fmla="*/ 0 w 3085"/>
                <a:gd name="T61" fmla="*/ 3917 h 3917"/>
                <a:gd name="T62" fmla="*/ 0 w 3085"/>
                <a:gd name="T63" fmla="*/ 11 h 3917"/>
                <a:gd name="T64" fmla="*/ 2298 w 3085"/>
                <a:gd name="T65" fmla="*/ 11 h 3917"/>
                <a:gd name="T66" fmla="*/ 2298 w 3085"/>
                <a:gd name="T67" fmla="*/ 0 h 3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85" h="3917">
                  <a:moveTo>
                    <a:pt x="606" y="2368"/>
                  </a:moveTo>
                  <a:lnTo>
                    <a:pt x="2362" y="2368"/>
                  </a:lnTo>
                  <a:lnTo>
                    <a:pt x="2362" y="2505"/>
                  </a:lnTo>
                  <a:lnTo>
                    <a:pt x="606" y="2505"/>
                  </a:lnTo>
                  <a:lnTo>
                    <a:pt x="606" y="2368"/>
                  </a:lnTo>
                  <a:close/>
                  <a:moveTo>
                    <a:pt x="606" y="1921"/>
                  </a:moveTo>
                  <a:lnTo>
                    <a:pt x="2362" y="1921"/>
                  </a:lnTo>
                  <a:lnTo>
                    <a:pt x="2362" y="2059"/>
                  </a:lnTo>
                  <a:lnTo>
                    <a:pt x="606" y="2059"/>
                  </a:lnTo>
                  <a:lnTo>
                    <a:pt x="606" y="1921"/>
                  </a:lnTo>
                  <a:close/>
                  <a:moveTo>
                    <a:pt x="606" y="1475"/>
                  </a:moveTo>
                  <a:lnTo>
                    <a:pt x="2362" y="1475"/>
                  </a:lnTo>
                  <a:lnTo>
                    <a:pt x="2362" y="1592"/>
                  </a:lnTo>
                  <a:lnTo>
                    <a:pt x="606" y="1592"/>
                  </a:lnTo>
                  <a:lnTo>
                    <a:pt x="606" y="1475"/>
                  </a:lnTo>
                  <a:close/>
                  <a:moveTo>
                    <a:pt x="606" y="1008"/>
                  </a:moveTo>
                  <a:lnTo>
                    <a:pt x="2362" y="1008"/>
                  </a:lnTo>
                  <a:lnTo>
                    <a:pt x="2362" y="1146"/>
                  </a:lnTo>
                  <a:lnTo>
                    <a:pt x="606" y="1146"/>
                  </a:lnTo>
                  <a:lnTo>
                    <a:pt x="606" y="1008"/>
                  </a:lnTo>
                  <a:close/>
                  <a:moveTo>
                    <a:pt x="213" y="222"/>
                  </a:moveTo>
                  <a:lnTo>
                    <a:pt x="213" y="3704"/>
                  </a:lnTo>
                  <a:lnTo>
                    <a:pt x="2883" y="3704"/>
                  </a:lnTo>
                  <a:lnTo>
                    <a:pt x="2883" y="838"/>
                  </a:lnTo>
                  <a:lnTo>
                    <a:pt x="2277" y="838"/>
                  </a:lnTo>
                  <a:lnTo>
                    <a:pt x="2298" y="222"/>
                  </a:lnTo>
                  <a:lnTo>
                    <a:pt x="213" y="222"/>
                  </a:lnTo>
                  <a:close/>
                  <a:moveTo>
                    <a:pt x="2298" y="0"/>
                  </a:moveTo>
                  <a:lnTo>
                    <a:pt x="3085" y="955"/>
                  </a:lnTo>
                  <a:lnTo>
                    <a:pt x="3085" y="3917"/>
                  </a:lnTo>
                  <a:lnTo>
                    <a:pt x="0" y="3917"/>
                  </a:lnTo>
                  <a:lnTo>
                    <a:pt x="0" y="11"/>
                  </a:lnTo>
                  <a:lnTo>
                    <a:pt x="2298" y="11"/>
                  </a:lnTo>
                  <a:lnTo>
                    <a:pt x="2298" y="0"/>
                  </a:lnTo>
                  <a:close/>
                </a:path>
              </a:pathLst>
            </a:custGeom>
            <a:solidFill>
              <a:schemeClr val="bg1"/>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73"/>
            </a:p>
          </p:txBody>
        </p:sp>
        <p:cxnSp>
          <p:nvCxnSpPr>
            <p:cNvPr id="42" name="Straight Connector 41"/>
            <p:cNvCxnSpPr/>
            <p:nvPr/>
          </p:nvCxnSpPr>
          <p:spPr>
            <a:xfrm flipV="1">
              <a:off x="2079072" y="1465881"/>
              <a:ext cx="447529" cy="595780"/>
            </a:xfrm>
            <a:prstGeom prst="line">
              <a:avLst/>
            </a:prstGeom>
            <a:ln w="28575" cap="rnd">
              <a:solidFill>
                <a:schemeClr val="accent3"/>
              </a:solidFill>
            </a:ln>
          </p:spPr>
          <p:style>
            <a:lnRef idx="1">
              <a:schemeClr val="dk1"/>
            </a:lnRef>
            <a:fillRef idx="2">
              <a:schemeClr val="dk1"/>
            </a:fillRef>
            <a:effectRef idx="1">
              <a:schemeClr val="dk1"/>
            </a:effectRef>
            <a:fontRef idx="minor">
              <a:schemeClr val="dk1"/>
            </a:fontRef>
          </p:style>
        </p:cxnSp>
        <p:cxnSp>
          <p:nvCxnSpPr>
            <p:cNvPr id="43" name="Straight Connector 42"/>
            <p:cNvCxnSpPr/>
            <p:nvPr/>
          </p:nvCxnSpPr>
          <p:spPr>
            <a:xfrm>
              <a:off x="2079071" y="2055020"/>
              <a:ext cx="456134" cy="577795"/>
            </a:xfrm>
            <a:prstGeom prst="line">
              <a:avLst/>
            </a:prstGeom>
            <a:ln w="28575" cap="rnd">
              <a:solidFill>
                <a:schemeClr val="accent3"/>
              </a:solidFill>
            </a:ln>
          </p:spPr>
          <p:style>
            <a:lnRef idx="1">
              <a:schemeClr val="dk1"/>
            </a:lnRef>
            <a:fillRef idx="2">
              <a:schemeClr val="dk1"/>
            </a:fillRef>
            <a:effectRef idx="1">
              <a:schemeClr val="dk1"/>
            </a:effectRef>
            <a:fontRef idx="minor">
              <a:schemeClr val="dk1"/>
            </a:fontRef>
          </p:style>
        </p:cxnSp>
        <p:sp>
          <p:nvSpPr>
            <p:cNvPr id="44" name="Rectangle 43"/>
            <p:cNvSpPr/>
            <p:nvPr/>
          </p:nvSpPr>
          <p:spPr>
            <a:xfrm>
              <a:off x="1932299" y="5272197"/>
              <a:ext cx="952809" cy="1212384"/>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grpSp>
          <p:nvGrpSpPr>
            <p:cNvPr id="45" name="Group 44"/>
            <p:cNvGrpSpPr/>
            <p:nvPr/>
          </p:nvGrpSpPr>
          <p:grpSpPr>
            <a:xfrm>
              <a:off x="2046064" y="5417950"/>
              <a:ext cx="725278" cy="920878"/>
              <a:chOff x="2003675" y="5290595"/>
              <a:chExt cx="711121" cy="902904"/>
            </a:xfrm>
          </p:grpSpPr>
          <p:sp>
            <p:nvSpPr>
              <p:cNvPr id="46" name="Rectangle 45"/>
              <p:cNvSpPr/>
              <p:nvPr/>
            </p:nvSpPr>
            <p:spPr>
              <a:xfrm>
                <a:off x="2136553" y="5896153"/>
                <a:ext cx="438511" cy="113801"/>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sp>
            <p:nvSpPr>
              <p:cNvPr id="47" name="Freeform 11"/>
              <p:cNvSpPr>
                <a:spLocks noEditPoints="1"/>
              </p:cNvSpPr>
              <p:nvPr/>
            </p:nvSpPr>
            <p:spPr bwMode="auto">
              <a:xfrm>
                <a:off x="2003675" y="5290595"/>
                <a:ext cx="711121" cy="902904"/>
              </a:xfrm>
              <a:custGeom>
                <a:avLst/>
                <a:gdLst>
                  <a:gd name="T0" fmla="*/ 213 w 3085"/>
                  <a:gd name="T1" fmla="*/ 222 h 3917"/>
                  <a:gd name="T2" fmla="*/ 213 w 3085"/>
                  <a:gd name="T3" fmla="*/ 3704 h 3917"/>
                  <a:gd name="T4" fmla="*/ 2883 w 3085"/>
                  <a:gd name="T5" fmla="*/ 3704 h 3917"/>
                  <a:gd name="T6" fmla="*/ 2883 w 3085"/>
                  <a:gd name="T7" fmla="*/ 838 h 3917"/>
                  <a:gd name="T8" fmla="*/ 2277 w 3085"/>
                  <a:gd name="T9" fmla="*/ 838 h 3917"/>
                  <a:gd name="T10" fmla="*/ 2298 w 3085"/>
                  <a:gd name="T11" fmla="*/ 222 h 3917"/>
                  <a:gd name="T12" fmla="*/ 213 w 3085"/>
                  <a:gd name="T13" fmla="*/ 222 h 3917"/>
                  <a:gd name="T14" fmla="*/ 2298 w 3085"/>
                  <a:gd name="T15" fmla="*/ 0 h 3917"/>
                  <a:gd name="T16" fmla="*/ 3085 w 3085"/>
                  <a:gd name="T17" fmla="*/ 955 h 3917"/>
                  <a:gd name="T18" fmla="*/ 3085 w 3085"/>
                  <a:gd name="T19" fmla="*/ 3917 h 3917"/>
                  <a:gd name="T20" fmla="*/ 0 w 3085"/>
                  <a:gd name="T21" fmla="*/ 3917 h 3917"/>
                  <a:gd name="T22" fmla="*/ 0 w 3085"/>
                  <a:gd name="T23" fmla="*/ 11 h 3917"/>
                  <a:gd name="T24" fmla="*/ 2298 w 3085"/>
                  <a:gd name="T25" fmla="*/ 11 h 3917"/>
                  <a:gd name="T26" fmla="*/ 2298 w 3085"/>
                  <a:gd name="T27" fmla="*/ 0 h 3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85" h="3917">
                    <a:moveTo>
                      <a:pt x="213" y="222"/>
                    </a:moveTo>
                    <a:lnTo>
                      <a:pt x="213" y="3704"/>
                    </a:lnTo>
                    <a:lnTo>
                      <a:pt x="2883" y="3704"/>
                    </a:lnTo>
                    <a:lnTo>
                      <a:pt x="2883" y="838"/>
                    </a:lnTo>
                    <a:lnTo>
                      <a:pt x="2277" y="838"/>
                    </a:lnTo>
                    <a:lnTo>
                      <a:pt x="2298" y="222"/>
                    </a:lnTo>
                    <a:lnTo>
                      <a:pt x="213" y="222"/>
                    </a:lnTo>
                    <a:close/>
                    <a:moveTo>
                      <a:pt x="2298" y="0"/>
                    </a:moveTo>
                    <a:lnTo>
                      <a:pt x="3085" y="955"/>
                    </a:lnTo>
                    <a:lnTo>
                      <a:pt x="3085" y="3917"/>
                    </a:lnTo>
                    <a:lnTo>
                      <a:pt x="0" y="3917"/>
                    </a:lnTo>
                    <a:lnTo>
                      <a:pt x="0" y="11"/>
                    </a:lnTo>
                    <a:lnTo>
                      <a:pt x="2298" y="11"/>
                    </a:lnTo>
                    <a:lnTo>
                      <a:pt x="2298" y="0"/>
                    </a:lnTo>
                    <a:close/>
                  </a:path>
                </a:pathLst>
              </a:custGeom>
              <a:solidFill>
                <a:schemeClr val="bg2"/>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73"/>
              </a:p>
            </p:txBody>
          </p:sp>
        </p:grpSp>
        <p:sp>
          <p:nvSpPr>
            <p:cNvPr id="48" name="Rectangle 47"/>
            <p:cNvSpPr/>
            <p:nvPr/>
          </p:nvSpPr>
          <p:spPr>
            <a:xfrm>
              <a:off x="2541781" y="1452531"/>
              <a:ext cx="952809" cy="1208478"/>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grpSp>
    </p:spTree>
    <p:extLst>
      <p:ext uri="{BB962C8B-B14F-4D97-AF65-F5344CB8AC3E}">
        <p14:creationId xmlns:p14="http://schemas.microsoft.com/office/powerpoint/2010/main" val="1978503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380" y="471091"/>
            <a:ext cx="7460827" cy="5595620"/>
          </a:xfrm>
          <a:prstGeom prst="rect">
            <a:avLst/>
          </a:prstGeom>
          <a:ln w="38100" cap="sq">
            <a:noFill/>
            <a:prstDash val="solid"/>
            <a:miter lim="800000"/>
          </a:ln>
          <a:effectLst>
            <a:outerShdw blurRad="50800" dist="38100" dir="5400000" algn="tl" rotWithShape="0">
              <a:srgbClr val="000000">
                <a:alpha val="40000"/>
              </a:srgbClr>
            </a:outerShdw>
          </a:effectLst>
          <a:extLst>
            <a:ext uri="{909E8E84-426E-40dd-AFC4-6F175D3DCCD1}">
              <a14:hiddenFill xmlns:a14="http://schemas.microsoft.com/office/drawing/2010/main" xmlns="">
                <a:solidFill>
                  <a:schemeClr val="accent1"/>
                </a:solidFill>
              </a14:hiddenFill>
            </a:ext>
          </a:extLst>
        </p:spPr>
      </p:pic>
      <p:pic>
        <p:nvPicPr>
          <p:cNvPr id="3" name="Picture 2"/>
          <p:cNvPicPr>
            <a:picLocks noChangeAspect="1"/>
          </p:cNvPicPr>
          <p:nvPr/>
        </p:nvPicPr>
        <p:blipFill>
          <a:blip r:embed="rId4"/>
          <a:stretch>
            <a:fillRect/>
          </a:stretch>
        </p:blipFill>
        <p:spPr>
          <a:xfrm>
            <a:off x="3310553" y="2109866"/>
            <a:ext cx="10098336" cy="4884659"/>
          </a:xfrm>
          <a:prstGeom prst="rect">
            <a:avLst/>
          </a:prstGeom>
        </p:spPr>
      </p:pic>
    </p:spTree>
    <p:extLst>
      <p:ext uri="{BB962C8B-B14F-4D97-AF65-F5344CB8AC3E}">
        <p14:creationId xmlns:p14="http://schemas.microsoft.com/office/powerpoint/2010/main" val="4952049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5"/>
          <p:cNvSpPr>
            <a:spLocks noGrp="1"/>
          </p:cNvSpPr>
          <p:nvPr>
            <p:ph type="title"/>
          </p:nvPr>
        </p:nvSpPr>
        <p:spPr>
          <a:xfrm>
            <a:off x="270658" y="290302"/>
            <a:ext cx="11373923" cy="762786"/>
          </a:xfrm>
        </p:spPr>
        <p:txBody>
          <a:bodyPr/>
          <a:lstStyle/>
          <a:p>
            <a:r>
              <a:rPr lang="en-US" dirty="0" smtClean="0"/>
              <a:t>App shapes for SharePoint</a:t>
            </a:r>
            <a:endParaRPr lang="en-US" dirty="0"/>
          </a:p>
        </p:txBody>
      </p:sp>
      <p:sp>
        <p:nvSpPr>
          <p:cNvPr id="45" name="Text Placeholder 2"/>
          <p:cNvSpPr txBox="1">
            <a:spLocks/>
          </p:cNvSpPr>
          <p:nvPr/>
        </p:nvSpPr>
        <p:spPr>
          <a:xfrm>
            <a:off x="4818043" y="1411064"/>
            <a:ext cx="7615931" cy="1530190"/>
          </a:xfrm>
          <a:prstGeom prst="rect">
            <a:avLst/>
          </a:prstGeom>
        </p:spPr>
        <p:txBody>
          <a:bodyPr lIns="93214" tIns="46609" rIns="93214" bIns="46609"/>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4080" dirty="0">
                <a:gradFill>
                  <a:gsLst>
                    <a:gs pos="1250">
                      <a:srgbClr val="DC3C00"/>
                    </a:gs>
                    <a:gs pos="100000">
                      <a:srgbClr val="DC3C00"/>
                    </a:gs>
                  </a:gsLst>
                  <a:lin ang="5400000" scaled="0"/>
                </a:gradFill>
                <a:latin typeface="Segoe UI Light"/>
              </a:rPr>
              <a:t>Full page</a:t>
            </a:r>
          </a:p>
          <a:p>
            <a:pPr marL="0" lvl="1" indent="0">
              <a:lnSpc>
                <a:spcPct val="100000"/>
              </a:lnSpc>
              <a:spcBef>
                <a:spcPts val="0"/>
              </a:spcBef>
              <a:buNone/>
              <a:tabLst/>
            </a:pPr>
            <a:r>
              <a:rPr lang="en-US" sz="2040" dirty="0">
                <a:gradFill>
                  <a:gsLst>
                    <a:gs pos="1250">
                      <a:srgbClr val="797A7D"/>
                    </a:gs>
                    <a:gs pos="100000">
                      <a:srgbClr val="797A7D"/>
                    </a:gs>
                  </a:gsLst>
                  <a:lin ang="5400000" scaled="0"/>
                </a:gradFill>
              </a:rPr>
              <a:t>Implement complete app experiences to satisfy                business scenarios</a:t>
            </a:r>
          </a:p>
        </p:txBody>
      </p:sp>
      <p:sp>
        <p:nvSpPr>
          <p:cNvPr id="46" name="Rectangle 45"/>
          <p:cNvSpPr/>
          <p:nvPr/>
        </p:nvSpPr>
        <p:spPr>
          <a:xfrm>
            <a:off x="4818042" y="3316486"/>
            <a:ext cx="7615932" cy="1374855"/>
          </a:xfrm>
          <a:prstGeom prst="rect">
            <a:avLst/>
          </a:prstGeom>
        </p:spPr>
        <p:txBody>
          <a:bodyPr wrap="square" lIns="93214" tIns="46609" rIns="93214" bIns="46609">
            <a:spAutoFit/>
          </a:bodyPr>
          <a:lstStyle/>
          <a:p>
            <a:pPr defTabSz="932468">
              <a:spcBef>
                <a:spcPts val="2447"/>
              </a:spcBef>
            </a:pPr>
            <a:r>
              <a:rPr lang="en-US" sz="4080" dirty="0">
                <a:gradFill>
                  <a:gsLst>
                    <a:gs pos="1250">
                      <a:srgbClr val="DC3C00"/>
                    </a:gs>
                    <a:gs pos="100000">
                      <a:srgbClr val="DC3C00"/>
                    </a:gs>
                  </a:gsLst>
                  <a:lin ang="5400000" scaled="0"/>
                </a:gradFill>
                <a:latin typeface="Segoe UI Light"/>
              </a:rPr>
              <a:t>Parts</a:t>
            </a:r>
          </a:p>
          <a:p>
            <a:pPr marL="0" lvl="1" defTabSz="932468"/>
            <a:r>
              <a:rPr lang="en-US" sz="2040" dirty="0">
                <a:gradFill>
                  <a:gsLst>
                    <a:gs pos="1250">
                      <a:srgbClr val="797A7D"/>
                    </a:gs>
                    <a:gs pos="100000">
                      <a:srgbClr val="797A7D"/>
                    </a:gs>
                  </a:gsLst>
                  <a:lin ang="5400000" scaled="0"/>
                </a:gradFill>
              </a:rPr>
              <a:t>Create app parts that can interact with the                     SharePoint experience</a:t>
            </a:r>
          </a:p>
        </p:txBody>
      </p:sp>
      <p:grpSp>
        <p:nvGrpSpPr>
          <p:cNvPr id="2" name="Group 1"/>
          <p:cNvGrpSpPr/>
          <p:nvPr/>
        </p:nvGrpSpPr>
        <p:grpSpPr>
          <a:xfrm>
            <a:off x="313370" y="1205345"/>
            <a:ext cx="10689330" cy="5562301"/>
            <a:chOff x="313370" y="1165753"/>
            <a:chExt cx="10765416" cy="5601893"/>
          </a:xfrm>
        </p:grpSpPr>
        <p:sp>
          <p:nvSpPr>
            <p:cNvPr id="29" name="Rectangle 28"/>
            <p:cNvSpPr/>
            <p:nvPr/>
          </p:nvSpPr>
          <p:spPr>
            <a:xfrm>
              <a:off x="313370" y="1165753"/>
              <a:ext cx="4190666" cy="1778515"/>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vert="horz" lIns="93214" tIns="46609" rIns="93214" bIns="46609" rtlCol="0" anchor="t"/>
            <a:lstStyle/>
            <a:p>
              <a:pPr defTabSz="932468"/>
              <a:endParaRPr lang="en-US" sz="1326">
                <a:solidFill>
                  <a:srgbClr val="FFFFFF">
                    <a:alpha val="99000"/>
                  </a:srgbClr>
                </a:solidFill>
              </a:endParaRPr>
            </a:p>
          </p:txBody>
        </p:sp>
        <p:sp>
          <p:nvSpPr>
            <p:cNvPr id="30" name="Rectangle 29"/>
            <p:cNvSpPr/>
            <p:nvPr/>
          </p:nvSpPr>
          <p:spPr>
            <a:xfrm>
              <a:off x="313370" y="3077442"/>
              <a:ext cx="4190666" cy="1778515"/>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3214" tIns="46609" rIns="93214" bIns="46609" rtlCol="0" anchor="t"/>
            <a:lstStyle/>
            <a:p>
              <a:pPr defTabSz="932468"/>
              <a:endParaRPr lang="en-US" sz="1326">
                <a:solidFill>
                  <a:srgbClr val="FFFFFF">
                    <a:alpha val="99000"/>
                  </a:srgbClr>
                </a:solidFill>
              </a:endParaRPr>
            </a:p>
          </p:txBody>
        </p:sp>
        <p:sp>
          <p:nvSpPr>
            <p:cNvPr id="31" name="Rectangle 30"/>
            <p:cNvSpPr/>
            <p:nvPr/>
          </p:nvSpPr>
          <p:spPr>
            <a:xfrm>
              <a:off x="313370" y="4989131"/>
              <a:ext cx="4190666" cy="1778515"/>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vert="horz" lIns="93214" tIns="46609" rIns="93214" bIns="46609" rtlCol="0" anchor="t"/>
            <a:lstStyle/>
            <a:p>
              <a:pPr defTabSz="932468"/>
              <a:endParaRPr lang="en-US" sz="1326">
                <a:solidFill>
                  <a:srgbClr val="FFFFFF">
                    <a:alpha val="99000"/>
                  </a:srgbClr>
                </a:solidFill>
              </a:endParaRPr>
            </a:p>
          </p:txBody>
        </p:sp>
        <p:sp>
          <p:nvSpPr>
            <p:cNvPr id="32" name="Freeform 6"/>
            <p:cNvSpPr>
              <a:spLocks noEditPoints="1"/>
            </p:cNvSpPr>
            <p:nvPr/>
          </p:nvSpPr>
          <p:spPr bwMode="auto">
            <a:xfrm>
              <a:off x="1277114" y="1462312"/>
              <a:ext cx="944084" cy="1198697"/>
            </a:xfrm>
            <a:custGeom>
              <a:avLst/>
              <a:gdLst>
                <a:gd name="T0" fmla="*/ 606 w 3085"/>
                <a:gd name="T1" fmla="*/ 2368 h 3917"/>
                <a:gd name="T2" fmla="*/ 2362 w 3085"/>
                <a:gd name="T3" fmla="*/ 2368 h 3917"/>
                <a:gd name="T4" fmla="*/ 2362 w 3085"/>
                <a:gd name="T5" fmla="*/ 2505 h 3917"/>
                <a:gd name="T6" fmla="*/ 606 w 3085"/>
                <a:gd name="T7" fmla="*/ 2505 h 3917"/>
                <a:gd name="T8" fmla="*/ 606 w 3085"/>
                <a:gd name="T9" fmla="*/ 2368 h 3917"/>
                <a:gd name="T10" fmla="*/ 606 w 3085"/>
                <a:gd name="T11" fmla="*/ 1921 h 3917"/>
                <a:gd name="T12" fmla="*/ 2362 w 3085"/>
                <a:gd name="T13" fmla="*/ 1921 h 3917"/>
                <a:gd name="T14" fmla="*/ 2362 w 3085"/>
                <a:gd name="T15" fmla="*/ 2059 h 3917"/>
                <a:gd name="T16" fmla="*/ 606 w 3085"/>
                <a:gd name="T17" fmla="*/ 2059 h 3917"/>
                <a:gd name="T18" fmla="*/ 606 w 3085"/>
                <a:gd name="T19" fmla="*/ 1921 h 3917"/>
                <a:gd name="T20" fmla="*/ 606 w 3085"/>
                <a:gd name="T21" fmla="*/ 1475 h 3917"/>
                <a:gd name="T22" fmla="*/ 2362 w 3085"/>
                <a:gd name="T23" fmla="*/ 1475 h 3917"/>
                <a:gd name="T24" fmla="*/ 2362 w 3085"/>
                <a:gd name="T25" fmla="*/ 1592 h 3917"/>
                <a:gd name="T26" fmla="*/ 606 w 3085"/>
                <a:gd name="T27" fmla="*/ 1592 h 3917"/>
                <a:gd name="T28" fmla="*/ 606 w 3085"/>
                <a:gd name="T29" fmla="*/ 1475 h 3917"/>
                <a:gd name="T30" fmla="*/ 606 w 3085"/>
                <a:gd name="T31" fmla="*/ 1008 h 3917"/>
                <a:gd name="T32" fmla="*/ 2362 w 3085"/>
                <a:gd name="T33" fmla="*/ 1008 h 3917"/>
                <a:gd name="T34" fmla="*/ 2362 w 3085"/>
                <a:gd name="T35" fmla="*/ 1146 h 3917"/>
                <a:gd name="T36" fmla="*/ 606 w 3085"/>
                <a:gd name="T37" fmla="*/ 1146 h 3917"/>
                <a:gd name="T38" fmla="*/ 606 w 3085"/>
                <a:gd name="T39" fmla="*/ 1008 h 3917"/>
                <a:gd name="T40" fmla="*/ 213 w 3085"/>
                <a:gd name="T41" fmla="*/ 222 h 3917"/>
                <a:gd name="T42" fmla="*/ 213 w 3085"/>
                <a:gd name="T43" fmla="*/ 3704 h 3917"/>
                <a:gd name="T44" fmla="*/ 2883 w 3085"/>
                <a:gd name="T45" fmla="*/ 3704 h 3917"/>
                <a:gd name="T46" fmla="*/ 2883 w 3085"/>
                <a:gd name="T47" fmla="*/ 838 h 3917"/>
                <a:gd name="T48" fmla="*/ 2277 w 3085"/>
                <a:gd name="T49" fmla="*/ 838 h 3917"/>
                <a:gd name="T50" fmla="*/ 2298 w 3085"/>
                <a:gd name="T51" fmla="*/ 222 h 3917"/>
                <a:gd name="T52" fmla="*/ 213 w 3085"/>
                <a:gd name="T53" fmla="*/ 222 h 3917"/>
                <a:gd name="T54" fmla="*/ 2298 w 3085"/>
                <a:gd name="T55" fmla="*/ 0 h 3917"/>
                <a:gd name="T56" fmla="*/ 3085 w 3085"/>
                <a:gd name="T57" fmla="*/ 955 h 3917"/>
                <a:gd name="T58" fmla="*/ 3085 w 3085"/>
                <a:gd name="T59" fmla="*/ 3917 h 3917"/>
                <a:gd name="T60" fmla="*/ 0 w 3085"/>
                <a:gd name="T61" fmla="*/ 3917 h 3917"/>
                <a:gd name="T62" fmla="*/ 0 w 3085"/>
                <a:gd name="T63" fmla="*/ 11 h 3917"/>
                <a:gd name="T64" fmla="*/ 2298 w 3085"/>
                <a:gd name="T65" fmla="*/ 11 h 3917"/>
                <a:gd name="T66" fmla="*/ 2298 w 3085"/>
                <a:gd name="T67" fmla="*/ 0 h 3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85" h="3917">
                  <a:moveTo>
                    <a:pt x="606" y="2368"/>
                  </a:moveTo>
                  <a:lnTo>
                    <a:pt x="2362" y="2368"/>
                  </a:lnTo>
                  <a:lnTo>
                    <a:pt x="2362" y="2505"/>
                  </a:lnTo>
                  <a:lnTo>
                    <a:pt x="606" y="2505"/>
                  </a:lnTo>
                  <a:lnTo>
                    <a:pt x="606" y="2368"/>
                  </a:lnTo>
                  <a:close/>
                  <a:moveTo>
                    <a:pt x="606" y="1921"/>
                  </a:moveTo>
                  <a:lnTo>
                    <a:pt x="2362" y="1921"/>
                  </a:lnTo>
                  <a:lnTo>
                    <a:pt x="2362" y="2059"/>
                  </a:lnTo>
                  <a:lnTo>
                    <a:pt x="606" y="2059"/>
                  </a:lnTo>
                  <a:lnTo>
                    <a:pt x="606" y="1921"/>
                  </a:lnTo>
                  <a:close/>
                  <a:moveTo>
                    <a:pt x="606" y="1475"/>
                  </a:moveTo>
                  <a:lnTo>
                    <a:pt x="2362" y="1475"/>
                  </a:lnTo>
                  <a:lnTo>
                    <a:pt x="2362" y="1592"/>
                  </a:lnTo>
                  <a:lnTo>
                    <a:pt x="606" y="1592"/>
                  </a:lnTo>
                  <a:lnTo>
                    <a:pt x="606" y="1475"/>
                  </a:lnTo>
                  <a:close/>
                  <a:moveTo>
                    <a:pt x="606" y="1008"/>
                  </a:moveTo>
                  <a:lnTo>
                    <a:pt x="2362" y="1008"/>
                  </a:lnTo>
                  <a:lnTo>
                    <a:pt x="2362" y="1146"/>
                  </a:lnTo>
                  <a:lnTo>
                    <a:pt x="606" y="1146"/>
                  </a:lnTo>
                  <a:lnTo>
                    <a:pt x="606" y="1008"/>
                  </a:lnTo>
                  <a:close/>
                  <a:moveTo>
                    <a:pt x="213" y="222"/>
                  </a:moveTo>
                  <a:lnTo>
                    <a:pt x="213" y="3704"/>
                  </a:lnTo>
                  <a:lnTo>
                    <a:pt x="2883" y="3704"/>
                  </a:lnTo>
                  <a:lnTo>
                    <a:pt x="2883" y="838"/>
                  </a:lnTo>
                  <a:lnTo>
                    <a:pt x="2277" y="838"/>
                  </a:lnTo>
                  <a:lnTo>
                    <a:pt x="2298" y="222"/>
                  </a:lnTo>
                  <a:lnTo>
                    <a:pt x="213" y="222"/>
                  </a:lnTo>
                  <a:close/>
                  <a:moveTo>
                    <a:pt x="2298" y="0"/>
                  </a:moveTo>
                  <a:lnTo>
                    <a:pt x="3085" y="955"/>
                  </a:lnTo>
                  <a:lnTo>
                    <a:pt x="3085" y="3917"/>
                  </a:lnTo>
                  <a:lnTo>
                    <a:pt x="0" y="3917"/>
                  </a:lnTo>
                  <a:lnTo>
                    <a:pt x="0" y="11"/>
                  </a:lnTo>
                  <a:lnTo>
                    <a:pt x="2298" y="11"/>
                  </a:lnTo>
                  <a:lnTo>
                    <a:pt x="2298" y="0"/>
                  </a:lnTo>
                  <a:close/>
                </a:path>
              </a:pathLst>
            </a:custGeom>
            <a:solidFill>
              <a:schemeClr val="bg2"/>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73"/>
            </a:p>
          </p:txBody>
        </p:sp>
        <p:cxnSp>
          <p:nvCxnSpPr>
            <p:cNvPr id="33" name="Straight Connector 32"/>
            <p:cNvCxnSpPr/>
            <p:nvPr/>
          </p:nvCxnSpPr>
          <p:spPr>
            <a:xfrm flipV="1">
              <a:off x="2079072" y="1465881"/>
              <a:ext cx="447529" cy="595780"/>
            </a:xfrm>
            <a:prstGeom prst="line">
              <a:avLst/>
            </a:prstGeom>
            <a:ln w="28575" cap="rnd">
              <a:solidFill>
                <a:schemeClr val="accent3"/>
              </a:solidFill>
            </a:ln>
          </p:spPr>
          <p:style>
            <a:lnRef idx="1">
              <a:schemeClr val="dk1"/>
            </a:lnRef>
            <a:fillRef idx="2">
              <a:schemeClr val="dk1"/>
            </a:fillRef>
            <a:effectRef idx="1">
              <a:schemeClr val="dk1"/>
            </a:effectRef>
            <a:fontRef idx="minor">
              <a:schemeClr val="dk1"/>
            </a:fontRef>
          </p:style>
        </p:cxnSp>
        <p:cxnSp>
          <p:nvCxnSpPr>
            <p:cNvPr id="34" name="Straight Connector 33"/>
            <p:cNvCxnSpPr/>
            <p:nvPr/>
          </p:nvCxnSpPr>
          <p:spPr>
            <a:xfrm>
              <a:off x="2079071" y="2055020"/>
              <a:ext cx="456134" cy="577795"/>
            </a:xfrm>
            <a:prstGeom prst="line">
              <a:avLst/>
            </a:prstGeom>
            <a:ln w="28575" cap="rnd">
              <a:solidFill>
                <a:schemeClr val="accent3"/>
              </a:solidFill>
            </a:ln>
          </p:spPr>
          <p:style>
            <a:lnRef idx="1">
              <a:schemeClr val="dk1"/>
            </a:lnRef>
            <a:fillRef idx="2">
              <a:schemeClr val="dk1"/>
            </a:fillRef>
            <a:effectRef idx="1">
              <a:schemeClr val="dk1"/>
            </a:effectRef>
            <a:fontRef idx="minor">
              <a:schemeClr val="dk1"/>
            </a:fontRef>
          </p:style>
        </p:cxnSp>
        <p:sp>
          <p:nvSpPr>
            <p:cNvPr id="35" name="Rectangle 34"/>
            <p:cNvSpPr/>
            <p:nvPr/>
          </p:nvSpPr>
          <p:spPr>
            <a:xfrm>
              <a:off x="2541781" y="1452531"/>
              <a:ext cx="952809" cy="1208478"/>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sp>
          <p:nvSpPr>
            <p:cNvPr id="36" name="Rectangle 35"/>
            <p:cNvSpPr/>
            <p:nvPr/>
          </p:nvSpPr>
          <p:spPr>
            <a:xfrm>
              <a:off x="1932299" y="5272197"/>
              <a:ext cx="952809" cy="1212384"/>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grpSp>
          <p:nvGrpSpPr>
            <p:cNvPr id="37" name="Group 36"/>
            <p:cNvGrpSpPr/>
            <p:nvPr/>
          </p:nvGrpSpPr>
          <p:grpSpPr>
            <a:xfrm>
              <a:off x="2046064" y="5417950"/>
              <a:ext cx="725278" cy="920878"/>
              <a:chOff x="2003675" y="5290595"/>
              <a:chExt cx="711121" cy="902904"/>
            </a:xfrm>
          </p:grpSpPr>
          <p:sp>
            <p:nvSpPr>
              <p:cNvPr id="38" name="Rectangle 37"/>
              <p:cNvSpPr/>
              <p:nvPr/>
            </p:nvSpPr>
            <p:spPr>
              <a:xfrm>
                <a:off x="2136553" y="5896153"/>
                <a:ext cx="438511" cy="113801"/>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sp>
            <p:nvSpPr>
              <p:cNvPr id="39" name="Freeform 11"/>
              <p:cNvSpPr>
                <a:spLocks noEditPoints="1"/>
              </p:cNvSpPr>
              <p:nvPr/>
            </p:nvSpPr>
            <p:spPr bwMode="auto">
              <a:xfrm>
                <a:off x="2003675" y="5290595"/>
                <a:ext cx="711121" cy="902904"/>
              </a:xfrm>
              <a:custGeom>
                <a:avLst/>
                <a:gdLst>
                  <a:gd name="T0" fmla="*/ 213 w 3085"/>
                  <a:gd name="T1" fmla="*/ 222 h 3917"/>
                  <a:gd name="T2" fmla="*/ 213 w 3085"/>
                  <a:gd name="T3" fmla="*/ 3704 h 3917"/>
                  <a:gd name="T4" fmla="*/ 2883 w 3085"/>
                  <a:gd name="T5" fmla="*/ 3704 h 3917"/>
                  <a:gd name="T6" fmla="*/ 2883 w 3085"/>
                  <a:gd name="T7" fmla="*/ 838 h 3917"/>
                  <a:gd name="T8" fmla="*/ 2277 w 3085"/>
                  <a:gd name="T9" fmla="*/ 838 h 3917"/>
                  <a:gd name="T10" fmla="*/ 2298 w 3085"/>
                  <a:gd name="T11" fmla="*/ 222 h 3917"/>
                  <a:gd name="T12" fmla="*/ 213 w 3085"/>
                  <a:gd name="T13" fmla="*/ 222 h 3917"/>
                  <a:gd name="T14" fmla="*/ 2298 w 3085"/>
                  <a:gd name="T15" fmla="*/ 0 h 3917"/>
                  <a:gd name="T16" fmla="*/ 3085 w 3085"/>
                  <a:gd name="T17" fmla="*/ 955 h 3917"/>
                  <a:gd name="T18" fmla="*/ 3085 w 3085"/>
                  <a:gd name="T19" fmla="*/ 3917 h 3917"/>
                  <a:gd name="T20" fmla="*/ 0 w 3085"/>
                  <a:gd name="T21" fmla="*/ 3917 h 3917"/>
                  <a:gd name="T22" fmla="*/ 0 w 3085"/>
                  <a:gd name="T23" fmla="*/ 11 h 3917"/>
                  <a:gd name="T24" fmla="*/ 2298 w 3085"/>
                  <a:gd name="T25" fmla="*/ 11 h 3917"/>
                  <a:gd name="T26" fmla="*/ 2298 w 3085"/>
                  <a:gd name="T27" fmla="*/ 0 h 3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85" h="3917">
                    <a:moveTo>
                      <a:pt x="213" y="222"/>
                    </a:moveTo>
                    <a:lnTo>
                      <a:pt x="213" y="3704"/>
                    </a:lnTo>
                    <a:lnTo>
                      <a:pt x="2883" y="3704"/>
                    </a:lnTo>
                    <a:lnTo>
                      <a:pt x="2883" y="838"/>
                    </a:lnTo>
                    <a:lnTo>
                      <a:pt x="2277" y="838"/>
                    </a:lnTo>
                    <a:lnTo>
                      <a:pt x="2298" y="222"/>
                    </a:lnTo>
                    <a:lnTo>
                      <a:pt x="213" y="222"/>
                    </a:lnTo>
                    <a:close/>
                    <a:moveTo>
                      <a:pt x="2298" y="0"/>
                    </a:moveTo>
                    <a:lnTo>
                      <a:pt x="3085" y="955"/>
                    </a:lnTo>
                    <a:lnTo>
                      <a:pt x="3085" y="3917"/>
                    </a:lnTo>
                    <a:lnTo>
                      <a:pt x="0" y="3917"/>
                    </a:lnTo>
                    <a:lnTo>
                      <a:pt x="0" y="11"/>
                    </a:lnTo>
                    <a:lnTo>
                      <a:pt x="2298" y="11"/>
                    </a:lnTo>
                    <a:lnTo>
                      <a:pt x="2298" y="0"/>
                    </a:lnTo>
                    <a:close/>
                  </a:path>
                </a:pathLst>
              </a:custGeom>
              <a:solidFill>
                <a:schemeClr val="bg2"/>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73"/>
              </a:p>
            </p:txBody>
          </p:sp>
        </p:grpSp>
        <p:sp>
          <p:nvSpPr>
            <p:cNvPr id="40" name="Rectangle 39"/>
            <p:cNvSpPr/>
            <p:nvPr/>
          </p:nvSpPr>
          <p:spPr>
            <a:xfrm>
              <a:off x="1932299" y="3360508"/>
              <a:ext cx="952809" cy="1212384"/>
            </a:xfrm>
            <a:prstGeom prst="rect">
              <a:avLst/>
            </a:prstGeom>
            <a:noFill/>
            <a:ln w="28575">
              <a:solidFill>
                <a:schemeClr val="bg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grpSp>
          <p:nvGrpSpPr>
            <p:cNvPr id="41" name="Group 40"/>
            <p:cNvGrpSpPr/>
            <p:nvPr/>
          </p:nvGrpSpPr>
          <p:grpSpPr>
            <a:xfrm>
              <a:off x="2046572" y="3558976"/>
              <a:ext cx="724261" cy="815450"/>
              <a:chOff x="2004173" y="3489509"/>
              <a:chExt cx="710124" cy="799533"/>
            </a:xfrm>
          </p:grpSpPr>
          <p:sp>
            <p:nvSpPr>
              <p:cNvPr id="42" name="Rectangle 41"/>
              <p:cNvSpPr/>
              <p:nvPr/>
            </p:nvSpPr>
            <p:spPr>
              <a:xfrm>
                <a:off x="2004173" y="3489509"/>
                <a:ext cx="274320" cy="39463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sp>
            <p:nvSpPr>
              <p:cNvPr id="43" name="Rectangle 42"/>
              <p:cNvSpPr/>
              <p:nvPr/>
            </p:nvSpPr>
            <p:spPr>
              <a:xfrm>
                <a:off x="2004173" y="4014722"/>
                <a:ext cx="274320" cy="2743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sp>
            <p:nvSpPr>
              <p:cNvPr id="44" name="Rectangle 43"/>
              <p:cNvSpPr/>
              <p:nvPr/>
            </p:nvSpPr>
            <p:spPr>
              <a:xfrm>
                <a:off x="2418439" y="3489509"/>
                <a:ext cx="295858" cy="79953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grpSp>
        <p:sp>
          <p:nvSpPr>
            <p:cNvPr id="47" name="Rectangle 46"/>
            <p:cNvSpPr/>
            <p:nvPr/>
          </p:nvSpPr>
          <p:spPr>
            <a:xfrm>
              <a:off x="4818043" y="5224322"/>
              <a:ext cx="6260743" cy="1054673"/>
            </a:xfrm>
            <a:prstGeom prst="rect">
              <a:avLst/>
            </a:prstGeom>
          </p:spPr>
          <p:txBody>
            <a:bodyPr lIns="93214" tIns="46609" rIns="93214" bIns="46609">
              <a:spAutoFit/>
            </a:bodyPr>
            <a:lstStyle/>
            <a:p>
              <a:pPr defTabSz="932468">
                <a:spcBef>
                  <a:spcPts val="2447"/>
                </a:spcBef>
              </a:pPr>
              <a:r>
                <a:rPr lang="en-US" sz="4080" dirty="0">
                  <a:gradFill>
                    <a:gsLst>
                      <a:gs pos="1250">
                        <a:srgbClr val="DC3C00"/>
                      </a:gs>
                      <a:gs pos="100000">
                        <a:srgbClr val="DC3C00"/>
                      </a:gs>
                    </a:gsLst>
                    <a:lin ang="5400000" scaled="0"/>
                  </a:gradFill>
                  <a:latin typeface="Segoe UI Light"/>
                </a:rPr>
                <a:t>UI command extensions</a:t>
              </a:r>
            </a:p>
            <a:p>
              <a:pPr marL="0" lvl="1" defTabSz="932468"/>
              <a:r>
                <a:rPr lang="en-US" sz="2040" dirty="0">
                  <a:gradFill>
                    <a:gsLst>
                      <a:gs pos="1250">
                        <a:srgbClr val="797A7D"/>
                      </a:gs>
                      <a:gs pos="100000">
                        <a:srgbClr val="797A7D"/>
                      </a:gs>
                    </a:gsLst>
                    <a:lin ang="5400000" scaled="0"/>
                  </a:gradFill>
                </a:rPr>
                <a:t>Add new commands to the ribbon and item menus</a:t>
              </a:r>
            </a:p>
          </p:txBody>
        </p:sp>
      </p:grpSp>
    </p:spTree>
    <p:extLst>
      <p:ext uri="{BB962C8B-B14F-4D97-AF65-F5344CB8AC3E}">
        <p14:creationId xmlns:p14="http://schemas.microsoft.com/office/powerpoint/2010/main" val="762053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09563" y="454866"/>
            <a:ext cx="7460827" cy="5888724"/>
          </a:xfrm>
          <a:prstGeom prst="rect">
            <a:avLst/>
          </a:prstGeom>
          <a:ln>
            <a:noFill/>
          </a:ln>
          <a:effectLst>
            <a:outerShdw blurRad="50800" dist="38100" dir="5400000" algn="tl" rotWithShape="0">
              <a:srgbClr val="333333">
                <a:alpha val="40000"/>
              </a:srgbClr>
            </a:outerShdw>
          </a:effectLst>
        </p:spPr>
      </p:pic>
      <p:pic>
        <p:nvPicPr>
          <p:cNvPr id="2" name="Picture 1"/>
          <p:cNvPicPr>
            <a:picLocks noChangeAspect="1"/>
          </p:cNvPicPr>
          <p:nvPr/>
        </p:nvPicPr>
        <p:blipFill>
          <a:blip r:embed="rId4"/>
          <a:stretch>
            <a:fillRect/>
          </a:stretch>
        </p:blipFill>
        <p:spPr>
          <a:xfrm>
            <a:off x="4705033" y="3315377"/>
            <a:ext cx="7460827" cy="3445890"/>
          </a:xfrm>
          <a:prstGeom prst="rect">
            <a:avLst/>
          </a:prstGeom>
          <a:ln>
            <a:noFill/>
          </a:ln>
          <a:effectLst>
            <a:outerShdw blurRad="50800" dist="38100" dir="5400000" algn="tl" rotWithShape="0">
              <a:srgbClr val="333333">
                <a:alpha val="40000"/>
              </a:srgbClr>
            </a:outerShdw>
          </a:effectLst>
        </p:spPr>
      </p:pic>
      <p:sp>
        <p:nvSpPr>
          <p:cNvPr id="7" name="Right Arrow 6"/>
          <p:cNvSpPr/>
          <p:nvPr/>
        </p:nvSpPr>
        <p:spPr bwMode="auto">
          <a:xfrm rot="10800000">
            <a:off x="3645503" y="4922594"/>
            <a:ext cx="482454" cy="48245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8" name="Right Arrow 7"/>
          <p:cNvSpPr/>
          <p:nvPr/>
        </p:nvSpPr>
        <p:spPr bwMode="auto">
          <a:xfrm rot="16200000">
            <a:off x="8827379" y="5450774"/>
            <a:ext cx="482454" cy="48245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070780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3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
          <p:cNvSpPr>
            <a:spLocks noGrp="1"/>
          </p:cNvSpPr>
          <p:nvPr>
            <p:ph type="title"/>
          </p:nvPr>
        </p:nvSpPr>
        <p:spPr>
          <a:xfrm>
            <a:off x="270658" y="271252"/>
            <a:ext cx="11373923" cy="762786"/>
          </a:xfrm>
        </p:spPr>
        <p:txBody>
          <a:bodyPr/>
          <a:lstStyle/>
          <a:p>
            <a:r>
              <a:rPr lang="en-US" dirty="0" smtClean="0"/>
              <a:t>App shapes for SharePoint</a:t>
            </a:r>
            <a:endParaRPr lang="en-US" dirty="0"/>
          </a:p>
        </p:txBody>
      </p:sp>
      <p:grpSp>
        <p:nvGrpSpPr>
          <p:cNvPr id="2" name="Group 1"/>
          <p:cNvGrpSpPr/>
          <p:nvPr/>
        </p:nvGrpSpPr>
        <p:grpSpPr>
          <a:xfrm>
            <a:off x="313370" y="1205345"/>
            <a:ext cx="12336183" cy="5562301"/>
            <a:chOff x="313370" y="1165753"/>
            <a:chExt cx="12423991" cy="5601893"/>
          </a:xfrm>
        </p:grpSpPr>
        <p:sp>
          <p:nvSpPr>
            <p:cNvPr id="52" name="Rectangle 51"/>
            <p:cNvSpPr/>
            <p:nvPr/>
          </p:nvSpPr>
          <p:spPr>
            <a:xfrm>
              <a:off x="313370" y="1165753"/>
              <a:ext cx="4190666" cy="1778515"/>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vert="horz" lIns="93214" tIns="46609" rIns="93214" bIns="46609" rtlCol="0" anchor="t"/>
            <a:lstStyle/>
            <a:p>
              <a:pPr defTabSz="932468"/>
              <a:endParaRPr lang="en-US" sz="1326">
                <a:solidFill>
                  <a:srgbClr val="FFFFFF">
                    <a:alpha val="99000"/>
                  </a:srgbClr>
                </a:solidFill>
              </a:endParaRPr>
            </a:p>
          </p:txBody>
        </p:sp>
        <p:sp>
          <p:nvSpPr>
            <p:cNvPr id="53" name="Rectangle 52"/>
            <p:cNvSpPr/>
            <p:nvPr/>
          </p:nvSpPr>
          <p:spPr>
            <a:xfrm>
              <a:off x="313370" y="3077442"/>
              <a:ext cx="4190666" cy="1778515"/>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vert="horz" lIns="93214" tIns="46609" rIns="93214" bIns="46609" rtlCol="0" anchor="t"/>
            <a:lstStyle/>
            <a:p>
              <a:pPr defTabSz="932468"/>
              <a:endParaRPr lang="en-US" sz="1326">
                <a:solidFill>
                  <a:srgbClr val="FFFFFF">
                    <a:alpha val="99000"/>
                  </a:srgbClr>
                </a:solidFill>
              </a:endParaRPr>
            </a:p>
          </p:txBody>
        </p:sp>
        <p:sp>
          <p:nvSpPr>
            <p:cNvPr id="54" name="Rectangle 53"/>
            <p:cNvSpPr/>
            <p:nvPr/>
          </p:nvSpPr>
          <p:spPr>
            <a:xfrm>
              <a:off x="313370" y="4989131"/>
              <a:ext cx="4190666" cy="1778515"/>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3214" tIns="46609" rIns="93214" bIns="46609" rtlCol="0" anchor="t"/>
            <a:lstStyle/>
            <a:p>
              <a:pPr defTabSz="932468"/>
              <a:endParaRPr lang="en-US" sz="1326">
                <a:solidFill>
                  <a:srgbClr val="FFFFFF">
                    <a:alpha val="99000"/>
                  </a:srgbClr>
                </a:solidFill>
              </a:endParaRPr>
            </a:p>
          </p:txBody>
        </p:sp>
        <p:sp>
          <p:nvSpPr>
            <p:cNvPr id="55" name="Freeform 6"/>
            <p:cNvSpPr>
              <a:spLocks noEditPoints="1"/>
            </p:cNvSpPr>
            <p:nvPr/>
          </p:nvSpPr>
          <p:spPr bwMode="auto">
            <a:xfrm>
              <a:off x="1277114" y="1462312"/>
              <a:ext cx="944084" cy="1198697"/>
            </a:xfrm>
            <a:custGeom>
              <a:avLst/>
              <a:gdLst>
                <a:gd name="T0" fmla="*/ 606 w 3085"/>
                <a:gd name="T1" fmla="*/ 2368 h 3917"/>
                <a:gd name="T2" fmla="*/ 2362 w 3085"/>
                <a:gd name="T3" fmla="*/ 2368 h 3917"/>
                <a:gd name="T4" fmla="*/ 2362 w 3085"/>
                <a:gd name="T5" fmla="*/ 2505 h 3917"/>
                <a:gd name="T6" fmla="*/ 606 w 3085"/>
                <a:gd name="T7" fmla="*/ 2505 h 3917"/>
                <a:gd name="T8" fmla="*/ 606 w 3085"/>
                <a:gd name="T9" fmla="*/ 2368 h 3917"/>
                <a:gd name="T10" fmla="*/ 606 w 3085"/>
                <a:gd name="T11" fmla="*/ 1921 h 3917"/>
                <a:gd name="T12" fmla="*/ 2362 w 3085"/>
                <a:gd name="T13" fmla="*/ 1921 h 3917"/>
                <a:gd name="T14" fmla="*/ 2362 w 3085"/>
                <a:gd name="T15" fmla="*/ 2059 h 3917"/>
                <a:gd name="T16" fmla="*/ 606 w 3085"/>
                <a:gd name="T17" fmla="*/ 2059 h 3917"/>
                <a:gd name="T18" fmla="*/ 606 w 3085"/>
                <a:gd name="T19" fmla="*/ 1921 h 3917"/>
                <a:gd name="T20" fmla="*/ 606 w 3085"/>
                <a:gd name="T21" fmla="*/ 1475 h 3917"/>
                <a:gd name="T22" fmla="*/ 2362 w 3085"/>
                <a:gd name="T23" fmla="*/ 1475 h 3917"/>
                <a:gd name="T24" fmla="*/ 2362 w 3085"/>
                <a:gd name="T25" fmla="*/ 1592 h 3917"/>
                <a:gd name="T26" fmla="*/ 606 w 3085"/>
                <a:gd name="T27" fmla="*/ 1592 h 3917"/>
                <a:gd name="T28" fmla="*/ 606 w 3085"/>
                <a:gd name="T29" fmla="*/ 1475 h 3917"/>
                <a:gd name="T30" fmla="*/ 606 w 3085"/>
                <a:gd name="T31" fmla="*/ 1008 h 3917"/>
                <a:gd name="T32" fmla="*/ 2362 w 3085"/>
                <a:gd name="T33" fmla="*/ 1008 h 3917"/>
                <a:gd name="T34" fmla="*/ 2362 w 3085"/>
                <a:gd name="T35" fmla="*/ 1146 h 3917"/>
                <a:gd name="T36" fmla="*/ 606 w 3085"/>
                <a:gd name="T37" fmla="*/ 1146 h 3917"/>
                <a:gd name="T38" fmla="*/ 606 w 3085"/>
                <a:gd name="T39" fmla="*/ 1008 h 3917"/>
                <a:gd name="T40" fmla="*/ 213 w 3085"/>
                <a:gd name="T41" fmla="*/ 222 h 3917"/>
                <a:gd name="T42" fmla="*/ 213 w 3085"/>
                <a:gd name="T43" fmla="*/ 3704 h 3917"/>
                <a:gd name="T44" fmla="*/ 2883 w 3085"/>
                <a:gd name="T45" fmla="*/ 3704 h 3917"/>
                <a:gd name="T46" fmla="*/ 2883 w 3085"/>
                <a:gd name="T47" fmla="*/ 838 h 3917"/>
                <a:gd name="T48" fmla="*/ 2277 w 3085"/>
                <a:gd name="T49" fmla="*/ 838 h 3917"/>
                <a:gd name="T50" fmla="*/ 2298 w 3085"/>
                <a:gd name="T51" fmla="*/ 222 h 3917"/>
                <a:gd name="T52" fmla="*/ 213 w 3085"/>
                <a:gd name="T53" fmla="*/ 222 h 3917"/>
                <a:gd name="T54" fmla="*/ 2298 w 3085"/>
                <a:gd name="T55" fmla="*/ 0 h 3917"/>
                <a:gd name="T56" fmla="*/ 3085 w 3085"/>
                <a:gd name="T57" fmla="*/ 955 h 3917"/>
                <a:gd name="T58" fmla="*/ 3085 w 3085"/>
                <a:gd name="T59" fmla="*/ 3917 h 3917"/>
                <a:gd name="T60" fmla="*/ 0 w 3085"/>
                <a:gd name="T61" fmla="*/ 3917 h 3917"/>
                <a:gd name="T62" fmla="*/ 0 w 3085"/>
                <a:gd name="T63" fmla="*/ 11 h 3917"/>
                <a:gd name="T64" fmla="*/ 2298 w 3085"/>
                <a:gd name="T65" fmla="*/ 11 h 3917"/>
                <a:gd name="T66" fmla="*/ 2298 w 3085"/>
                <a:gd name="T67" fmla="*/ 0 h 3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85" h="3917">
                  <a:moveTo>
                    <a:pt x="606" y="2368"/>
                  </a:moveTo>
                  <a:lnTo>
                    <a:pt x="2362" y="2368"/>
                  </a:lnTo>
                  <a:lnTo>
                    <a:pt x="2362" y="2505"/>
                  </a:lnTo>
                  <a:lnTo>
                    <a:pt x="606" y="2505"/>
                  </a:lnTo>
                  <a:lnTo>
                    <a:pt x="606" y="2368"/>
                  </a:lnTo>
                  <a:close/>
                  <a:moveTo>
                    <a:pt x="606" y="1921"/>
                  </a:moveTo>
                  <a:lnTo>
                    <a:pt x="2362" y="1921"/>
                  </a:lnTo>
                  <a:lnTo>
                    <a:pt x="2362" y="2059"/>
                  </a:lnTo>
                  <a:lnTo>
                    <a:pt x="606" y="2059"/>
                  </a:lnTo>
                  <a:lnTo>
                    <a:pt x="606" y="1921"/>
                  </a:lnTo>
                  <a:close/>
                  <a:moveTo>
                    <a:pt x="606" y="1475"/>
                  </a:moveTo>
                  <a:lnTo>
                    <a:pt x="2362" y="1475"/>
                  </a:lnTo>
                  <a:lnTo>
                    <a:pt x="2362" y="1592"/>
                  </a:lnTo>
                  <a:lnTo>
                    <a:pt x="606" y="1592"/>
                  </a:lnTo>
                  <a:lnTo>
                    <a:pt x="606" y="1475"/>
                  </a:lnTo>
                  <a:close/>
                  <a:moveTo>
                    <a:pt x="606" y="1008"/>
                  </a:moveTo>
                  <a:lnTo>
                    <a:pt x="2362" y="1008"/>
                  </a:lnTo>
                  <a:lnTo>
                    <a:pt x="2362" y="1146"/>
                  </a:lnTo>
                  <a:lnTo>
                    <a:pt x="606" y="1146"/>
                  </a:lnTo>
                  <a:lnTo>
                    <a:pt x="606" y="1008"/>
                  </a:lnTo>
                  <a:close/>
                  <a:moveTo>
                    <a:pt x="213" y="222"/>
                  </a:moveTo>
                  <a:lnTo>
                    <a:pt x="213" y="3704"/>
                  </a:lnTo>
                  <a:lnTo>
                    <a:pt x="2883" y="3704"/>
                  </a:lnTo>
                  <a:lnTo>
                    <a:pt x="2883" y="838"/>
                  </a:lnTo>
                  <a:lnTo>
                    <a:pt x="2277" y="838"/>
                  </a:lnTo>
                  <a:lnTo>
                    <a:pt x="2298" y="222"/>
                  </a:lnTo>
                  <a:lnTo>
                    <a:pt x="213" y="222"/>
                  </a:lnTo>
                  <a:close/>
                  <a:moveTo>
                    <a:pt x="2298" y="0"/>
                  </a:moveTo>
                  <a:lnTo>
                    <a:pt x="3085" y="955"/>
                  </a:lnTo>
                  <a:lnTo>
                    <a:pt x="3085" y="3917"/>
                  </a:lnTo>
                  <a:lnTo>
                    <a:pt x="0" y="3917"/>
                  </a:lnTo>
                  <a:lnTo>
                    <a:pt x="0" y="11"/>
                  </a:lnTo>
                  <a:lnTo>
                    <a:pt x="2298" y="11"/>
                  </a:lnTo>
                  <a:lnTo>
                    <a:pt x="2298" y="0"/>
                  </a:lnTo>
                  <a:close/>
                </a:path>
              </a:pathLst>
            </a:custGeom>
            <a:solidFill>
              <a:schemeClr val="bg2"/>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73"/>
            </a:p>
          </p:txBody>
        </p:sp>
        <p:cxnSp>
          <p:nvCxnSpPr>
            <p:cNvPr id="56" name="Straight Connector 55"/>
            <p:cNvCxnSpPr/>
            <p:nvPr/>
          </p:nvCxnSpPr>
          <p:spPr>
            <a:xfrm flipV="1">
              <a:off x="2079072" y="1465881"/>
              <a:ext cx="447529" cy="595780"/>
            </a:xfrm>
            <a:prstGeom prst="line">
              <a:avLst/>
            </a:prstGeom>
            <a:ln w="28575" cap="rnd">
              <a:solidFill>
                <a:schemeClr val="accent3"/>
              </a:solidFill>
            </a:ln>
          </p:spPr>
          <p:style>
            <a:lnRef idx="1">
              <a:schemeClr val="dk1"/>
            </a:lnRef>
            <a:fillRef idx="2">
              <a:schemeClr val="dk1"/>
            </a:fillRef>
            <a:effectRef idx="1">
              <a:schemeClr val="dk1"/>
            </a:effectRef>
            <a:fontRef idx="minor">
              <a:schemeClr val="dk1"/>
            </a:fontRef>
          </p:style>
        </p:cxnSp>
        <p:cxnSp>
          <p:nvCxnSpPr>
            <p:cNvPr id="57" name="Straight Connector 56"/>
            <p:cNvCxnSpPr/>
            <p:nvPr/>
          </p:nvCxnSpPr>
          <p:spPr>
            <a:xfrm>
              <a:off x="2079071" y="2055020"/>
              <a:ext cx="456134" cy="577795"/>
            </a:xfrm>
            <a:prstGeom prst="line">
              <a:avLst/>
            </a:prstGeom>
            <a:ln w="28575" cap="rnd">
              <a:solidFill>
                <a:schemeClr val="accent3"/>
              </a:solidFill>
            </a:ln>
          </p:spPr>
          <p:style>
            <a:lnRef idx="1">
              <a:schemeClr val="dk1"/>
            </a:lnRef>
            <a:fillRef idx="2">
              <a:schemeClr val="dk1"/>
            </a:fillRef>
            <a:effectRef idx="1">
              <a:schemeClr val="dk1"/>
            </a:effectRef>
            <a:fontRef idx="minor">
              <a:schemeClr val="dk1"/>
            </a:fontRef>
          </p:style>
        </p:cxnSp>
        <p:sp>
          <p:nvSpPr>
            <p:cNvPr id="58" name="Rectangle 57"/>
            <p:cNvSpPr/>
            <p:nvPr/>
          </p:nvSpPr>
          <p:spPr>
            <a:xfrm>
              <a:off x="2541781" y="1452531"/>
              <a:ext cx="952809" cy="1208478"/>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sp>
          <p:nvSpPr>
            <p:cNvPr id="59" name="Rectangle 58"/>
            <p:cNvSpPr/>
            <p:nvPr/>
          </p:nvSpPr>
          <p:spPr>
            <a:xfrm>
              <a:off x="1932299" y="5272197"/>
              <a:ext cx="952809" cy="1212384"/>
            </a:xfrm>
            <a:prstGeom prst="rect">
              <a:avLst/>
            </a:prstGeom>
            <a:noFill/>
            <a:ln w="28575">
              <a:solidFill>
                <a:schemeClr val="bg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grpSp>
          <p:nvGrpSpPr>
            <p:cNvPr id="60" name="Group 59"/>
            <p:cNvGrpSpPr/>
            <p:nvPr/>
          </p:nvGrpSpPr>
          <p:grpSpPr>
            <a:xfrm>
              <a:off x="2046064" y="5417950"/>
              <a:ext cx="725278" cy="920878"/>
              <a:chOff x="2003675" y="5312198"/>
              <a:chExt cx="711121" cy="902904"/>
            </a:xfrm>
          </p:grpSpPr>
          <p:sp>
            <p:nvSpPr>
              <p:cNvPr id="61" name="Rectangle 60"/>
              <p:cNvSpPr/>
              <p:nvPr/>
            </p:nvSpPr>
            <p:spPr>
              <a:xfrm>
                <a:off x="2136553" y="5917756"/>
                <a:ext cx="438511" cy="113801"/>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sp>
            <p:nvSpPr>
              <p:cNvPr id="62" name="Freeform 11"/>
              <p:cNvSpPr>
                <a:spLocks noEditPoints="1"/>
              </p:cNvSpPr>
              <p:nvPr/>
            </p:nvSpPr>
            <p:spPr bwMode="auto">
              <a:xfrm>
                <a:off x="2003675" y="5312198"/>
                <a:ext cx="711121" cy="902904"/>
              </a:xfrm>
              <a:custGeom>
                <a:avLst/>
                <a:gdLst>
                  <a:gd name="T0" fmla="*/ 213 w 3085"/>
                  <a:gd name="T1" fmla="*/ 222 h 3917"/>
                  <a:gd name="T2" fmla="*/ 213 w 3085"/>
                  <a:gd name="T3" fmla="*/ 3704 h 3917"/>
                  <a:gd name="T4" fmla="*/ 2883 w 3085"/>
                  <a:gd name="T5" fmla="*/ 3704 h 3917"/>
                  <a:gd name="T6" fmla="*/ 2883 w 3085"/>
                  <a:gd name="T7" fmla="*/ 838 h 3917"/>
                  <a:gd name="T8" fmla="*/ 2277 w 3085"/>
                  <a:gd name="T9" fmla="*/ 838 h 3917"/>
                  <a:gd name="T10" fmla="*/ 2298 w 3085"/>
                  <a:gd name="T11" fmla="*/ 222 h 3917"/>
                  <a:gd name="T12" fmla="*/ 213 w 3085"/>
                  <a:gd name="T13" fmla="*/ 222 h 3917"/>
                  <a:gd name="T14" fmla="*/ 2298 w 3085"/>
                  <a:gd name="T15" fmla="*/ 0 h 3917"/>
                  <a:gd name="T16" fmla="*/ 3085 w 3085"/>
                  <a:gd name="T17" fmla="*/ 955 h 3917"/>
                  <a:gd name="T18" fmla="*/ 3085 w 3085"/>
                  <a:gd name="T19" fmla="*/ 3917 h 3917"/>
                  <a:gd name="T20" fmla="*/ 0 w 3085"/>
                  <a:gd name="T21" fmla="*/ 3917 h 3917"/>
                  <a:gd name="T22" fmla="*/ 0 w 3085"/>
                  <a:gd name="T23" fmla="*/ 11 h 3917"/>
                  <a:gd name="T24" fmla="*/ 2298 w 3085"/>
                  <a:gd name="T25" fmla="*/ 11 h 3917"/>
                  <a:gd name="T26" fmla="*/ 2298 w 3085"/>
                  <a:gd name="T27" fmla="*/ 0 h 3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85" h="3917">
                    <a:moveTo>
                      <a:pt x="213" y="222"/>
                    </a:moveTo>
                    <a:lnTo>
                      <a:pt x="213" y="3704"/>
                    </a:lnTo>
                    <a:lnTo>
                      <a:pt x="2883" y="3704"/>
                    </a:lnTo>
                    <a:lnTo>
                      <a:pt x="2883" y="838"/>
                    </a:lnTo>
                    <a:lnTo>
                      <a:pt x="2277" y="838"/>
                    </a:lnTo>
                    <a:lnTo>
                      <a:pt x="2298" y="222"/>
                    </a:lnTo>
                    <a:lnTo>
                      <a:pt x="213" y="222"/>
                    </a:lnTo>
                    <a:close/>
                    <a:moveTo>
                      <a:pt x="2298" y="0"/>
                    </a:moveTo>
                    <a:lnTo>
                      <a:pt x="3085" y="955"/>
                    </a:lnTo>
                    <a:lnTo>
                      <a:pt x="3085" y="3917"/>
                    </a:lnTo>
                    <a:lnTo>
                      <a:pt x="0" y="3917"/>
                    </a:lnTo>
                    <a:lnTo>
                      <a:pt x="0" y="11"/>
                    </a:lnTo>
                    <a:lnTo>
                      <a:pt x="2298" y="11"/>
                    </a:lnTo>
                    <a:lnTo>
                      <a:pt x="2298" y="0"/>
                    </a:lnTo>
                    <a:close/>
                  </a:path>
                </a:pathLst>
              </a:custGeom>
              <a:solidFill>
                <a:schemeClr val="bg1"/>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73"/>
              </a:p>
            </p:txBody>
          </p:sp>
        </p:grpSp>
        <p:grpSp>
          <p:nvGrpSpPr>
            <p:cNvPr id="63" name="Group 62"/>
            <p:cNvGrpSpPr/>
            <p:nvPr/>
          </p:nvGrpSpPr>
          <p:grpSpPr>
            <a:xfrm>
              <a:off x="1932299" y="3360508"/>
              <a:ext cx="952809" cy="1212384"/>
              <a:chOff x="1892130" y="3316518"/>
              <a:chExt cx="934211" cy="1188720"/>
            </a:xfrm>
          </p:grpSpPr>
          <p:sp>
            <p:nvSpPr>
              <p:cNvPr id="64" name="Rectangle 63"/>
              <p:cNvSpPr/>
              <p:nvPr/>
            </p:nvSpPr>
            <p:spPr>
              <a:xfrm>
                <a:off x="1892130" y="3316518"/>
                <a:ext cx="934211" cy="1188720"/>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grpSp>
            <p:nvGrpSpPr>
              <p:cNvPr id="65" name="Group 64"/>
              <p:cNvGrpSpPr/>
              <p:nvPr/>
            </p:nvGrpSpPr>
            <p:grpSpPr>
              <a:xfrm>
                <a:off x="2004173" y="3511112"/>
                <a:ext cx="710124" cy="799533"/>
                <a:chOff x="2004173" y="3489509"/>
                <a:chExt cx="710124" cy="799533"/>
              </a:xfrm>
            </p:grpSpPr>
            <p:sp>
              <p:nvSpPr>
                <p:cNvPr id="66" name="Rectangle 65"/>
                <p:cNvSpPr/>
                <p:nvPr/>
              </p:nvSpPr>
              <p:spPr>
                <a:xfrm>
                  <a:off x="2004173" y="3489509"/>
                  <a:ext cx="274320" cy="39463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sp>
              <p:nvSpPr>
                <p:cNvPr id="67" name="Rectangle 66"/>
                <p:cNvSpPr/>
                <p:nvPr/>
              </p:nvSpPr>
              <p:spPr>
                <a:xfrm>
                  <a:off x="2004173" y="4014722"/>
                  <a:ext cx="274320" cy="2743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sp>
              <p:nvSpPr>
                <p:cNvPr id="68" name="Rectangle 67"/>
                <p:cNvSpPr/>
                <p:nvPr/>
              </p:nvSpPr>
              <p:spPr>
                <a:xfrm>
                  <a:off x="2418439" y="3489509"/>
                  <a:ext cx="295858" cy="79953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grpSp>
        </p:grpSp>
        <p:sp>
          <p:nvSpPr>
            <p:cNvPr id="69" name="Text Placeholder 2"/>
            <p:cNvSpPr txBox="1">
              <a:spLocks/>
            </p:cNvSpPr>
            <p:nvPr/>
          </p:nvSpPr>
          <p:spPr>
            <a:xfrm>
              <a:off x="4818043" y="1411064"/>
              <a:ext cx="7774603" cy="1530190"/>
            </a:xfrm>
            <a:prstGeom prst="rect">
              <a:avLst/>
            </a:prstGeom>
          </p:spPr>
          <p:txBody>
            <a:bodyPr lIns="93214" tIns="46609" rIns="93214" bIns="46609"/>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4080" dirty="0">
                  <a:gradFill>
                    <a:gsLst>
                      <a:gs pos="1250">
                        <a:srgbClr val="DC3C00"/>
                      </a:gs>
                      <a:gs pos="100000">
                        <a:srgbClr val="DC3C00"/>
                      </a:gs>
                    </a:gsLst>
                    <a:lin ang="5400000" scaled="0"/>
                  </a:gradFill>
                  <a:latin typeface="Segoe UI Light"/>
                </a:rPr>
                <a:t>Full page</a:t>
              </a:r>
            </a:p>
            <a:p>
              <a:pPr marL="0" lvl="1" indent="0">
                <a:lnSpc>
                  <a:spcPct val="100000"/>
                </a:lnSpc>
                <a:spcBef>
                  <a:spcPts val="0"/>
                </a:spcBef>
                <a:buNone/>
                <a:tabLst/>
              </a:pPr>
              <a:r>
                <a:rPr lang="en-US" sz="2040" dirty="0">
                  <a:gradFill>
                    <a:gsLst>
                      <a:gs pos="1250">
                        <a:srgbClr val="797A7D"/>
                      </a:gs>
                      <a:gs pos="100000">
                        <a:srgbClr val="797A7D"/>
                      </a:gs>
                    </a:gsLst>
                    <a:lin ang="5400000" scaled="0"/>
                  </a:gradFill>
                </a:rPr>
                <a:t>Implement complete app experiences to satisfy                  business scenarios</a:t>
              </a:r>
            </a:p>
          </p:txBody>
        </p:sp>
        <p:sp>
          <p:nvSpPr>
            <p:cNvPr id="70" name="Rectangle 69"/>
            <p:cNvSpPr/>
            <p:nvPr/>
          </p:nvSpPr>
          <p:spPr>
            <a:xfrm>
              <a:off x="4818042" y="3316486"/>
              <a:ext cx="7919319" cy="1374855"/>
            </a:xfrm>
            <a:prstGeom prst="rect">
              <a:avLst/>
            </a:prstGeom>
          </p:spPr>
          <p:txBody>
            <a:bodyPr wrap="square" lIns="93214" tIns="46609" rIns="93214" bIns="46609">
              <a:spAutoFit/>
            </a:bodyPr>
            <a:lstStyle/>
            <a:p>
              <a:pPr defTabSz="932468">
                <a:spcBef>
                  <a:spcPts val="2447"/>
                </a:spcBef>
              </a:pPr>
              <a:r>
                <a:rPr lang="en-US" sz="4080" dirty="0">
                  <a:gradFill>
                    <a:gsLst>
                      <a:gs pos="1250">
                        <a:srgbClr val="DC3C00"/>
                      </a:gs>
                      <a:gs pos="100000">
                        <a:srgbClr val="DC3C00"/>
                      </a:gs>
                    </a:gsLst>
                    <a:lin ang="5400000" scaled="0"/>
                  </a:gradFill>
                  <a:latin typeface="Segoe UI Light"/>
                </a:rPr>
                <a:t>Parts</a:t>
              </a:r>
            </a:p>
            <a:p>
              <a:pPr marL="0" lvl="1" defTabSz="932468"/>
              <a:r>
                <a:rPr lang="en-US" sz="2040" dirty="0">
                  <a:gradFill>
                    <a:gsLst>
                      <a:gs pos="1250">
                        <a:srgbClr val="797A7D"/>
                      </a:gs>
                      <a:gs pos="100000">
                        <a:srgbClr val="797A7D"/>
                      </a:gs>
                    </a:gsLst>
                    <a:lin ang="5400000" scaled="0"/>
                  </a:gradFill>
                </a:rPr>
                <a:t>Create app parts that can interact with the                         SharePoint experience</a:t>
              </a:r>
            </a:p>
          </p:txBody>
        </p:sp>
        <p:sp>
          <p:nvSpPr>
            <p:cNvPr id="71" name="Rectangle 70"/>
            <p:cNvSpPr/>
            <p:nvPr/>
          </p:nvSpPr>
          <p:spPr>
            <a:xfrm>
              <a:off x="4818043" y="5224322"/>
              <a:ext cx="6260743" cy="1054673"/>
            </a:xfrm>
            <a:prstGeom prst="rect">
              <a:avLst/>
            </a:prstGeom>
          </p:spPr>
          <p:txBody>
            <a:bodyPr lIns="93214" tIns="46609" rIns="93214" bIns="46609">
              <a:spAutoFit/>
            </a:bodyPr>
            <a:lstStyle/>
            <a:p>
              <a:pPr defTabSz="932468">
                <a:spcBef>
                  <a:spcPts val="2447"/>
                </a:spcBef>
              </a:pPr>
              <a:r>
                <a:rPr lang="en-US" sz="4080" dirty="0">
                  <a:gradFill>
                    <a:gsLst>
                      <a:gs pos="1250">
                        <a:srgbClr val="DC3C00"/>
                      </a:gs>
                      <a:gs pos="100000">
                        <a:srgbClr val="DC3C00"/>
                      </a:gs>
                    </a:gsLst>
                    <a:lin ang="5400000" scaled="0"/>
                  </a:gradFill>
                  <a:latin typeface="Segoe UI Light"/>
                </a:rPr>
                <a:t>UI command extensions</a:t>
              </a:r>
            </a:p>
            <a:p>
              <a:pPr marL="0" lvl="1" defTabSz="932468"/>
              <a:r>
                <a:rPr lang="en-US" sz="2040" dirty="0">
                  <a:gradFill>
                    <a:gsLst>
                      <a:gs pos="1250">
                        <a:srgbClr val="797A7D"/>
                      </a:gs>
                      <a:gs pos="100000">
                        <a:srgbClr val="797A7D"/>
                      </a:gs>
                    </a:gsLst>
                    <a:lin ang="5400000" scaled="0"/>
                  </a:gradFill>
                </a:rPr>
                <a:t>Add new commands to the ribbon and item menus</a:t>
              </a:r>
            </a:p>
          </p:txBody>
        </p:sp>
      </p:grpSp>
    </p:spTree>
    <p:extLst>
      <p:ext uri="{BB962C8B-B14F-4D97-AF65-F5344CB8AC3E}">
        <p14:creationId xmlns:p14="http://schemas.microsoft.com/office/powerpoint/2010/main" val="2489722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091554" y="473404"/>
            <a:ext cx="10241835" cy="5328304"/>
          </a:xfrm>
          <a:prstGeom prst="rect">
            <a:avLst/>
          </a:prstGeom>
          <a:ln>
            <a:noFill/>
          </a:ln>
          <a:effectLst>
            <a:outerShdw blurRad="50800" dist="38100" dir="5400000" algn="tl" rotWithShape="0">
              <a:srgbClr val="333333">
                <a:alpha val="60000"/>
              </a:srgbClr>
            </a:outerShdw>
          </a:effectLst>
        </p:spPr>
      </p:pic>
      <p:sp>
        <p:nvSpPr>
          <p:cNvPr id="6" name="Right Arrow 5"/>
          <p:cNvSpPr/>
          <p:nvPr/>
        </p:nvSpPr>
        <p:spPr bwMode="auto">
          <a:xfrm rot="10800000">
            <a:off x="5669835" y="885512"/>
            <a:ext cx="662288" cy="64116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506716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a:t>Apps for SharePoint samples</a:t>
            </a:r>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804909090"/>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Getting started</a:t>
            </a:r>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3005812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75006" y="912082"/>
            <a:ext cx="11532712" cy="204221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defTabSz="931832" fontAlgn="base">
              <a:spcBef>
                <a:spcPct val="0"/>
              </a:spcBef>
              <a:spcAft>
                <a:spcPct val="0"/>
              </a:spcAft>
            </a:pPr>
            <a:endParaRPr lang="en-US" sz="1799"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3099" y="1301513"/>
            <a:ext cx="3864619" cy="1585213"/>
          </a:xfrm>
          <a:prstGeom prst="rect">
            <a:avLst/>
          </a:prstGeom>
        </p:spPr>
      </p:pic>
      <p:sp>
        <p:nvSpPr>
          <p:cNvPr id="9" name="Title 8"/>
          <p:cNvSpPr>
            <a:spLocks noGrp="1"/>
          </p:cNvSpPr>
          <p:nvPr>
            <p:ph type="title"/>
          </p:nvPr>
        </p:nvSpPr>
        <p:spPr>
          <a:xfrm>
            <a:off x="300837" y="-1531"/>
            <a:ext cx="11884782" cy="917336"/>
          </a:xfrm>
        </p:spPr>
        <p:txBody>
          <a:bodyPr/>
          <a:lstStyle/>
          <a:p>
            <a:r>
              <a:rPr lang="en-US" dirty="0" smtClean="0"/>
              <a:t>Vision</a:t>
            </a:r>
            <a:endParaRPr lang="en-US" dirty="0"/>
          </a:p>
        </p:txBody>
      </p:sp>
      <p:grpSp>
        <p:nvGrpSpPr>
          <p:cNvPr id="357" name="Group 356"/>
          <p:cNvGrpSpPr/>
          <p:nvPr/>
        </p:nvGrpSpPr>
        <p:grpSpPr>
          <a:xfrm>
            <a:off x="294485" y="1196040"/>
            <a:ext cx="3768797" cy="1517040"/>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91403" tIns="45701" rIns="91403" bIns="45701" numCol="1" anchor="t" anchorCtr="0" compatLnSpc="1">
                <a:prstTxWarp prst="textNoShape">
                  <a:avLst/>
                </a:prstTxWarp>
                <a:noAutofit/>
              </a:bodyPr>
              <a:lstStyle/>
              <a:p>
                <a:pPr defTabSz="932283"/>
                <a:endParaRPr lang="en-US" sz="1799">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4" rIns="91391" bIns="45694" numCol="1" anchor="t" anchorCtr="0" compatLnSpc="1">
                <a:prstTxWarp prst="textNoShape">
                  <a:avLst/>
                </a:prstTxWarp>
              </a:bodyPr>
              <a:lstStyle/>
              <a:p>
                <a:pPr defTabSz="932105"/>
                <a:endParaRPr lang="en-US" sz="1799">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grpSp>
        <p:nvGrpSpPr>
          <p:cNvPr id="439" name="Group 438"/>
          <p:cNvGrpSpPr/>
          <p:nvPr/>
        </p:nvGrpSpPr>
        <p:grpSpPr>
          <a:xfrm>
            <a:off x="5381621" y="1315568"/>
            <a:ext cx="1826517" cy="1557786"/>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13"/>
                <a:endParaRPr lang="en-US" sz="1799">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13"/>
                <a:endParaRPr lang="en-US" sz="1799">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425054" y="2091305"/>
            <a:ext cx="316129" cy="622961"/>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sp>
        <p:nvSpPr>
          <p:cNvPr id="516" name="Rectangle 515"/>
          <p:cNvSpPr/>
          <p:nvPr/>
        </p:nvSpPr>
        <p:spPr bwMode="auto">
          <a:xfrm>
            <a:off x="469905" y="2990779"/>
            <a:ext cx="3807922" cy="8965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endPar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69905" y="3887356"/>
            <a:ext cx="3807922" cy="280557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69905" y="2990779"/>
            <a:ext cx="3807922" cy="8965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85933" y="4070677"/>
            <a:ext cx="1012704" cy="368590"/>
            <a:chOff x="683707" y="4085194"/>
            <a:chExt cx="1013112" cy="368739"/>
          </a:xfrm>
        </p:grpSpPr>
        <p:sp>
          <p:nvSpPr>
            <p:cNvPr id="520" name="TextBox 519"/>
            <p:cNvSpPr txBox="1"/>
            <p:nvPr/>
          </p:nvSpPr>
          <p:spPr>
            <a:xfrm>
              <a:off x="1132043" y="4154025"/>
              <a:ext cx="564776" cy="197708"/>
            </a:xfrm>
            <a:prstGeom prst="rect">
              <a:avLst/>
            </a:prstGeom>
            <a:noFill/>
          </p:spPr>
          <p:txBody>
            <a:bodyPr wrap="square" lIns="0" tIns="0" rIns="0" bIns="0" rtlCol="0">
              <a:spAutoFit/>
            </a:bodyPr>
            <a:lstStyle/>
            <a:p>
              <a:pPr defTabSz="932283">
                <a:lnSpc>
                  <a:spcPct val="90000"/>
                </a:lnSpc>
                <a:spcAft>
                  <a:spcPts val="600"/>
                </a:spcAft>
              </a:pPr>
              <a:r>
                <a:rPr lang="en-US" sz="1399" spc="-30"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85934" y="5375195"/>
            <a:ext cx="1055478" cy="179956"/>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nvGrpSpPr>
          <p:cNvPr id="535" name="Group 32"/>
          <p:cNvGrpSpPr>
            <a:grpSpLocks noChangeAspect="1"/>
          </p:cNvGrpSpPr>
          <p:nvPr/>
        </p:nvGrpSpPr>
        <p:grpSpPr bwMode="auto">
          <a:xfrm>
            <a:off x="685934" y="5676063"/>
            <a:ext cx="1110623" cy="358030"/>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nvGrpSpPr>
          <p:cNvPr id="555" name="Group 554"/>
          <p:cNvGrpSpPr/>
          <p:nvPr/>
        </p:nvGrpSpPr>
        <p:grpSpPr>
          <a:xfrm>
            <a:off x="2343883" y="5397977"/>
            <a:ext cx="1769611" cy="328841"/>
            <a:chOff x="3780357" y="9151926"/>
            <a:chExt cx="1910317" cy="392096"/>
          </a:xfrm>
        </p:grpSpPr>
        <p:sp>
          <p:nvSpPr>
            <p:cNvPr id="556" name="TextBox 555"/>
            <p:cNvSpPr txBox="1"/>
            <p:nvPr/>
          </p:nvSpPr>
          <p:spPr>
            <a:xfrm>
              <a:off x="4286127" y="9235523"/>
              <a:ext cx="1404547" cy="235644"/>
            </a:xfrm>
            <a:prstGeom prst="rect">
              <a:avLst/>
            </a:prstGeom>
            <a:noFill/>
          </p:spPr>
          <p:txBody>
            <a:bodyPr wrap="square" lIns="0" tIns="0" rIns="0" bIns="0" rtlCol="0">
              <a:spAutoFit/>
            </a:bodyPr>
            <a:lstStyle/>
            <a:p>
              <a:pPr defTabSz="932283">
                <a:lnSpc>
                  <a:spcPct val="90000"/>
                </a:lnSpc>
                <a:spcAft>
                  <a:spcPts val="600"/>
                </a:spcAft>
              </a:pPr>
              <a:r>
                <a:rPr lang="en-US" sz="1399" spc="-30"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91003" y="4560180"/>
            <a:ext cx="788607" cy="351177"/>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nvGrpSpPr>
          <p:cNvPr id="559" name="Group 558"/>
          <p:cNvGrpSpPr/>
          <p:nvPr/>
        </p:nvGrpSpPr>
        <p:grpSpPr>
          <a:xfrm>
            <a:off x="691003" y="5032270"/>
            <a:ext cx="964153" cy="222013"/>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33134"/>
            </a:xfrm>
            <a:prstGeom prst="rect">
              <a:avLst/>
            </a:prstGeom>
            <a:noFill/>
          </p:spPr>
          <p:txBody>
            <a:bodyPr wrap="square" lIns="0" tIns="0" rIns="0" bIns="0" rtlCol="0">
              <a:spAutoFit/>
            </a:bodyPr>
            <a:lstStyle/>
            <a:p>
              <a:pPr defTabSz="932283">
                <a:lnSpc>
                  <a:spcPct val="90000"/>
                </a:lnSpc>
                <a:spcAft>
                  <a:spcPts val="600"/>
                </a:spcAft>
              </a:pPr>
              <a:r>
                <a:rPr lang="en-US" sz="1199" spc="-30"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84866" y="6155008"/>
            <a:ext cx="1071505" cy="367104"/>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75" name="Freeform 35"/>
          <p:cNvSpPr>
            <a:spLocks noChangeAspect="1" noEditPoints="1"/>
          </p:cNvSpPr>
          <p:nvPr/>
        </p:nvSpPr>
        <p:spPr bwMode="auto">
          <a:xfrm>
            <a:off x="2343883" y="4070677"/>
            <a:ext cx="1321246" cy="369624"/>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nvGrpSpPr>
          <p:cNvPr id="576" name="Group 53"/>
          <p:cNvGrpSpPr>
            <a:grpSpLocks noChangeAspect="1"/>
          </p:cNvGrpSpPr>
          <p:nvPr/>
        </p:nvGrpSpPr>
        <p:grpSpPr bwMode="auto">
          <a:xfrm>
            <a:off x="2343883" y="4515576"/>
            <a:ext cx="958826" cy="366683"/>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nvGrpSpPr>
          <p:cNvPr id="595" name="Group 140"/>
          <p:cNvGrpSpPr>
            <a:grpSpLocks noChangeAspect="1"/>
          </p:cNvGrpSpPr>
          <p:nvPr/>
        </p:nvGrpSpPr>
        <p:grpSpPr bwMode="auto">
          <a:xfrm>
            <a:off x="2343882" y="4957536"/>
            <a:ext cx="1287818" cy="365164"/>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
        <p:nvSpPr>
          <p:cNvPr id="611" name="Freeform 33"/>
          <p:cNvSpPr>
            <a:spLocks noChangeAspect="1" noEditPoints="1"/>
          </p:cNvSpPr>
          <p:nvPr/>
        </p:nvSpPr>
        <p:spPr bwMode="auto">
          <a:xfrm>
            <a:off x="2343883" y="5802095"/>
            <a:ext cx="837158" cy="347040"/>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43882" y="6224411"/>
            <a:ext cx="1058231" cy="255612"/>
          </a:xfrm>
          <a:prstGeom prst="rect">
            <a:avLst/>
          </a:prstGeom>
        </p:spPr>
      </p:pic>
      <p:sp>
        <p:nvSpPr>
          <p:cNvPr id="614" name="Rectangle 613"/>
          <p:cNvSpPr/>
          <p:nvPr/>
        </p:nvSpPr>
        <p:spPr bwMode="auto">
          <a:xfrm>
            <a:off x="4319470" y="2990779"/>
            <a:ext cx="3807922" cy="8965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endPar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319470" y="2990779"/>
            <a:ext cx="3807922" cy="8965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319470" y="3887355"/>
            <a:ext cx="3807922" cy="2831383"/>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999">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Users and </a:t>
                  </a:r>
                  <a:br>
                    <a:rPr lang="en-US" sz="1199" dirty="0">
                      <a:gradFill>
                        <a:gsLst>
                          <a:gs pos="2917">
                            <a:srgbClr val="FFFFFF"/>
                          </a:gs>
                          <a:gs pos="30000">
                            <a:srgbClr val="FFFFFF"/>
                          </a:gs>
                        </a:gsLst>
                        <a:lin ang="5400000" scaled="0"/>
                      </a:gradFill>
                    </a:rPr>
                  </a:br>
                  <a:r>
                    <a:rPr lang="en-US" sz="1199"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32283"/>
                  <a:r>
                    <a:rPr lang="en-US" sz="1199"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32283"/>
                  <a:r>
                    <a:rPr lang="en-US" sz="1199"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32283"/>
                  <a:r>
                    <a:rPr lang="en-US" sz="1199"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32283">
                    <a:lnSpc>
                      <a:spcPct val="90000"/>
                    </a:lnSpc>
                    <a:spcAft>
                      <a:spcPts val="600"/>
                    </a:spcAft>
                  </a:pPr>
                  <a:r>
                    <a:rPr lang="en-US" sz="1199" spc="-30"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32283">
                    <a:lnSpc>
                      <a:spcPct val="90000"/>
                    </a:lnSpc>
                    <a:spcAft>
                      <a:spcPts val="600"/>
                    </a:spcAft>
                  </a:pPr>
                  <a:r>
                    <a:rPr lang="en-US" sz="1199" spc="-30"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32283">
                    <a:lnSpc>
                      <a:spcPct val="90000"/>
                    </a:lnSpc>
                    <a:spcAft>
                      <a:spcPts val="600"/>
                    </a:spcAft>
                  </a:pPr>
                  <a:r>
                    <a:rPr lang="en-US" sz="1199" spc="-30"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558" tIns="45678" rIns="0" bIns="45678" numCol="1" spcCol="0" rtlCol="0" fromWordArt="0" anchor="ctr" anchorCtr="0" forceAA="0" compatLnSpc="1">
              <a:prstTxWarp prst="textNoShape">
                <a:avLst/>
              </a:prstTxWarp>
              <a:noAutofit/>
            </a:bodyPr>
            <a:lstStyle/>
            <a:p>
              <a:pPr defTabSz="931647">
                <a:lnSpc>
                  <a:spcPct val="90000"/>
                </a:lnSpc>
                <a:spcAft>
                  <a:spcPts val="600"/>
                </a:spcAft>
              </a:pPr>
              <a:endParaRPr lang="en-US" sz="1397"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558" tIns="45678" rIns="0" bIns="45678" numCol="1" spcCol="0" rtlCol="0" fromWordArt="0" anchor="ctr" anchorCtr="0" forceAA="0" compatLnSpc="1">
              <a:prstTxWarp prst="textNoShape">
                <a:avLst/>
              </a:prstTxWarp>
              <a:noAutofit/>
            </a:bodyPr>
            <a:lstStyle/>
            <a:p>
              <a:pPr defTabSz="931647">
                <a:lnSpc>
                  <a:spcPct val="90000"/>
                </a:lnSpc>
                <a:spcAft>
                  <a:spcPts val="600"/>
                </a:spcAft>
              </a:pPr>
              <a:endParaRPr lang="en-US" sz="1397"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558" tIns="45678" rIns="0" bIns="45678" numCol="1" spcCol="0" rtlCol="0" fromWordArt="0" anchor="ctr" anchorCtr="0" forceAA="0" compatLnSpc="1">
              <a:prstTxWarp prst="textNoShape">
                <a:avLst/>
              </a:prstTxWarp>
              <a:noAutofit/>
            </a:bodyPr>
            <a:lstStyle/>
            <a:p>
              <a:pPr defTabSz="931647">
                <a:lnSpc>
                  <a:spcPct val="90000"/>
                </a:lnSpc>
                <a:spcAft>
                  <a:spcPts val="600"/>
                </a:spcAft>
              </a:pPr>
              <a:endParaRPr lang="en-US" sz="1397"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58" tIns="44777" rIns="89558" bIns="44777" numCol="1" anchor="t" anchorCtr="0" compatLnSpc="1">
              <a:prstTxWarp prst="textNoShape">
                <a:avLst/>
              </a:prstTxWarp>
            </a:bodyPr>
            <a:lstStyle/>
            <a:p>
              <a:pPr defTabSz="913290"/>
              <a:endParaRPr lang="en-US" sz="1798"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91391" tIns="45694" rIns="91391" bIns="45694" numCol="1" anchor="t" anchorCtr="0" compatLnSpc="1">
              <a:prstTxWarp prst="textNoShape">
                <a:avLst/>
              </a:prstTxWarp>
            </a:bodyPr>
            <a:lstStyle/>
            <a:p>
              <a:pPr defTabSz="932105"/>
              <a:endParaRPr lang="en-US" sz="1799">
                <a:solidFill>
                  <a:srgbClr val="FFFFFF"/>
                </a:solidFill>
              </a:endParaRPr>
            </a:p>
          </p:txBody>
        </p:sp>
      </p:grpSp>
      <p:sp>
        <p:nvSpPr>
          <p:cNvPr id="658" name="Rectangle 657"/>
          <p:cNvSpPr/>
          <p:nvPr/>
        </p:nvSpPr>
        <p:spPr bwMode="auto">
          <a:xfrm>
            <a:off x="8169036" y="2990779"/>
            <a:ext cx="3807922" cy="8965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endPar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169036" y="3887356"/>
            <a:ext cx="3807922" cy="280557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169036" y="2990779"/>
            <a:ext cx="3807922" cy="8965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10477" y="4920601"/>
            <a:ext cx="544841" cy="272420"/>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826500" y="4934894"/>
            <a:ext cx="966411" cy="258900"/>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629983" y="4846947"/>
            <a:ext cx="324509" cy="411770"/>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9066728" y="4854758"/>
            <a:ext cx="407270" cy="409011"/>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324003" y="5652215"/>
            <a:ext cx="1019896" cy="339965"/>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401690" y="6132364"/>
            <a:ext cx="1096786" cy="412392"/>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309705" y="4115618"/>
            <a:ext cx="484844" cy="455870"/>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583412" y="4107918"/>
            <a:ext cx="501074" cy="442349"/>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270363" y="4086849"/>
            <a:ext cx="414143" cy="484487"/>
          </a:xfrm>
          <a:prstGeom prst="rect">
            <a:avLst/>
          </a:prstGeom>
          <a:noFill/>
          <a:ln>
            <a:noFill/>
          </a:ln>
          <a:effectLst/>
          <a:extLst/>
        </p:spPr>
      </p:pic>
      <p:grpSp>
        <p:nvGrpSpPr>
          <p:cNvPr id="673" name="Group 672"/>
          <p:cNvGrpSpPr/>
          <p:nvPr/>
        </p:nvGrpSpPr>
        <p:grpSpPr>
          <a:xfrm>
            <a:off x="9915227" y="4098073"/>
            <a:ext cx="429194" cy="484456"/>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91391" tIns="45694" rIns="91391" bIns="45694" numCol="1" anchor="t" anchorCtr="0" compatLnSpc="1">
              <a:prstTxWarp prst="textNoShape">
                <a:avLst/>
              </a:prstTxWarp>
            </a:bodyPr>
            <a:lstStyle/>
            <a:p>
              <a:pPr defTabSz="932105"/>
              <a:r>
                <a:rPr lang="en-US" sz="1799"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91391" tIns="45694" rIns="91391" bIns="45694" numCol="1" anchor="t" anchorCtr="0" compatLnSpc="1">
              <a:prstTxWarp prst="textNoShape">
                <a:avLst/>
              </a:prstTxWarp>
            </a:bodyPr>
            <a:lstStyle/>
            <a:p>
              <a:pPr defTabSz="932105"/>
              <a:endParaRPr lang="en-US" sz="1799">
                <a:solidFill>
                  <a:srgbClr val="FFFFFF"/>
                </a:solidFill>
              </a:endParaRPr>
            </a:p>
          </p:txBody>
        </p:sp>
      </p:grpSp>
      <p:grpSp>
        <p:nvGrpSpPr>
          <p:cNvPr id="676" name="Group 25"/>
          <p:cNvGrpSpPr>
            <a:grpSpLocks noChangeAspect="1"/>
          </p:cNvGrpSpPr>
          <p:nvPr/>
        </p:nvGrpSpPr>
        <p:grpSpPr bwMode="auto">
          <a:xfrm>
            <a:off x="8375698" y="5747213"/>
            <a:ext cx="1578794" cy="191325"/>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300914" y="4133642"/>
            <a:ext cx="694718" cy="426538"/>
          </a:xfrm>
          <a:prstGeom prst="rect">
            <a:avLst/>
          </a:prstGeom>
        </p:spPr>
      </p:pic>
      <p:grpSp>
        <p:nvGrpSpPr>
          <p:cNvPr id="692" name="Group 691"/>
          <p:cNvGrpSpPr>
            <a:grpSpLocks noChangeAspect="1"/>
          </p:cNvGrpSpPr>
          <p:nvPr/>
        </p:nvGrpSpPr>
        <p:grpSpPr>
          <a:xfrm>
            <a:off x="8497332" y="4745329"/>
            <a:ext cx="401514" cy="566699"/>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Tree>
    <p:extLst>
      <p:ext uri="{BB962C8B-B14F-4D97-AF65-F5344CB8AC3E}">
        <p14:creationId xmlns:p14="http://schemas.microsoft.com/office/powerpoint/2010/main" val="19304319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9128" y="295776"/>
            <a:ext cx="11375536" cy="762786"/>
          </a:xfrm>
        </p:spPr>
        <p:txBody>
          <a:bodyPr/>
          <a:lstStyle/>
          <a:p>
            <a:r>
              <a:rPr lang="en-US" dirty="0"/>
              <a:t>Visual Studio 2013</a:t>
            </a:r>
          </a:p>
        </p:txBody>
      </p:sp>
      <p:pic>
        <p:nvPicPr>
          <p:cNvPr id="5" name="Picture 4"/>
          <p:cNvPicPr>
            <a:picLocks noChangeAspect="1"/>
          </p:cNvPicPr>
          <p:nvPr/>
        </p:nvPicPr>
        <p:blipFill>
          <a:blip r:embed="rId2"/>
          <a:stretch>
            <a:fillRect/>
          </a:stretch>
        </p:blipFill>
        <p:spPr>
          <a:xfrm>
            <a:off x="2196897" y="1236094"/>
            <a:ext cx="8066024" cy="5525069"/>
          </a:xfrm>
          <a:prstGeom prst="rect">
            <a:avLst/>
          </a:prstGeom>
          <a:effectLst>
            <a:outerShdw blurRad="50800" dist="38100" dir="5400000" algn="ctr" rotWithShape="0">
              <a:srgbClr val="000000">
                <a:alpha val="40000"/>
              </a:srgbClr>
            </a:outerShdw>
          </a:effectLst>
        </p:spPr>
      </p:pic>
    </p:spTree>
    <p:extLst>
      <p:ext uri="{BB962C8B-B14F-4D97-AF65-F5344CB8AC3E}">
        <p14:creationId xmlns:p14="http://schemas.microsoft.com/office/powerpoint/2010/main" val="3811729467"/>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6373" y="264744"/>
            <a:ext cx="11375536" cy="762786"/>
          </a:xfrm>
        </p:spPr>
        <p:txBody>
          <a:bodyPr/>
          <a:lstStyle/>
          <a:p>
            <a:r>
              <a:rPr lang="en-US" dirty="0" smtClean="0"/>
              <a:t>Environment</a:t>
            </a:r>
            <a:endParaRPr lang="en-US" dirty="0"/>
          </a:p>
        </p:txBody>
      </p:sp>
      <p:sp>
        <p:nvSpPr>
          <p:cNvPr id="2" name="Text Placeholder 1"/>
          <p:cNvSpPr>
            <a:spLocks noGrp="1"/>
          </p:cNvSpPr>
          <p:nvPr>
            <p:ph type="body" sz="quarter" idx="10"/>
          </p:nvPr>
        </p:nvSpPr>
        <p:spPr>
          <a:xfrm>
            <a:off x="223805" y="1190067"/>
            <a:ext cx="11882419" cy="5484812"/>
          </a:xfrm>
        </p:spPr>
        <p:txBody>
          <a:bodyPr vert="horz" lIns="186521" tIns="149217" rIns="186521" bIns="149217" rtlCol="0">
            <a:noAutofit/>
          </a:bodyPr>
          <a:lstStyle/>
          <a:p>
            <a:pPr marL="0" indent="0">
              <a:spcBef>
                <a:spcPts val="1224"/>
              </a:spcBef>
              <a:buNone/>
            </a:pPr>
            <a:r>
              <a:rPr lang="en-US" dirty="0" smtClean="0"/>
              <a:t>Office 365 developer tenant</a:t>
            </a:r>
          </a:p>
          <a:p>
            <a:pPr marL="0" indent="0">
              <a:spcBef>
                <a:spcPts val="1224"/>
              </a:spcBef>
              <a:buNone/>
            </a:pPr>
            <a:r>
              <a:rPr lang="en-US" dirty="0" smtClean="0"/>
              <a:t>Office 365 individual developer site collection</a:t>
            </a:r>
          </a:p>
          <a:p>
            <a:pPr marL="0" indent="0">
              <a:spcBef>
                <a:spcPts val="1224"/>
              </a:spcBef>
              <a:buNone/>
            </a:pPr>
            <a:r>
              <a:rPr lang="en-US" dirty="0" smtClean="0"/>
              <a:t>On-premises SharePoint server</a:t>
            </a:r>
          </a:p>
        </p:txBody>
      </p:sp>
    </p:spTree>
    <p:extLst>
      <p:ext uri="{BB962C8B-B14F-4D97-AF65-F5344CB8AC3E}">
        <p14:creationId xmlns:p14="http://schemas.microsoft.com/office/powerpoint/2010/main" val="489397224"/>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3200" spc="-102" dirty="0"/>
              <a:t>Building your first </a:t>
            </a:r>
            <a:r>
              <a:rPr lang="en-US" sz="3200" spc="-102" dirty="0" smtClean="0"/>
              <a:t>app for </a:t>
            </a:r>
            <a:r>
              <a:rPr lang="en-US" sz="3200" spc="-102" dirty="0"/>
              <a:t>SharePoint</a:t>
            </a:r>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542762008"/>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543" y="295776"/>
            <a:ext cx="11375536" cy="762786"/>
          </a:xfrm>
        </p:spPr>
        <p:txBody>
          <a:bodyPr/>
          <a:lstStyle/>
          <a:p>
            <a:r>
              <a:rPr lang="en-US" dirty="0" smtClean="0"/>
              <a:t>Conclusion</a:t>
            </a:r>
            <a:endParaRPr lang="en-US" dirty="0"/>
          </a:p>
        </p:txBody>
      </p:sp>
      <p:sp>
        <p:nvSpPr>
          <p:cNvPr id="3" name="Text Placeholder 2"/>
          <p:cNvSpPr>
            <a:spLocks noGrp="1"/>
          </p:cNvSpPr>
          <p:nvPr>
            <p:ph type="body" sz="quarter" idx="10"/>
          </p:nvPr>
        </p:nvSpPr>
        <p:spPr>
          <a:xfrm>
            <a:off x="237252" y="1190067"/>
            <a:ext cx="11882419" cy="5484812"/>
          </a:xfrm>
        </p:spPr>
        <p:txBody>
          <a:bodyPr vert="horz" lIns="186521" tIns="149217" rIns="186521" bIns="149217" rtlCol="0">
            <a:noAutofit/>
          </a:bodyPr>
          <a:lstStyle/>
          <a:p>
            <a:pPr marL="0" indent="0">
              <a:spcBef>
                <a:spcPts val="1224"/>
              </a:spcBef>
              <a:buNone/>
            </a:pPr>
            <a:r>
              <a:rPr lang="en-US" dirty="0" smtClean="0"/>
              <a:t>Surface your business solutions in Office 365 user interface</a:t>
            </a:r>
          </a:p>
          <a:p>
            <a:pPr marL="0" indent="0">
              <a:spcBef>
                <a:spcPts val="1224"/>
              </a:spcBef>
              <a:buNone/>
            </a:pPr>
            <a:r>
              <a:rPr lang="en-US" dirty="0"/>
              <a:t>Leverage the building </a:t>
            </a:r>
            <a:r>
              <a:rPr lang="en-US" dirty="0" smtClean="0"/>
              <a:t>blocks of the platform</a:t>
            </a:r>
          </a:p>
          <a:p>
            <a:pPr marL="0" indent="0">
              <a:spcBef>
                <a:spcPts val="1224"/>
              </a:spcBef>
              <a:buNone/>
            </a:pPr>
            <a:r>
              <a:rPr lang="en-US" dirty="0" smtClean="0"/>
              <a:t>Use the development platform of your choice</a:t>
            </a:r>
            <a:endParaRPr lang="en-US" dirty="0"/>
          </a:p>
          <a:p>
            <a:pPr marL="0" indent="0">
              <a:buNone/>
            </a:pPr>
            <a:endParaRPr lang="en-US" dirty="0" smtClean="0"/>
          </a:p>
        </p:txBody>
      </p:sp>
    </p:spTree>
    <p:extLst>
      <p:ext uri="{BB962C8B-B14F-4D97-AF65-F5344CB8AC3E}">
        <p14:creationId xmlns:p14="http://schemas.microsoft.com/office/powerpoint/2010/main" val="920770791"/>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05180" y="1850161"/>
            <a:ext cx="7492284" cy="2938883"/>
          </a:xfrm>
        </p:spPr>
        <p:txBody>
          <a:bodyPr/>
          <a:lstStyle/>
          <a:p>
            <a:r>
              <a:rPr lang="en-US" sz="3600" dirty="0">
                <a:solidFill>
                  <a:schemeClr val="bg1">
                    <a:lumMod val="50000"/>
                  </a:schemeClr>
                </a:solidFill>
                <a:latin typeface="Segoe UI Light" panose="020B0502040204020203" pitchFamily="34" charset="0"/>
                <a:cs typeface="Segoe UI Light" panose="020B0502040204020203" pitchFamily="34" charset="0"/>
              </a:rPr>
              <a:t>Intro to the app model</a:t>
            </a:r>
          </a:p>
          <a:p>
            <a:r>
              <a:rPr lang="en-US" sz="3600" dirty="0">
                <a:solidFill>
                  <a:schemeClr val="bg1">
                    <a:lumMod val="50000"/>
                  </a:schemeClr>
                </a:solidFill>
                <a:latin typeface="Segoe UI Light" panose="020B0502040204020203" pitchFamily="34" charset="0"/>
                <a:cs typeface="Segoe UI Light" panose="020B0502040204020203" pitchFamily="34" charset="0"/>
              </a:rPr>
              <a:t>Apps for SharePoint</a:t>
            </a:r>
          </a:p>
          <a:p>
            <a:r>
              <a:rPr lang="en-US" sz="3600" dirty="0">
                <a:solidFill>
                  <a:schemeClr val="bg1">
                    <a:lumMod val="50000"/>
                  </a:schemeClr>
                </a:solidFill>
                <a:latin typeface="Segoe UI Light" panose="020B0502040204020203" pitchFamily="34" charset="0"/>
                <a:cs typeface="Segoe UI Light" panose="020B0502040204020203" pitchFamily="34" charset="0"/>
              </a:rPr>
              <a:t>Getting started</a:t>
            </a:r>
            <a:endParaRPr lang="en-US" sz="3600" dirty="0">
              <a:solidFill>
                <a:schemeClr val="bg1">
                  <a:lumMod val="50000"/>
                </a:schemeClr>
              </a:solidFill>
              <a:latin typeface="Segoe UI Light" panose="020B0502040204020203" pitchFamily="34" charset="0"/>
              <a:cs typeface="Segoe UI Light" panose="020B0502040204020203" pitchFamily="34" charset="0"/>
            </a:endParaRP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7029" y="1943425"/>
            <a:ext cx="4387370" cy="2922663"/>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9121463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6318" y="1139848"/>
            <a:ext cx="4244933" cy="1001122"/>
          </a:xfrm>
          <a:prstGeom prst="rect">
            <a:avLst/>
          </a:prstGeom>
          <a:noFill/>
        </p:spPr>
        <p:txBody>
          <a:bodyPr wrap="none" lIns="182655" tIns="146123" rIns="182655" bIns="146123" rtlCol="0">
            <a:spAutoFit/>
          </a:bodyPr>
          <a:lstStyle/>
          <a:p>
            <a:pPr defTabSz="931741">
              <a:lnSpc>
                <a:spcPct val="90000"/>
              </a:lnSpc>
              <a:spcAft>
                <a:spcPts val="600"/>
              </a:spcAft>
            </a:pPr>
            <a:r>
              <a:rPr lang="en-US" sz="4998" dirty="0">
                <a:solidFill>
                  <a:srgbClr val="FF0000"/>
                </a:solidFill>
                <a:latin typeface="Segoe UI Light"/>
              </a:rPr>
              <a:t>dev.office.com</a:t>
            </a:r>
          </a:p>
        </p:txBody>
      </p:sp>
      <p:sp>
        <p:nvSpPr>
          <p:cNvPr id="5" name="TextBox 4"/>
          <p:cNvSpPr txBox="1"/>
          <p:nvPr/>
        </p:nvSpPr>
        <p:spPr>
          <a:xfrm>
            <a:off x="818885" y="3198036"/>
            <a:ext cx="7074092" cy="1115492"/>
          </a:xfrm>
          <a:prstGeom prst="rect">
            <a:avLst/>
          </a:prstGeom>
          <a:noFill/>
        </p:spPr>
        <p:txBody>
          <a:bodyPr wrap="square" lIns="182655" tIns="146123" rIns="182655" bIns="182655" rtlCol="0" anchor="t">
            <a:noAutofit/>
          </a:bodyPr>
          <a:lstStyle/>
          <a:p>
            <a:pPr defTabSz="577372"/>
            <a:r>
              <a:rPr lang="en-US" sz="3599" dirty="0">
                <a:solidFill>
                  <a:srgbClr val="FF0000"/>
                </a:solidFill>
                <a:latin typeface="Segoe UI Light" panose="020B0502040204020203" pitchFamily="34" charset="0"/>
                <a:cs typeface="Segoe UI Light" panose="020B0502040204020203" pitchFamily="34" charset="0"/>
              </a:rPr>
              <a:t>Explore </a:t>
            </a:r>
          </a:p>
          <a:p>
            <a:pPr defTabSz="577372"/>
            <a:r>
              <a:rPr lang="en-US" sz="2040" dirty="0">
                <a:solidFill>
                  <a:srgbClr val="FF0000"/>
                </a:solidFill>
                <a:cs typeface="Segoe UI" panose="020B0502040204020203" pitchFamily="34" charset="0"/>
              </a:rPr>
              <a:t>http</a:t>
            </a:r>
            <a:r>
              <a:rPr lang="en-US" sz="2040" dirty="0">
                <a:solidFill>
                  <a:srgbClr val="FF0000"/>
                </a:solidFill>
                <a:cs typeface="Segoe UI" panose="020B0502040204020203" pitchFamily="34" charset="0"/>
              </a:rPr>
              <a:t>://</a:t>
            </a:r>
            <a:r>
              <a:rPr lang="en-US" sz="2040" dirty="0" err="1">
                <a:solidFill>
                  <a:srgbClr val="FF0000"/>
                </a:solidFill>
                <a:cs typeface="Segoe UI" panose="020B0502040204020203" pitchFamily="34" charset="0"/>
              </a:rPr>
              <a:t>apisandbox.msdn.microsoft.com</a:t>
            </a:r>
            <a:endParaRPr lang="en-US" sz="2040" dirty="0">
              <a:solidFill>
                <a:srgbClr val="FF0000"/>
              </a:solidFill>
              <a:cs typeface="Segoe UI" panose="020B0502040204020203" pitchFamily="34" charset="0"/>
            </a:endParaRPr>
          </a:p>
        </p:txBody>
      </p:sp>
      <p:sp>
        <p:nvSpPr>
          <p:cNvPr id="6" name="TextBox 5"/>
          <p:cNvSpPr txBox="1"/>
          <p:nvPr/>
        </p:nvSpPr>
        <p:spPr>
          <a:xfrm>
            <a:off x="787450" y="2150939"/>
            <a:ext cx="7074092" cy="1115492"/>
          </a:xfrm>
          <a:prstGeom prst="rect">
            <a:avLst/>
          </a:prstGeom>
          <a:noFill/>
        </p:spPr>
        <p:txBody>
          <a:bodyPr wrap="square" lIns="182655" tIns="146123" rIns="182655" bIns="182655" rtlCol="0" anchor="t">
            <a:noAutofit/>
          </a:bodyPr>
          <a:lstStyle/>
          <a:p>
            <a:pPr defTabSz="577372"/>
            <a:r>
              <a:rPr lang="en-US" sz="3599" dirty="0">
                <a:solidFill>
                  <a:srgbClr val="FF0000"/>
                </a:solidFill>
                <a:latin typeface="Segoe UI Light" panose="020B0502040204020203" pitchFamily="34" charset="0"/>
                <a:cs typeface="Segoe UI Light" panose="020B0502040204020203" pitchFamily="34" charset="0"/>
              </a:rPr>
              <a:t>Sign up</a:t>
            </a:r>
          </a:p>
          <a:p>
            <a:pPr defTabSz="577372"/>
            <a:r>
              <a:rPr lang="en-US" sz="2040" dirty="0">
                <a:solidFill>
                  <a:srgbClr val="FF0000"/>
                </a:solidFill>
                <a:cs typeface="Segoe UI" panose="020B0502040204020203" pitchFamily="34" charset="0"/>
              </a:rPr>
              <a:t>http://</a:t>
            </a:r>
            <a:r>
              <a:rPr lang="en-US" sz="2040" dirty="0" err="1">
                <a:solidFill>
                  <a:srgbClr val="FF0000"/>
                </a:solidFill>
                <a:cs typeface="Segoe UI" panose="020B0502040204020203" pitchFamily="34" charset="0"/>
              </a:rPr>
              <a:t>dev.office.com</a:t>
            </a:r>
            <a:r>
              <a:rPr lang="en-US" sz="2040" dirty="0">
                <a:solidFill>
                  <a:srgbClr val="FF0000"/>
                </a:solidFill>
                <a:cs typeface="Segoe UI" panose="020B0502040204020203" pitchFamily="34" charset="0"/>
              </a:rPr>
              <a:t>/getting-started</a:t>
            </a:r>
            <a:endParaRPr lang="en-US" sz="2040" dirty="0">
              <a:solidFill>
                <a:srgbClr val="FF0000"/>
              </a:solidFill>
              <a:cs typeface="Segoe UI" panose="020B0502040204020203" pitchFamily="34" charset="0"/>
            </a:endParaRPr>
          </a:p>
        </p:txBody>
      </p:sp>
      <p:sp>
        <p:nvSpPr>
          <p:cNvPr id="7" name="TextBox 6"/>
          <p:cNvSpPr txBox="1"/>
          <p:nvPr/>
        </p:nvSpPr>
        <p:spPr>
          <a:xfrm>
            <a:off x="766318" y="4333737"/>
            <a:ext cx="7074092" cy="1115492"/>
          </a:xfrm>
          <a:prstGeom prst="rect">
            <a:avLst/>
          </a:prstGeom>
          <a:noFill/>
        </p:spPr>
        <p:txBody>
          <a:bodyPr wrap="square" lIns="182655" tIns="146123" rIns="182655" bIns="182655" rtlCol="0" anchor="t">
            <a:noAutofit/>
          </a:bodyPr>
          <a:lstStyle/>
          <a:p>
            <a:pPr defTabSz="577372"/>
            <a:r>
              <a:rPr lang="en-US" sz="3599" dirty="0">
                <a:solidFill>
                  <a:srgbClr val="FF0000"/>
                </a:solidFill>
                <a:latin typeface="Segoe UI Light" panose="020B0502040204020203" pitchFamily="34" charset="0"/>
                <a:cs typeface="Segoe UI Light" panose="020B0502040204020203" pitchFamily="34" charset="0"/>
              </a:rPr>
              <a:t>Get trained</a:t>
            </a:r>
            <a:br>
              <a:rPr lang="en-US" sz="3599" dirty="0">
                <a:solidFill>
                  <a:srgbClr val="FF0000"/>
                </a:solidFill>
                <a:latin typeface="Segoe UI Light" panose="020B0502040204020203" pitchFamily="34" charset="0"/>
                <a:cs typeface="Segoe UI Light" panose="020B0502040204020203" pitchFamily="34" charset="0"/>
              </a:rPr>
            </a:br>
            <a:r>
              <a:rPr lang="en-US" sz="2040" dirty="0">
                <a:solidFill>
                  <a:srgbClr val="FF0000"/>
                </a:solidFill>
                <a:cs typeface="Segoe UI" panose="020B0502040204020203" pitchFamily="34" charset="0"/>
              </a:rPr>
              <a:t>http://dev.office.com/training</a:t>
            </a:r>
          </a:p>
        </p:txBody>
      </p:sp>
      <p:grpSp>
        <p:nvGrpSpPr>
          <p:cNvPr id="9" name="Group 8"/>
          <p:cNvGrpSpPr/>
          <p:nvPr/>
        </p:nvGrpSpPr>
        <p:grpSpPr>
          <a:xfrm>
            <a:off x="7386244" y="1226040"/>
            <a:ext cx="4323848" cy="38475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91366" tIns="45684" rIns="91366" bIns="45684" numCol="1" anchor="t" anchorCtr="0" compatLnSpc="1">
              <a:prstTxWarp prst="textNoShape">
                <a:avLst/>
              </a:prstTxWarp>
              <a:noAutofit/>
            </a:bodyPr>
            <a:lstStyle/>
            <a:p>
              <a:pPr defTabSz="932003"/>
              <a:endParaRPr lang="en-US" sz="1798">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grpSp>
      <p:grpSp>
        <p:nvGrpSpPr>
          <p:cNvPr id="14" name="Group 13"/>
          <p:cNvGrpSpPr/>
          <p:nvPr/>
        </p:nvGrpSpPr>
        <p:grpSpPr>
          <a:xfrm>
            <a:off x="5899426" y="2824113"/>
            <a:ext cx="4112812" cy="2662772"/>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grpSp>
      <p:grpSp>
        <p:nvGrpSpPr>
          <p:cNvPr id="65" name="Group 64"/>
          <p:cNvGrpSpPr/>
          <p:nvPr/>
        </p:nvGrpSpPr>
        <p:grpSpPr>
          <a:xfrm>
            <a:off x="10683170" y="3813190"/>
            <a:ext cx="834023" cy="154310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294428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506034" y="1258376"/>
            <a:ext cx="4771122" cy="5445454"/>
          </a:xfrm>
        </p:spPr>
        <p:txBody>
          <a:bodyPr/>
          <a:lstStyle/>
          <a:p>
            <a:pPr>
              <a:spcBef>
                <a:spcPts val="600"/>
              </a:spcBef>
              <a:spcAft>
                <a:spcPts val="600"/>
              </a:spcAft>
            </a:pPr>
            <a:r>
              <a:rPr lang="en-US" dirty="0" smtClean="0"/>
              <a:t>Office 365 Network</a:t>
            </a:r>
            <a:br>
              <a:rPr lang="en-US" dirty="0" smtClean="0"/>
            </a:br>
            <a:r>
              <a:rPr lang="en-US" sz="2448" dirty="0"/>
              <a:t>Share you best practices and join conversations</a:t>
            </a:r>
            <a:r>
              <a:rPr lang="en-US" dirty="0" smtClean="0"/>
              <a:t/>
            </a:r>
            <a:br>
              <a:rPr lang="en-US" dirty="0" smtClean="0"/>
            </a:br>
            <a:r>
              <a:rPr lang="en-US" dirty="0"/>
              <a:t/>
            </a:r>
            <a:br>
              <a:rPr lang="en-US" dirty="0"/>
            </a:br>
            <a:r>
              <a:rPr lang="en-US" sz="2448" dirty="0">
                <a:hlinkClick r:id="rId2"/>
              </a:rPr>
              <a:t>https</a:t>
            </a:r>
            <a:r>
              <a:rPr lang="en-US" sz="2448" dirty="0">
                <a:hlinkClick r:id="rId2"/>
              </a:rPr>
              <a:t>://</a:t>
            </a:r>
            <a:r>
              <a:rPr lang="en-US" sz="2448" dirty="0">
                <a:hlinkClick r:id="rId2"/>
              </a:rPr>
              <a:t>www.yammer.com/itpronetwork</a:t>
            </a:r>
            <a:r>
              <a:rPr lang="en-US" sz="2448" dirty="0"/>
              <a:t> </a:t>
            </a:r>
          </a:p>
          <a:p>
            <a:pPr>
              <a:spcBef>
                <a:spcPts val="3000"/>
              </a:spcBef>
              <a:spcAft>
                <a:spcPts val="600"/>
              </a:spcAft>
            </a:pPr>
            <a:r>
              <a:rPr lang="en-US" dirty="0" err="1" smtClean="0"/>
              <a:t>Stackoverflow</a:t>
            </a:r>
            <a:r>
              <a:rPr lang="en-US" dirty="0"/>
              <a:t/>
            </a:r>
            <a:br>
              <a:rPr lang="en-US" dirty="0"/>
            </a:br>
            <a:r>
              <a:rPr lang="en-US" sz="2448" dirty="0"/>
              <a:t>Ask deep technical questions to a world-wide set of developers</a:t>
            </a:r>
          </a:p>
          <a:p>
            <a:pPr>
              <a:spcBef>
                <a:spcPts val="3000"/>
              </a:spcBef>
              <a:spcAft>
                <a:spcPts val="600"/>
              </a:spcAft>
            </a:pPr>
            <a:r>
              <a:rPr lang="en-US" sz="2448" dirty="0">
                <a:hlinkClick r:id="rId3"/>
              </a:rPr>
              <a:t>http://</a:t>
            </a:r>
            <a:r>
              <a:rPr lang="en-US" sz="2448" dirty="0">
                <a:hlinkClick r:id="rId3"/>
              </a:rPr>
              <a:t>stackoverflow.com/questions/tagged/ms-office</a:t>
            </a:r>
            <a:r>
              <a:rPr lang="en-US" sz="2448" dirty="0"/>
              <a:t> </a:t>
            </a:r>
            <a:endParaRPr lang="en-US" sz="2448" dirty="0"/>
          </a:p>
          <a:p>
            <a:pPr>
              <a:spcBef>
                <a:spcPts val="600"/>
              </a:spcBef>
              <a:spcAft>
                <a:spcPts val="600"/>
              </a:spcAft>
            </a:pPr>
            <a:endParaRPr lang="en-US" sz="2000" dirty="0"/>
          </a:p>
          <a:p>
            <a:pPr>
              <a:spcBef>
                <a:spcPts val="600"/>
              </a:spcBef>
              <a:spcAft>
                <a:spcPts val="600"/>
              </a:spcAft>
            </a:pPr>
            <a:endParaRPr lang="en-US" dirty="0"/>
          </a:p>
        </p:txBody>
      </p:sp>
      <p:pic>
        <p:nvPicPr>
          <p:cNvPr id="5" name="Picture 4"/>
          <p:cNvPicPr>
            <a:picLocks noChangeAspect="1"/>
          </p:cNvPicPr>
          <p:nvPr/>
        </p:nvPicPr>
        <p:blipFill>
          <a:blip r:embed="rId4"/>
          <a:stretch>
            <a:fillRect/>
          </a:stretch>
        </p:blipFill>
        <p:spPr>
          <a:xfrm>
            <a:off x="403937" y="1908163"/>
            <a:ext cx="913308" cy="765772"/>
          </a:xfrm>
          <a:prstGeom prst="rect">
            <a:avLst/>
          </a:prstGeom>
        </p:spPr>
      </p:pic>
      <p:pic>
        <p:nvPicPr>
          <p:cNvPr id="10" name="Picture 9"/>
          <p:cNvPicPr>
            <a:picLocks noChangeAspect="1"/>
          </p:cNvPicPr>
          <p:nvPr/>
        </p:nvPicPr>
        <p:blipFill>
          <a:blip r:embed="rId5"/>
          <a:stretch>
            <a:fillRect/>
          </a:stretch>
        </p:blipFill>
        <p:spPr>
          <a:xfrm>
            <a:off x="467789" y="2368190"/>
            <a:ext cx="785604" cy="1000506"/>
          </a:xfrm>
          <a:prstGeom prst="rect">
            <a:avLst/>
          </a:prstGeom>
        </p:spPr>
      </p:pic>
      <p:pic>
        <p:nvPicPr>
          <p:cNvPr id="4" name="Picture 3"/>
          <p:cNvPicPr>
            <a:picLocks noChangeAspect="1"/>
          </p:cNvPicPr>
          <p:nvPr/>
        </p:nvPicPr>
        <p:blipFill rotWithShape="1">
          <a:blip r:embed="rId6"/>
          <a:srcRect r="79756"/>
          <a:stretch/>
        </p:blipFill>
        <p:spPr>
          <a:xfrm>
            <a:off x="467790" y="3709892"/>
            <a:ext cx="643130" cy="853288"/>
          </a:xfrm>
          <a:prstGeom prst="rect">
            <a:avLst/>
          </a:prstGeom>
        </p:spPr>
      </p:pic>
      <p:sp>
        <p:nvSpPr>
          <p:cNvPr id="11" name="Text Placeholder 1"/>
          <p:cNvSpPr txBox="1">
            <a:spLocks/>
          </p:cNvSpPr>
          <p:nvPr/>
        </p:nvSpPr>
        <p:spPr>
          <a:xfrm>
            <a:off x="7662853" y="1258375"/>
            <a:ext cx="4771122" cy="5445454"/>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3000"/>
              </a:spcBef>
              <a:spcAft>
                <a:spcPts val="600"/>
              </a:spcAft>
            </a:pPr>
            <a:r>
              <a:rPr lang="en-US" sz="3672" dirty="0" err="1"/>
              <a:t>UserVoice</a:t>
            </a:r>
            <a:r>
              <a:rPr lang="en-US" sz="3672" dirty="0"/>
              <a:t/>
            </a:r>
            <a:br>
              <a:rPr lang="en-US" sz="3672" dirty="0"/>
            </a:br>
            <a:r>
              <a:rPr lang="en-US" sz="2448" dirty="0"/>
              <a:t>Provide suggestions of what you want in future versions</a:t>
            </a:r>
            <a:endParaRPr lang="en-US" sz="2448" dirty="0">
              <a:latin typeface="+mn-lt"/>
            </a:endParaRPr>
          </a:p>
          <a:p>
            <a:pPr>
              <a:spcBef>
                <a:spcPts val="600"/>
              </a:spcBef>
              <a:spcAft>
                <a:spcPts val="600"/>
              </a:spcAft>
            </a:pPr>
            <a:endParaRPr lang="en-US" sz="2448" dirty="0">
              <a:latin typeface="+mn-lt"/>
              <a:hlinkClick r:id="rId7"/>
            </a:endParaRPr>
          </a:p>
          <a:p>
            <a:pPr>
              <a:spcBef>
                <a:spcPts val="600"/>
              </a:spcBef>
              <a:spcAft>
                <a:spcPts val="600"/>
              </a:spcAft>
            </a:pPr>
            <a:r>
              <a:rPr lang="en-US" sz="2448" dirty="0">
                <a:latin typeface="+mn-lt"/>
                <a:hlinkClick r:id="rId8"/>
              </a:rPr>
              <a:t>http://officespdev.uservoice.com</a:t>
            </a:r>
            <a:r>
              <a:rPr lang="en-US" sz="2448" dirty="0">
                <a:latin typeface="+mn-lt"/>
                <a:hlinkClick r:id="rId8"/>
              </a:rPr>
              <a:t>/</a:t>
            </a:r>
            <a:r>
              <a:rPr lang="en-US" sz="2448" dirty="0">
                <a:latin typeface="+mn-lt"/>
              </a:rPr>
              <a:t> </a:t>
            </a:r>
            <a:endParaRPr lang="en-US" sz="2000" dirty="0"/>
          </a:p>
          <a:p>
            <a:pPr>
              <a:spcBef>
                <a:spcPts val="600"/>
              </a:spcBef>
              <a:spcAft>
                <a:spcPts val="600"/>
              </a:spcAft>
            </a:pPr>
            <a:endParaRPr lang="en-US" sz="3672" dirty="0"/>
          </a:p>
          <a:p>
            <a:pPr>
              <a:spcBef>
                <a:spcPts val="600"/>
              </a:spcBef>
              <a:spcAft>
                <a:spcPts val="600"/>
              </a:spcAft>
            </a:pPr>
            <a:endParaRPr lang="en-US" sz="3672" dirty="0"/>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02094" y="1908163"/>
            <a:ext cx="956857" cy="920053"/>
          </a:xfrm>
          <a:prstGeom prst="rect">
            <a:avLst/>
          </a:prstGeom>
        </p:spPr>
      </p:pic>
    </p:spTree>
    <p:extLst>
      <p:ext uri="{BB962C8B-B14F-4D97-AF65-F5344CB8AC3E}">
        <p14:creationId xmlns:p14="http://schemas.microsoft.com/office/powerpoint/2010/main" val="719379393"/>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4726744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Intro to the app model</a:t>
            </a:r>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56752069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9128" y="313361"/>
            <a:ext cx="11375536" cy="762786"/>
          </a:xfrm>
        </p:spPr>
        <p:txBody>
          <a:bodyPr/>
          <a:lstStyle/>
          <a:p>
            <a:r>
              <a:rPr lang="en-US" dirty="0"/>
              <a:t>Contextual </a:t>
            </a:r>
            <a:r>
              <a:rPr lang="en-US" dirty="0" smtClean="0"/>
              <a:t>apps</a:t>
            </a:r>
            <a:endParaRPr lang="en-US" dirty="0"/>
          </a:p>
        </p:txBody>
      </p:sp>
      <p:sp>
        <p:nvSpPr>
          <p:cNvPr id="2" name="Text Placeholder 1"/>
          <p:cNvSpPr>
            <a:spLocks noGrp="1"/>
          </p:cNvSpPr>
          <p:nvPr>
            <p:ph type="body" sz="quarter" idx="10"/>
          </p:nvPr>
        </p:nvSpPr>
        <p:spPr>
          <a:xfrm>
            <a:off x="287594" y="1227305"/>
            <a:ext cx="11887200" cy="5484812"/>
          </a:xfrm>
        </p:spPr>
        <p:txBody>
          <a:bodyPr vert="horz" lIns="149217" tIns="93260" rIns="149217" bIns="932603" rtlCol="0">
            <a:noAutofit/>
          </a:bodyPr>
          <a:lstStyle/>
          <a:p>
            <a:pPr marL="0" indent="0">
              <a:buNone/>
            </a:pPr>
            <a:r>
              <a:rPr lang="en-US" dirty="0" smtClean="0"/>
              <a:t>Surface your apps in the Office 365 platform</a:t>
            </a:r>
          </a:p>
          <a:p>
            <a:pPr marL="0" indent="0">
              <a:buNone/>
            </a:pPr>
            <a:r>
              <a:rPr lang="en-US" dirty="0" smtClean="0"/>
              <a:t>In context of your business users productivity activities</a:t>
            </a:r>
            <a:endParaRPr lang="en-US" dirty="0"/>
          </a:p>
          <a:p>
            <a:pPr marL="0" indent="0">
              <a:buNone/>
            </a:pPr>
            <a:r>
              <a:rPr lang="en-US" dirty="0" smtClean="0"/>
              <a:t>In Office Client, Office Online, and modern </a:t>
            </a:r>
            <a:r>
              <a:rPr lang="en-US" dirty="0"/>
              <a:t>a</a:t>
            </a:r>
            <a:r>
              <a:rPr lang="en-US" dirty="0" smtClean="0"/>
              <a:t>pps</a:t>
            </a:r>
          </a:p>
        </p:txBody>
      </p:sp>
    </p:spTree>
    <p:extLst>
      <p:ext uri="{BB962C8B-B14F-4D97-AF65-F5344CB8AC3E}">
        <p14:creationId xmlns:p14="http://schemas.microsoft.com/office/powerpoint/2010/main" val="32803634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1543" y="313361"/>
            <a:ext cx="11375536" cy="762786"/>
          </a:xfrm>
        </p:spPr>
        <p:txBody>
          <a:bodyPr/>
          <a:lstStyle/>
          <a:p>
            <a:r>
              <a:rPr lang="en-US" dirty="0" smtClean="0"/>
              <a:t>Introducing the app </a:t>
            </a:r>
            <a:r>
              <a:rPr lang="en-US" dirty="0"/>
              <a:t>m</a:t>
            </a:r>
            <a:r>
              <a:rPr lang="en-US" dirty="0" smtClean="0"/>
              <a:t>odel</a:t>
            </a:r>
            <a:endParaRPr lang="en-US" dirty="0"/>
          </a:p>
        </p:txBody>
      </p:sp>
      <p:sp>
        <p:nvSpPr>
          <p:cNvPr id="5" name="Content Placeholder 4"/>
          <p:cNvSpPr>
            <a:spLocks noGrp="1"/>
          </p:cNvSpPr>
          <p:nvPr>
            <p:ph type="body" sz="quarter" idx="10"/>
          </p:nvPr>
        </p:nvSpPr>
        <p:spPr/>
        <p:txBody>
          <a:bodyPr vert="horz" lIns="149217" tIns="93260" rIns="149217" bIns="93260" rtlCol="0">
            <a:noAutofit/>
          </a:bodyPr>
          <a:lstStyle/>
          <a:p>
            <a:pPr marL="0" indent="0">
              <a:buNone/>
            </a:pPr>
            <a:r>
              <a:rPr lang="en-US" sz="3671" dirty="0"/>
              <a:t>SharePoint apps do not “live” on the SharePoint server</a:t>
            </a:r>
          </a:p>
          <a:p>
            <a:pPr marL="0" indent="0">
              <a:buNone/>
            </a:pPr>
            <a:r>
              <a:rPr lang="en-US" sz="3671" dirty="0"/>
              <a:t>Custom code executes in the client, cloud or on-premises</a:t>
            </a:r>
          </a:p>
          <a:p>
            <a:pPr marL="0" indent="0">
              <a:buNone/>
            </a:pPr>
            <a:r>
              <a:rPr lang="en-US" sz="3671" dirty="0"/>
              <a:t>Apps are granted permissions to SharePoint via OAuth </a:t>
            </a:r>
          </a:p>
          <a:p>
            <a:pPr marL="0" indent="0">
              <a:buNone/>
            </a:pPr>
            <a:r>
              <a:rPr lang="en-US" sz="3671" dirty="0"/>
              <a:t>Apps communicate with SharePoint via REST/CSOM</a:t>
            </a:r>
          </a:p>
          <a:p>
            <a:pPr marL="0" indent="0">
              <a:buNone/>
            </a:pPr>
            <a:r>
              <a:rPr lang="en-US" sz="3671" dirty="0"/>
              <a:t>Acquire apps via centralized location</a:t>
            </a:r>
          </a:p>
          <a:p>
            <a:pPr marL="228292" lvl="1" indent="0">
              <a:buNone/>
            </a:pPr>
            <a:r>
              <a:rPr lang="en-US" dirty="0"/>
              <a:t>App </a:t>
            </a:r>
            <a:r>
              <a:rPr lang="en-US" dirty="0" smtClean="0"/>
              <a:t>catalog</a:t>
            </a:r>
            <a:endParaRPr lang="en-US" dirty="0"/>
          </a:p>
          <a:p>
            <a:pPr marL="228292" lvl="1" indent="0">
              <a:buNone/>
            </a:pPr>
            <a:r>
              <a:rPr lang="en-US" dirty="0"/>
              <a:t>Public </a:t>
            </a:r>
            <a:r>
              <a:rPr lang="en-US" dirty="0" smtClean="0"/>
              <a:t>store </a:t>
            </a:r>
            <a:r>
              <a:rPr lang="en-US" dirty="0"/>
              <a:t>(via submission process)</a:t>
            </a:r>
          </a:p>
          <a:p>
            <a:pPr marL="228292" lvl="1" indent="0">
              <a:buNone/>
            </a:pPr>
            <a:r>
              <a:rPr lang="en-US" dirty="0"/>
              <a:t>APIs for manual deployment</a:t>
            </a:r>
          </a:p>
        </p:txBody>
      </p:sp>
    </p:spTree>
    <p:extLst>
      <p:ext uri="{BB962C8B-B14F-4D97-AF65-F5344CB8AC3E}">
        <p14:creationId xmlns:p14="http://schemas.microsoft.com/office/powerpoint/2010/main" val="42360468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anim calcmode="lin" valueType="num">
                                      <p:cBhvr additive="base">
                                        <p:cTn id="35"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
                                            <p:txEl>
                                              <p:pRg st="6" end="6"/>
                                            </p:txEl>
                                          </p:spTgt>
                                        </p:tgtEl>
                                        <p:attrNameLst>
                                          <p:attrName>style.visibility</p:attrName>
                                        </p:attrNameLst>
                                      </p:cBhvr>
                                      <p:to>
                                        <p:strVal val="visible"/>
                                      </p:to>
                                    </p:set>
                                    <p:anim calcmode="lin" valueType="num">
                                      <p:cBhvr additive="base">
                                        <p:cTn id="39"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
                                            <p:txEl>
                                              <p:pRg st="6" end="6"/>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5">
                                            <p:txEl>
                                              <p:pRg st="7" end="7"/>
                                            </p:txEl>
                                          </p:spTgt>
                                        </p:tgtEl>
                                        <p:attrNameLst>
                                          <p:attrName>style.visibility</p:attrName>
                                        </p:attrNameLst>
                                      </p:cBhvr>
                                      <p:to>
                                        <p:strVal val="visible"/>
                                      </p:to>
                                    </p:set>
                                    <p:anim calcmode="lin" valueType="num">
                                      <p:cBhvr additive="base">
                                        <p:cTn id="43"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9128" y="313361"/>
            <a:ext cx="11375536" cy="762786"/>
          </a:xfrm>
        </p:spPr>
        <p:txBody>
          <a:bodyPr/>
          <a:lstStyle/>
          <a:p>
            <a:r>
              <a:rPr lang="en-US" dirty="0" smtClean="0"/>
              <a:t>Modern app development </a:t>
            </a:r>
            <a:endParaRPr lang="en-US" dirty="0"/>
          </a:p>
        </p:txBody>
      </p:sp>
      <p:sp>
        <p:nvSpPr>
          <p:cNvPr id="70" name="Chevron 45"/>
          <p:cNvSpPr/>
          <p:nvPr/>
        </p:nvSpPr>
        <p:spPr bwMode="auto">
          <a:xfrm flipH="1">
            <a:off x="3792127" y="1512907"/>
            <a:ext cx="4827371" cy="708779"/>
          </a:xfrm>
          <a:prstGeom prst="rect">
            <a:avLst/>
          </a:prstGeom>
          <a:gradFill>
            <a:gsLst>
              <a:gs pos="1250">
                <a:schemeClr val="bg2"/>
              </a:gs>
              <a:gs pos="100000">
                <a:schemeClr val="bg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61483" defTabSz="699009" fontAlgn="base">
              <a:spcBef>
                <a:spcPct val="0"/>
              </a:spcBef>
              <a:spcAft>
                <a:spcPct val="0"/>
              </a:spcAft>
            </a:pPr>
            <a:r>
              <a:rPr lang="en-US" sz="2448" spc="-39" dirty="0">
                <a:gradFill>
                  <a:gsLst>
                    <a:gs pos="0">
                      <a:srgbClr val="FFFFFF"/>
                    </a:gs>
                    <a:gs pos="100000">
                      <a:srgbClr val="FFFFFF"/>
                    </a:gs>
                  </a:gsLst>
                  <a:lin ang="5400000" scaled="0"/>
                </a:gradFill>
                <a:ea typeface="Segoe UI" pitchFamily="34" charset="0"/>
                <a:cs typeface="Segoe UI" pitchFamily="34" charset="0"/>
              </a:rPr>
              <a:t>Apps</a:t>
            </a:r>
          </a:p>
        </p:txBody>
      </p:sp>
      <p:sp>
        <p:nvSpPr>
          <p:cNvPr id="71" name="Rectangle 70"/>
          <p:cNvSpPr/>
          <p:nvPr/>
        </p:nvSpPr>
        <p:spPr bwMode="auto">
          <a:xfrm>
            <a:off x="3792128" y="5405133"/>
            <a:ext cx="4811630" cy="696436"/>
          </a:xfrm>
          <a:prstGeom prst="rect">
            <a:avLst/>
          </a:prstGeom>
          <a:gradFill>
            <a:gsLst>
              <a:gs pos="1250">
                <a:schemeClr val="bg2"/>
              </a:gs>
              <a:gs pos="100000">
                <a:schemeClr val="bg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61483" defTabSz="699009" fontAlgn="base">
              <a:spcBef>
                <a:spcPct val="0"/>
              </a:spcBef>
              <a:spcAft>
                <a:spcPct val="0"/>
              </a:spcAft>
            </a:pPr>
            <a:r>
              <a:rPr lang="en-US" sz="2448" spc="-39" dirty="0">
                <a:gradFill>
                  <a:gsLst>
                    <a:gs pos="0">
                      <a:srgbClr val="FFFFFF"/>
                    </a:gs>
                    <a:gs pos="100000">
                      <a:srgbClr val="FFFFFF"/>
                    </a:gs>
                  </a:gsLst>
                  <a:lin ang="5400000" scaled="0"/>
                </a:gradFill>
                <a:ea typeface="Segoe UI" pitchFamily="34" charset="0"/>
                <a:cs typeface="Segoe UI" pitchFamily="34" charset="0"/>
              </a:rPr>
              <a:t>App catalog and store</a:t>
            </a:r>
          </a:p>
        </p:txBody>
      </p:sp>
      <p:grpSp>
        <p:nvGrpSpPr>
          <p:cNvPr id="72" name="Group 71"/>
          <p:cNvGrpSpPr/>
          <p:nvPr/>
        </p:nvGrpSpPr>
        <p:grpSpPr>
          <a:xfrm>
            <a:off x="5434777" y="2297763"/>
            <a:ext cx="1546142" cy="1480794"/>
            <a:chOff x="5447932" y="2245599"/>
            <a:chExt cx="1298111" cy="1101697"/>
          </a:xfrm>
        </p:grpSpPr>
        <p:sp>
          <p:nvSpPr>
            <p:cNvPr id="73" name="Rectangle 72"/>
            <p:cNvSpPr/>
            <p:nvPr/>
          </p:nvSpPr>
          <p:spPr bwMode="auto">
            <a:xfrm>
              <a:off x="5447932" y="2245599"/>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Vacation </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request</a:t>
              </a:r>
            </a:p>
          </p:txBody>
        </p:sp>
        <p:pic>
          <p:nvPicPr>
            <p:cNvPr id="74" name="Picture 35" descr="C:\Users\sakuu\Documents\Ballmer WPC\AI\Vacation.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5921098" y="2329791"/>
              <a:ext cx="384831" cy="542070"/>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75" name="Group 74"/>
          <p:cNvGrpSpPr/>
          <p:nvPr/>
        </p:nvGrpSpPr>
        <p:grpSpPr>
          <a:xfrm>
            <a:off x="7061671" y="2297763"/>
            <a:ext cx="1546142" cy="1480794"/>
            <a:chOff x="6861111" y="2245599"/>
            <a:chExt cx="1135849" cy="1101697"/>
          </a:xfrm>
        </p:grpSpPr>
        <p:sp>
          <p:nvSpPr>
            <p:cNvPr id="76" name="Rectangle 75"/>
            <p:cNvSpPr/>
            <p:nvPr/>
          </p:nvSpPr>
          <p:spPr bwMode="auto">
            <a:xfrm>
              <a:off x="6861111" y="2245599"/>
              <a:ext cx="1135849"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Event </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planning</a:t>
              </a:r>
            </a:p>
          </p:txBody>
        </p:sp>
        <p:pic>
          <p:nvPicPr>
            <p:cNvPr id="77" name="Picture 48" descr="C:\Users\sakuu\Documents\Ballmer MGX 2011\Tile Icons\Calendar Engineerin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black">
            <a:xfrm>
              <a:off x="7228754" y="2380558"/>
              <a:ext cx="458478" cy="513626"/>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78" name="Group 77"/>
          <p:cNvGrpSpPr/>
          <p:nvPr/>
        </p:nvGrpSpPr>
        <p:grpSpPr>
          <a:xfrm>
            <a:off x="3792153" y="2297767"/>
            <a:ext cx="1546142" cy="1480796"/>
            <a:chOff x="4034752" y="2245599"/>
            <a:chExt cx="1135849" cy="1101697"/>
          </a:xfrm>
        </p:grpSpPr>
        <p:sp>
          <p:nvSpPr>
            <p:cNvPr id="79" name="Rectangle 78"/>
            <p:cNvSpPr/>
            <p:nvPr/>
          </p:nvSpPr>
          <p:spPr bwMode="auto">
            <a:xfrm>
              <a:off x="4034752" y="2245599"/>
              <a:ext cx="1135849"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Expense </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calculator</a:t>
              </a:r>
            </a:p>
          </p:txBody>
        </p:sp>
        <p:sp>
          <p:nvSpPr>
            <p:cNvPr id="80" name="Freeform 111"/>
            <p:cNvSpPr>
              <a:spLocks noEditPoints="1"/>
            </p:cNvSpPr>
            <p:nvPr/>
          </p:nvSpPr>
          <p:spPr bwMode="black">
            <a:xfrm>
              <a:off x="4472865" y="2482996"/>
              <a:ext cx="259622" cy="344280"/>
            </a:xfrm>
            <a:custGeom>
              <a:avLst/>
              <a:gdLst>
                <a:gd name="T0" fmla="*/ 42 w 52"/>
                <a:gd name="T1" fmla="*/ 37 h 72"/>
                <a:gd name="T2" fmla="*/ 35 w 52"/>
                <a:gd name="T3" fmla="*/ 32 h 72"/>
                <a:gd name="T4" fmla="*/ 40 w 52"/>
                <a:gd name="T5" fmla="*/ 27 h 72"/>
                <a:gd name="T6" fmla="*/ 47 w 52"/>
                <a:gd name="T7" fmla="*/ 32 h 72"/>
                <a:gd name="T8" fmla="*/ 42 w 52"/>
                <a:gd name="T9" fmla="*/ 52 h 72"/>
                <a:gd name="T10" fmla="*/ 35 w 52"/>
                <a:gd name="T11" fmla="*/ 47 h 72"/>
                <a:gd name="T12" fmla="*/ 40 w 52"/>
                <a:gd name="T13" fmla="*/ 42 h 72"/>
                <a:gd name="T14" fmla="*/ 47 w 52"/>
                <a:gd name="T15" fmla="*/ 46 h 72"/>
                <a:gd name="T16" fmla="*/ 47 w 52"/>
                <a:gd name="T17" fmla="*/ 61 h 72"/>
                <a:gd name="T18" fmla="*/ 40 w 52"/>
                <a:gd name="T19" fmla="*/ 66 h 72"/>
                <a:gd name="T20" fmla="*/ 35 w 52"/>
                <a:gd name="T21" fmla="*/ 61 h 72"/>
                <a:gd name="T22" fmla="*/ 42 w 52"/>
                <a:gd name="T23" fmla="*/ 56 h 72"/>
                <a:gd name="T24" fmla="*/ 32 w 52"/>
                <a:gd name="T25" fmla="*/ 32 h 72"/>
                <a:gd name="T26" fmla="*/ 25 w 52"/>
                <a:gd name="T27" fmla="*/ 37 h 72"/>
                <a:gd name="T28" fmla="*/ 20 w 52"/>
                <a:gd name="T29" fmla="*/ 32 h 72"/>
                <a:gd name="T30" fmla="*/ 27 w 52"/>
                <a:gd name="T31" fmla="*/ 27 h 72"/>
                <a:gd name="T32" fmla="*/ 32 w 52"/>
                <a:gd name="T33" fmla="*/ 47 h 72"/>
                <a:gd name="T34" fmla="*/ 25 w 52"/>
                <a:gd name="T35" fmla="*/ 52 h 72"/>
                <a:gd name="T36" fmla="*/ 20 w 52"/>
                <a:gd name="T37" fmla="*/ 46 h 72"/>
                <a:gd name="T38" fmla="*/ 27 w 52"/>
                <a:gd name="T39" fmla="*/ 42 h 72"/>
                <a:gd name="T40" fmla="*/ 32 w 52"/>
                <a:gd name="T41" fmla="*/ 47 h 72"/>
                <a:gd name="T42" fmla="*/ 27 w 52"/>
                <a:gd name="T43" fmla="*/ 66 h 72"/>
                <a:gd name="T44" fmla="*/ 20 w 52"/>
                <a:gd name="T45" fmla="*/ 61 h 72"/>
                <a:gd name="T46" fmla="*/ 25 w 52"/>
                <a:gd name="T47" fmla="*/ 56 h 72"/>
                <a:gd name="T48" fmla="*/ 32 w 52"/>
                <a:gd name="T49" fmla="*/ 61 h 72"/>
                <a:gd name="T50" fmla="*/ 12 w 52"/>
                <a:gd name="T51" fmla="*/ 37 h 72"/>
                <a:gd name="T52" fmla="*/ 5 w 52"/>
                <a:gd name="T53" fmla="*/ 32 h 72"/>
                <a:gd name="T54" fmla="*/ 10 w 52"/>
                <a:gd name="T55" fmla="*/ 27 h 72"/>
                <a:gd name="T56" fmla="*/ 17 w 52"/>
                <a:gd name="T57" fmla="*/ 32 h 72"/>
                <a:gd name="T58" fmla="*/ 12 w 52"/>
                <a:gd name="T59" fmla="*/ 52 h 72"/>
                <a:gd name="T60" fmla="*/ 5 w 52"/>
                <a:gd name="T61" fmla="*/ 47 h 72"/>
                <a:gd name="T62" fmla="*/ 10 w 52"/>
                <a:gd name="T63" fmla="*/ 42 h 72"/>
                <a:gd name="T64" fmla="*/ 17 w 52"/>
                <a:gd name="T65" fmla="*/ 46 h 72"/>
                <a:gd name="T66" fmla="*/ 17 w 52"/>
                <a:gd name="T67" fmla="*/ 61 h 72"/>
                <a:gd name="T68" fmla="*/ 10 w 52"/>
                <a:gd name="T69" fmla="*/ 66 h 72"/>
                <a:gd name="T70" fmla="*/ 5 w 52"/>
                <a:gd name="T71" fmla="*/ 61 h 72"/>
                <a:gd name="T72" fmla="*/ 12 w 52"/>
                <a:gd name="T73" fmla="*/ 56 h 72"/>
                <a:gd name="T74" fmla="*/ 6 w 52"/>
                <a:gd name="T75" fmla="*/ 11 h 72"/>
                <a:gd name="T76" fmla="*/ 42 w 52"/>
                <a:gd name="T77" fmla="*/ 7 h 72"/>
                <a:gd name="T78" fmla="*/ 46 w 52"/>
                <a:gd name="T79" fmla="*/ 16 h 72"/>
                <a:gd name="T80" fmla="*/ 10 w 52"/>
                <a:gd name="T81" fmla="*/ 20 h 72"/>
                <a:gd name="T82" fmla="*/ 6 w 52"/>
                <a:gd name="T83" fmla="*/ 11 h 72"/>
                <a:gd name="T84" fmla="*/ 0 w 52"/>
                <a:gd name="T85" fmla="*/ 5 h 72"/>
                <a:gd name="T86" fmla="*/ 5 w 52"/>
                <a:gd name="T87" fmla="*/ 72 h 72"/>
                <a:gd name="T88" fmla="*/ 52 w 52"/>
                <a:gd name="T89" fmla="*/ 67 h 72"/>
                <a:gd name="T90" fmla="*/ 47 w 52"/>
                <a:gd name="T9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72">
                  <a:moveTo>
                    <a:pt x="47" y="32"/>
                  </a:moveTo>
                  <a:cubicBezTo>
                    <a:pt x="47" y="35"/>
                    <a:pt x="45" y="37"/>
                    <a:pt x="42" y="37"/>
                  </a:cubicBezTo>
                  <a:cubicBezTo>
                    <a:pt x="40" y="37"/>
                    <a:pt x="40" y="37"/>
                    <a:pt x="40" y="37"/>
                  </a:cubicBezTo>
                  <a:cubicBezTo>
                    <a:pt x="38" y="37"/>
                    <a:pt x="35" y="35"/>
                    <a:pt x="35" y="32"/>
                  </a:cubicBezTo>
                  <a:cubicBezTo>
                    <a:pt x="35" y="32"/>
                    <a:pt x="35" y="32"/>
                    <a:pt x="35" y="32"/>
                  </a:cubicBezTo>
                  <a:cubicBezTo>
                    <a:pt x="35" y="29"/>
                    <a:pt x="38" y="27"/>
                    <a:pt x="40" y="27"/>
                  </a:cubicBezTo>
                  <a:cubicBezTo>
                    <a:pt x="42" y="27"/>
                    <a:pt x="42" y="27"/>
                    <a:pt x="42" y="27"/>
                  </a:cubicBezTo>
                  <a:cubicBezTo>
                    <a:pt x="45" y="27"/>
                    <a:pt x="47" y="29"/>
                    <a:pt x="47" y="32"/>
                  </a:cubicBezTo>
                  <a:close/>
                  <a:moveTo>
                    <a:pt x="47" y="47"/>
                  </a:moveTo>
                  <a:cubicBezTo>
                    <a:pt x="47" y="49"/>
                    <a:pt x="45" y="52"/>
                    <a:pt x="42" y="52"/>
                  </a:cubicBezTo>
                  <a:cubicBezTo>
                    <a:pt x="40" y="52"/>
                    <a:pt x="40" y="52"/>
                    <a:pt x="40" y="52"/>
                  </a:cubicBezTo>
                  <a:cubicBezTo>
                    <a:pt x="38" y="52"/>
                    <a:pt x="35" y="49"/>
                    <a:pt x="35" y="47"/>
                  </a:cubicBezTo>
                  <a:cubicBezTo>
                    <a:pt x="35" y="46"/>
                    <a:pt x="35" y="46"/>
                    <a:pt x="35" y="46"/>
                  </a:cubicBezTo>
                  <a:cubicBezTo>
                    <a:pt x="35" y="44"/>
                    <a:pt x="38" y="42"/>
                    <a:pt x="40" y="42"/>
                  </a:cubicBezTo>
                  <a:cubicBezTo>
                    <a:pt x="42" y="42"/>
                    <a:pt x="42" y="42"/>
                    <a:pt x="42" y="42"/>
                  </a:cubicBezTo>
                  <a:cubicBezTo>
                    <a:pt x="45" y="42"/>
                    <a:pt x="47" y="44"/>
                    <a:pt x="47" y="46"/>
                  </a:cubicBezTo>
                  <a:lnTo>
                    <a:pt x="47" y="47"/>
                  </a:lnTo>
                  <a:close/>
                  <a:moveTo>
                    <a:pt x="47" y="61"/>
                  </a:moveTo>
                  <a:cubicBezTo>
                    <a:pt x="47" y="64"/>
                    <a:pt x="45" y="66"/>
                    <a:pt x="42" y="66"/>
                  </a:cubicBezTo>
                  <a:cubicBezTo>
                    <a:pt x="40" y="66"/>
                    <a:pt x="40" y="66"/>
                    <a:pt x="40" y="66"/>
                  </a:cubicBezTo>
                  <a:cubicBezTo>
                    <a:pt x="38" y="66"/>
                    <a:pt x="35" y="64"/>
                    <a:pt x="35" y="61"/>
                  </a:cubicBezTo>
                  <a:cubicBezTo>
                    <a:pt x="35" y="61"/>
                    <a:pt x="35" y="61"/>
                    <a:pt x="35" y="61"/>
                  </a:cubicBezTo>
                  <a:cubicBezTo>
                    <a:pt x="35" y="58"/>
                    <a:pt x="38" y="56"/>
                    <a:pt x="40" y="56"/>
                  </a:cubicBezTo>
                  <a:cubicBezTo>
                    <a:pt x="42" y="56"/>
                    <a:pt x="42" y="56"/>
                    <a:pt x="42" y="56"/>
                  </a:cubicBezTo>
                  <a:cubicBezTo>
                    <a:pt x="45" y="56"/>
                    <a:pt x="47" y="58"/>
                    <a:pt x="47" y="61"/>
                  </a:cubicBezTo>
                  <a:close/>
                  <a:moveTo>
                    <a:pt x="32" y="32"/>
                  </a:moveTo>
                  <a:cubicBezTo>
                    <a:pt x="32" y="35"/>
                    <a:pt x="30" y="37"/>
                    <a:pt x="27" y="37"/>
                  </a:cubicBezTo>
                  <a:cubicBezTo>
                    <a:pt x="25" y="37"/>
                    <a:pt x="25" y="37"/>
                    <a:pt x="25" y="37"/>
                  </a:cubicBezTo>
                  <a:cubicBezTo>
                    <a:pt x="23" y="37"/>
                    <a:pt x="20" y="35"/>
                    <a:pt x="20" y="32"/>
                  </a:cubicBezTo>
                  <a:cubicBezTo>
                    <a:pt x="20" y="32"/>
                    <a:pt x="20" y="32"/>
                    <a:pt x="20" y="32"/>
                  </a:cubicBezTo>
                  <a:cubicBezTo>
                    <a:pt x="20" y="29"/>
                    <a:pt x="23" y="27"/>
                    <a:pt x="25" y="27"/>
                  </a:cubicBezTo>
                  <a:cubicBezTo>
                    <a:pt x="27" y="27"/>
                    <a:pt x="27" y="27"/>
                    <a:pt x="27" y="27"/>
                  </a:cubicBezTo>
                  <a:cubicBezTo>
                    <a:pt x="30" y="27"/>
                    <a:pt x="32" y="29"/>
                    <a:pt x="32" y="32"/>
                  </a:cubicBezTo>
                  <a:close/>
                  <a:moveTo>
                    <a:pt x="32" y="47"/>
                  </a:moveTo>
                  <a:cubicBezTo>
                    <a:pt x="32" y="49"/>
                    <a:pt x="30" y="52"/>
                    <a:pt x="27" y="52"/>
                  </a:cubicBezTo>
                  <a:cubicBezTo>
                    <a:pt x="25" y="52"/>
                    <a:pt x="25" y="52"/>
                    <a:pt x="25" y="52"/>
                  </a:cubicBezTo>
                  <a:cubicBezTo>
                    <a:pt x="23" y="52"/>
                    <a:pt x="20" y="49"/>
                    <a:pt x="20" y="47"/>
                  </a:cubicBezTo>
                  <a:cubicBezTo>
                    <a:pt x="20" y="46"/>
                    <a:pt x="20" y="46"/>
                    <a:pt x="20" y="46"/>
                  </a:cubicBezTo>
                  <a:cubicBezTo>
                    <a:pt x="20" y="44"/>
                    <a:pt x="23" y="42"/>
                    <a:pt x="25" y="42"/>
                  </a:cubicBezTo>
                  <a:cubicBezTo>
                    <a:pt x="27" y="42"/>
                    <a:pt x="27" y="42"/>
                    <a:pt x="27" y="42"/>
                  </a:cubicBezTo>
                  <a:cubicBezTo>
                    <a:pt x="30" y="42"/>
                    <a:pt x="32" y="44"/>
                    <a:pt x="32" y="46"/>
                  </a:cubicBezTo>
                  <a:lnTo>
                    <a:pt x="32" y="47"/>
                  </a:lnTo>
                  <a:close/>
                  <a:moveTo>
                    <a:pt x="32" y="61"/>
                  </a:moveTo>
                  <a:cubicBezTo>
                    <a:pt x="32" y="64"/>
                    <a:pt x="30" y="66"/>
                    <a:pt x="27" y="66"/>
                  </a:cubicBezTo>
                  <a:cubicBezTo>
                    <a:pt x="25" y="66"/>
                    <a:pt x="25" y="66"/>
                    <a:pt x="25" y="66"/>
                  </a:cubicBezTo>
                  <a:cubicBezTo>
                    <a:pt x="23" y="66"/>
                    <a:pt x="20" y="64"/>
                    <a:pt x="20" y="61"/>
                  </a:cubicBezTo>
                  <a:cubicBezTo>
                    <a:pt x="20" y="61"/>
                    <a:pt x="20" y="61"/>
                    <a:pt x="20" y="61"/>
                  </a:cubicBezTo>
                  <a:cubicBezTo>
                    <a:pt x="20" y="58"/>
                    <a:pt x="23" y="56"/>
                    <a:pt x="25" y="56"/>
                  </a:cubicBezTo>
                  <a:cubicBezTo>
                    <a:pt x="27" y="56"/>
                    <a:pt x="27" y="56"/>
                    <a:pt x="27" y="56"/>
                  </a:cubicBezTo>
                  <a:cubicBezTo>
                    <a:pt x="30" y="56"/>
                    <a:pt x="32" y="58"/>
                    <a:pt x="32" y="61"/>
                  </a:cubicBezTo>
                  <a:close/>
                  <a:moveTo>
                    <a:pt x="17" y="32"/>
                  </a:moveTo>
                  <a:cubicBezTo>
                    <a:pt x="17" y="35"/>
                    <a:pt x="15" y="37"/>
                    <a:pt x="12" y="37"/>
                  </a:cubicBezTo>
                  <a:cubicBezTo>
                    <a:pt x="10" y="37"/>
                    <a:pt x="10" y="37"/>
                    <a:pt x="10" y="37"/>
                  </a:cubicBezTo>
                  <a:cubicBezTo>
                    <a:pt x="7" y="37"/>
                    <a:pt x="5" y="35"/>
                    <a:pt x="5" y="32"/>
                  </a:cubicBezTo>
                  <a:cubicBezTo>
                    <a:pt x="5" y="32"/>
                    <a:pt x="5" y="32"/>
                    <a:pt x="5" y="32"/>
                  </a:cubicBezTo>
                  <a:cubicBezTo>
                    <a:pt x="5" y="29"/>
                    <a:pt x="7" y="27"/>
                    <a:pt x="10" y="27"/>
                  </a:cubicBezTo>
                  <a:cubicBezTo>
                    <a:pt x="12" y="27"/>
                    <a:pt x="12" y="27"/>
                    <a:pt x="12" y="27"/>
                  </a:cubicBezTo>
                  <a:cubicBezTo>
                    <a:pt x="15" y="27"/>
                    <a:pt x="17" y="29"/>
                    <a:pt x="17" y="32"/>
                  </a:cubicBezTo>
                  <a:close/>
                  <a:moveTo>
                    <a:pt x="17" y="47"/>
                  </a:moveTo>
                  <a:cubicBezTo>
                    <a:pt x="17" y="49"/>
                    <a:pt x="15" y="52"/>
                    <a:pt x="12" y="52"/>
                  </a:cubicBezTo>
                  <a:cubicBezTo>
                    <a:pt x="10" y="52"/>
                    <a:pt x="10" y="52"/>
                    <a:pt x="10" y="52"/>
                  </a:cubicBezTo>
                  <a:cubicBezTo>
                    <a:pt x="7" y="52"/>
                    <a:pt x="5" y="49"/>
                    <a:pt x="5" y="47"/>
                  </a:cubicBezTo>
                  <a:cubicBezTo>
                    <a:pt x="5" y="46"/>
                    <a:pt x="5" y="46"/>
                    <a:pt x="5" y="46"/>
                  </a:cubicBezTo>
                  <a:cubicBezTo>
                    <a:pt x="5" y="44"/>
                    <a:pt x="7" y="42"/>
                    <a:pt x="10" y="42"/>
                  </a:cubicBezTo>
                  <a:cubicBezTo>
                    <a:pt x="12" y="42"/>
                    <a:pt x="12" y="42"/>
                    <a:pt x="12" y="42"/>
                  </a:cubicBezTo>
                  <a:cubicBezTo>
                    <a:pt x="15" y="42"/>
                    <a:pt x="17" y="44"/>
                    <a:pt x="17" y="46"/>
                  </a:cubicBezTo>
                  <a:lnTo>
                    <a:pt x="17" y="47"/>
                  </a:lnTo>
                  <a:close/>
                  <a:moveTo>
                    <a:pt x="17" y="61"/>
                  </a:moveTo>
                  <a:cubicBezTo>
                    <a:pt x="17" y="64"/>
                    <a:pt x="15" y="66"/>
                    <a:pt x="12" y="66"/>
                  </a:cubicBezTo>
                  <a:cubicBezTo>
                    <a:pt x="10" y="66"/>
                    <a:pt x="10" y="66"/>
                    <a:pt x="10" y="66"/>
                  </a:cubicBezTo>
                  <a:cubicBezTo>
                    <a:pt x="7" y="66"/>
                    <a:pt x="5" y="64"/>
                    <a:pt x="5" y="61"/>
                  </a:cubicBezTo>
                  <a:cubicBezTo>
                    <a:pt x="5" y="61"/>
                    <a:pt x="5" y="61"/>
                    <a:pt x="5" y="61"/>
                  </a:cubicBezTo>
                  <a:cubicBezTo>
                    <a:pt x="5" y="58"/>
                    <a:pt x="7" y="56"/>
                    <a:pt x="10" y="56"/>
                  </a:cubicBezTo>
                  <a:cubicBezTo>
                    <a:pt x="12" y="56"/>
                    <a:pt x="12" y="56"/>
                    <a:pt x="12" y="56"/>
                  </a:cubicBezTo>
                  <a:cubicBezTo>
                    <a:pt x="15" y="56"/>
                    <a:pt x="17" y="58"/>
                    <a:pt x="17" y="61"/>
                  </a:cubicBezTo>
                  <a:close/>
                  <a:moveTo>
                    <a:pt x="6" y="11"/>
                  </a:moveTo>
                  <a:cubicBezTo>
                    <a:pt x="6" y="9"/>
                    <a:pt x="8" y="7"/>
                    <a:pt x="10" y="7"/>
                  </a:cubicBezTo>
                  <a:cubicBezTo>
                    <a:pt x="42" y="7"/>
                    <a:pt x="42" y="7"/>
                    <a:pt x="42" y="7"/>
                  </a:cubicBezTo>
                  <a:cubicBezTo>
                    <a:pt x="44" y="7"/>
                    <a:pt x="46" y="9"/>
                    <a:pt x="46" y="11"/>
                  </a:cubicBezTo>
                  <a:cubicBezTo>
                    <a:pt x="46" y="16"/>
                    <a:pt x="46" y="16"/>
                    <a:pt x="46" y="16"/>
                  </a:cubicBezTo>
                  <a:cubicBezTo>
                    <a:pt x="46" y="18"/>
                    <a:pt x="44" y="20"/>
                    <a:pt x="42" y="20"/>
                  </a:cubicBezTo>
                  <a:cubicBezTo>
                    <a:pt x="10" y="20"/>
                    <a:pt x="10" y="20"/>
                    <a:pt x="10" y="20"/>
                  </a:cubicBezTo>
                  <a:cubicBezTo>
                    <a:pt x="8" y="20"/>
                    <a:pt x="6" y="18"/>
                    <a:pt x="6" y="16"/>
                  </a:cubicBezTo>
                  <a:lnTo>
                    <a:pt x="6" y="11"/>
                  </a:lnTo>
                  <a:close/>
                  <a:moveTo>
                    <a:pt x="5" y="0"/>
                  </a:moveTo>
                  <a:cubicBezTo>
                    <a:pt x="2" y="0"/>
                    <a:pt x="0" y="2"/>
                    <a:pt x="0" y="5"/>
                  </a:cubicBezTo>
                  <a:cubicBezTo>
                    <a:pt x="0" y="67"/>
                    <a:pt x="0" y="67"/>
                    <a:pt x="0" y="67"/>
                  </a:cubicBezTo>
                  <a:cubicBezTo>
                    <a:pt x="0" y="70"/>
                    <a:pt x="2" y="72"/>
                    <a:pt x="5" y="72"/>
                  </a:cubicBezTo>
                  <a:cubicBezTo>
                    <a:pt x="47" y="72"/>
                    <a:pt x="47" y="72"/>
                    <a:pt x="47" y="72"/>
                  </a:cubicBezTo>
                  <a:cubicBezTo>
                    <a:pt x="50" y="72"/>
                    <a:pt x="52" y="70"/>
                    <a:pt x="52" y="67"/>
                  </a:cubicBezTo>
                  <a:cubicBezTo>
                    <a:pt x="52" y="5"/>
                    <a:pt x="52" y="5"/>
                    <a:pt x="52" y="5"/>
                  </a:cubicBezTo>
                  <a:cubicBezTo>
                    <a:pt x="52" y="2"/>
                    <a:pt x="50" y="0"/>
                    <a:pt x="47" y="0"/>
                  </a:cubicBezTo>
                  <a:lnTo>
                    <a:pt x="5" y="0"/>
                  </a:lnTo>
                  <a:close/>
                </a:path>
              </a:pathLst>
            </a:custGeom>
            <a:solidFill>
              <a:srgbClr val="FFFFFF"/>
            </a:solidFill>
            <a:ln>
              <a:noFill/>
            </a:ln>
            <a:extLst/>
          </p:spPr>
          <p:txBody>
            <a:bodyPr vert="horz" wrap="square" lIns="93198" tIns="46600" rIns="93198" bIns="46600" numCol="1" anchor="t" anchorCtr="0" compatLnSpc="1">
              <a:prstTxWarp prst="textNoShape">
                <a:avLst/>
              </a:prstTxWarp>
            </a:bodyPr>
            <a:lstStyle/>
            <a:p>
              <a:pPr defTabSz="931910"/>
              <a:endParaRPr lang="en-US" sz="1428">
                <a:solidFill>
                  <a:srgbClr val="000000"/>
                </a:solidFill>
              </a:endParaRPr>
            </a:p>
          </p:txBody>
        </p:sp>
      </p:grpSp>
      <p:grpSp>
        <p:nvGrpSpPr>
          <p:cNvPr id="81" name="Group 80"/>
          <p:cNvGrpSpPr/>
          <p:nvPr/>
        </p:nvGrpSpPr>
        <p:grpSpPr>
          <a:xfrm>
            <a:off x="5429757" y="3857978"/>
            <a:ext cx="1550080" cy="1475346"/>
            <a:chOff x="5177948" y="3393458"/>
            <a:chExt cx="1298111" cy="1101697"/>
          </a:xfrm>
        </p:grpSpPr>
        <p:sp>
          <p:nvSpPr>
            <p:cNvPr id="82" name="Rectangle 81"/>
            <p:cNvSpPr/>
            <p:nvPr/>
          </p:nvSpPr>
          <p:spPr bwMode="auto">
            <a:xfrm>
              <a:off x="5177948" y="3393458"/>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Learning management</a:t>
              </a:r>
            </a:p>
          </p:txBody>
        </p:sp>
        <p:sp>
          <p:nvSpPr>
            <p:cNvPr id="83" name="Freeform 82"/>
            <p:cNvSpPr>
              <a:spLocks noEditPoints="1"/>
            </p:cNvSpPr>
            <p:nvPr/>
          </p:nvSpPr>
          <p:spPr bwMode="black">
            <a:xfrm>
              <a:off x="5632917" y="3544887"/>
              <a:ext cx="412866" cy="399419"/>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rgbClr val="FFFFFF"/>
            </a:solidFill>
            <a:ln>
              <a:noFill/>
            </a:ln>
          </p:spPr>
          <p:txBody>
            <a:bodyPr vert="horz" wrap="square" lIns="0" tIns="0" rIns="0" bIns="46600" numCol="1" anchor="b" anchorCtr="0" compatLnSpc="1">
              <a:prstTxWarp prst="textNoShape">
                <a:avLst/>
              </a:prstTxWarp>
              <a:noAutofit/>
            </a:bodyPr>
            <a:lstStyle/>
            <a:p>
              <a:pPr defTabSz="931910"/>
              <a:endParaRPr lang="en-US" sz="1428">
                <a:solidFill>
                  <a:srgbClr val="000000"/>
                </a:solidFill>
              </a:endParaRPr>
            </a:p>
          </p:txBody>
        </p:sp>
      </p:grpSp>
      <p:grpSp>
        <p:nvGrpSpPr>
          <p:cNvPr id="84" name="Group 83"/>
          <p:cNvGrpSpPr/>
          <p:nvPr/>
        </p:nvGrpSpPr>
        <p:grpSpPr>
          <a:xfrm>
            <a:off x="7053678" y="3857978"/>
            <a:ext cx="1550080" cy="1475346"/>
            <a:chOff x="6861111" y="3421114"/>
            <a:chExt cx="1298111" cy="1101697"/>
          </a:xfrm>
        </p:grpSpPr>
        <p:sp>
          <p:nvSpPr>
            <p:cNvPr id="85" name="Rectangle 84"/>
            <p:cNvSpPr/>
            <p:nvPr/>
          </p:nvSpPr>
          <p:spPr bwMode="auto">
            <a:xfrm>
              <a:off x="6861111" y="3421114"/>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Risk </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management</a:t>
              </a:r>
            </a:p>
          </p:txBody>
        </p:sp>
        <p:pic>
          <p:nvPicPr>
            <p:cNvPr id="86" name="Picture 4" descr="W:\Open Engagements\Productivity\MS-Unified Communications\#1601 BizProd MOD Team Core Content Work\New Iconography\Words\Caution_060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97372" y="3461735"/>
              <a:ext cx="598755" cy="5987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7" name="Group 86"/>
          <p:cNvGrpSpPr/>
          <p:nvPr/>
        </p:nvGrpSpPr>
        <p:grpSpPr>
          <a:xfrm>
            <a:off x="3792127" y="3857978"/>
            <a:ext cx="1550080" cy="1475346"/>
            <a:chOff x="4034752" y="3421114"/>
            <a:chExt cx="1298111" cy="1101697"/>
          </a:xfrm>
        </p:grpSpPr>
        <p:sp>
          <p:nvSpPr>
            <p:cNvPr id="88" name="Rectangle 87"/>
            <p:cNvSpPr/>
            <p:nvPr/>
          </p:nvSpPr>
          <p:spPr bwMode="auto">
            <a:xfrm>
              <a:off x="4034752" y="3421114"/>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Help-desk</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support</a:t>
              </a:r>
            </a:p>
          </p:txBody>
        </p:sp>
        <p:pic>
          <p:nvPicPr>
            <p:cNvPr id="89" name="Picture 8" descr="W:\Open Engagements\Productivity\MS-Unified Communications\#1601 BizProd MOD Team Core Content Work\New Iconography\People\PhoneOperator_06081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79848" y="3485460"/>
              <a:ext cx="594834" cy="5948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p:cNvGrpSpPr/>
          <p:nvPr/>
        </p:nvGrpSpPr>
        <p:grpSpPr>
          <a:xfrm>
            <a:off x="2600926" y="1512908"/>
            <a:ext cx="3574979" cy="4588661"/>
            <a:chOff x="303213" y="1491720"/>
            <a:chExt cx="3505200" cy="4499096"/>
          </a:xfrm>
        </p:grpSpPr>
        <p:sp>
          <p:nvSpPr>
            <p:cNvPr id="7" name="Rectangle 6"/>
            <p:cNvSpPr/>
            <p:nvPr/>
          </p:nvSpPr>
          <p:spPr bwMode="auto">
            <a:xfrm>
              <a:off x="303213" y="2261254"/>
              <a:ext cx="3505200" cy="37295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6" tIns="34963" rIns="34963" bIns="69926" numCol="1" spcCol="0" rtlCol="0" fromWordArt="0" anchor="b" anchorCtr="0" forceAA="0" compatLnSpc="1">
              <a:prstTxWarp prst="textNoShape">
                <a:avLst/>
              </a:prstTxWarp>
              <a:noAutofit/>
            </a:bodyPr>
            <a:lstStyle/>
            <a:p>
              <a:pPr algn="ctr" defTabSz="699009" fontAlgn="base">
                <a:spcBef>
                  <a:spcPct val="0"/>
                </a:spcBef>
                <a:spcAft>
                  <a:spcPct val="0"/>
                </a:spcAft>
              </a:pPr>
              <a:endParaRPr lang="en-US" sz="2038" spc="-39"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303213" y="1491720"/>
              <a:ext cx="3505200" cy="69494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6" tIns="34963" rIns="34963" bIns="69926" numCol="1" spcCol="0" rtlCol="0" fromWordArt="0" anchor="ctr" anchorCtr="0" forceAA="0" compatLnSpc="1">
              <a:prstTxWarp prst="textNoShape">
                <a:avLst/>
              </a:prstTxWarp>
              <a:noAutofit/>
            </a:bodyPr>
            <a:lstStyle/>
            <a:p>
              <a:pPr marL="124584" defTabSz="699009" fontAlgn="base">
                <a:spcBef>
                  <a:spcPct val="0"/>
                </a:spcBef>
                <a:spcAft>
                  <a:spcPct val="0"/>
                </a:spcAft>
              </a:pPr>
              <a:r>
                <a:rPr lang="en-US" sz="2448" dirty="0">
                  <a:gradFill>
                    <a:gsLst>
                      <a:gs pos="0">
                        <a:srgbClr val="FFFFFF"/>
                      </a:gs>
                      <a:gs pos="100000">
                        <a:srgbClr val="FFFFFF"/>
                      </a:gs>
                    </a:gsLst>
                    <a:lin ang="5400000" scaled="0"/>
                  </a:gradFill>
                  <a:ea typeface="Segoe UI" pitchFamily="34" charset="0"/>
                  <a:cs typeface="Segoe UI" pitchFamily="34" charset="0"/>
                </a:rPr>
                <a:t>Products and platforms</a:t>
              </a:r>
            </a:p>
          </p:txBody>
        </p:sp>
        <p:sp>
          <p:nvSpPr>
            <p:cNvPr id="45" name="Freeform 5"/>
            <p:cNvSpPr>
              <a:spLocks noEditPoints="1"/>
            </p:cNvSpPr>
            <p:nvPr/>
          </p:nvSpPr>
          <p:spPr bwMode="auto">
            <a:xfrm>
              <a:off x="672594" y="3107662"/>
              <a:ext cx="2613044" cy="524833"/>
            </a:xfrm>
            <a:custGeom>
              <a:avLst/>
              <a:gdLst>
                <a:gd name="T0" fmla="*/ 0 w 1687"/>
                <a:gd name="T1" fmla="*/ 302 h 337"/>
                <a:gd name="T2" fmla="*/ 59 w 1687"/>
                <a:gd name="T3" fmla="*/ 232 h 337"/>
                <a:gd name="T4" fmla="*/ 94 w 1687"/>
                <a:gd name="T5" fmla="*/ 156 h 337"/>
                <a:gd name="T6" fmla="*/ 120 w 1687"/>
                <a:gd name="T7" fmla="*/ 129 h 337"/>
                <a:gd name="T8" fmla="*/ 74 w 1687"/>
                <a:gd name="T9" fmla="*/ 175 h 337"/>
                <a:gd name="T10" fmla="*/ 64 w 1687"/>
                <a:gd name="T11" fmla="*/ 208 h 337"/>
                <a:gd name="T12" fmla="*/ 300 w 1687"/>
                <a:gd name="T13" fmla="*/ 191 h 337"/>
                <a:gd name="T14" fmla="*/ 219 w 1687"/>
                <a:gd name="T15" fmla="*/ 231 h 337"/>
                <a:gd name="T16" fmla="*/ 255 w 1687"/>
                <a:gd name="T17" fmla="*/ 286 h 337"/>
                <a:gd name="T18" fmla="*/ 318 w 1687"/>
                <a:gd name="T19" fmla="*/ 202 h 337"/>
                <a:gd name="T20" fmla="*/ 275 w 1687"/>
                <a:gd name="T21" fmla="*/ 88 h 337"/>
                <a:gd name="T22" fmla="*/ 216 w 1687"/>
                <a:gd name="T23" fmla="*/ 60 h 337"/>
                <a:gd name="T24" fmla="*/ 263 w 1687"/>
                <a:gd name="T25" fmla="*/ 103 h 337"/>
                <a:gd name="T26" fmla="*/ 1227 w 1687"/>
                <a:gd name="T27" fmla="*/ 137 h 337"/>
                <a:gd name="T28" fmla="*/ 1128 w 1687"/>
                <a:gd name="T29" fmla="*/ 232 h 337"/>
                <a:gd name="T30" fmla="*/ 1128 w 1687"/>
                <a:gd name="T31" fmla="*/ 172 h 337"/>
                <a:gd name="T32" fmla="*/ 1174 w 1687"/>
                <a:gd name="T33" fmla="*/ 92 h 337"/>
                <a:gd name="T34" fmla="*/ 602 w 1687"/>
                <a:gd name="T35" fmla="*/ 269 h 337"/>
                <a:gd name="T36" fmla="*/ 673 w 1687"/>
                <a:gd name="T37" fmla="*/ 168 h 337"/>
                <a:gd name="T38" fmla="*/ 699 w 1687"/>
                <a:gd name="T39" fmla="*/ 270 h 337"/>
                <a:gd name="T40" fmla="*/ 673 w 1687"/>
                <a:gd name="T41" fmla="*/ 126 h 337"/>
                <a:gd name="T42" fmla="*/ 602 w 1687"/>
                <a:gd name="T43" fmla="*/ 57 h 337"/>
                <a:gd name="T44" fmla="*/ 537 w 1687"/>
                <a:gd name="T45" fmla="*/ 70 h 337"/>
                <a:gd name="T46" fmla="*/ 516 w 1687"/>
                <a:gd name="T47" fmla="*/ 200 h 337"/>
                <a:gd name="T48" fmla="*/ 437 w 1687"/>
                <a:gd name="T49" fmla="*/ 234 h 337"/>
                <a:gd name="T50" fmla="*/ 532 w 1687"/>
                <a:gd name="T51" fmla="*/ 182 h 337"/>
                <a:gd name="T52" fmla="*/ 489 w 1687"/>
                <a:gd name="T53" fmla="*/ 87 h 337"/>
                <a:gd name="T54" fmla="*/ 974 w 1687"/>
                <a:gd name="T55" fmla="*/ 204 h 337"/>
                <a:gd name="T56" fmla="*/ 1064 w 1687"/>
                <a:gd name="T57" fmla="*/ 239 h 337"/>
                <a:gd name="T58" fmla="*/ 1004 w 1687"/>
                <a:gd name="T59" fmla="*/ 273 h 337"/>
                <a:gd name="T60" fmla="*/ 1045 w 1687"/>
                <a:gd name="T61" fmla="*/ 129 h 337"/>
                <a:gd name="T62" fmla="*/ 1033 w 1687"/>
                <a:gd name="T63" fmla="*/ 146 h 337"/>
                <a:gd name="T64" fmla="*/ 1366 w 1687"/>
                <a:gd name="T65" fmla="*/ 237 h 337"/>
                <a:gd name="T66" fmla="*/ 1303 w 1687"/>
                <a:gd name="T67" fmla="*/ 122 h 337"/>
                <a:gd name="T68" fmla="*/ 1351 w 1687"/>
                <a:gd name="T69" fmla="*/ 196 h 337"/>
                <a:gd name="T70" fmla="*/ 1257 w 1687"/>
                <a:gd name="T71" fmla="*/ 209 h 337"/>
                <a:gd name="T72" fmla="*/ 814 w 1687"/>
                <a:gd name="T73" fmla="*/ 178 h 337"/>
                <a:gd name="T74" fmla="*/ 736 w 1687"/>
                <a:gd name="T75" fmla="*/ 159 h 337"/>
                <a:gd name="T76" fmla="*/ 835 w 1687"/>
                <a:gd name="T77" fmla="*/ 160 h 337"/>
                <a:gd name="T78" fmla="*/ 813 w 1687"/>
                <a:gd name="T79" fmla="*/ 270 h 337"/>
                <a:gd name="T80" fmla="*/ 722 w 1687"/>
                <a:gd name="T81" fmla="*/ 229 h 337"/>
                <a:gd name="T82" fmla="*/ 813 w 1687"/>
                <a:gd name="T83" fmla="*/ 197 h 337"/>
                <a:gd name="T84" fmla="*/ 798 w 1687"/>
                <a:gd name="T85" fmla="*/ 245 h 337"/>
                <a:gd name="T86" fmla="*/ 1583 w 1687"/>
                <a:gd name="T87" fmla="*/ 164 h 337"/>
                <a:gd name="T88" fmla="*/ 1488 w 1687"/>
                <a:gd name="T89" fmla="*/ 148 h 337"/>
                <a:gd name="T90" fmla="*/ 1488 w 1687"/>
                <a:gd name="T91" fmla="*/ 269 h 337"/>
                <a:gd name="T92" fmla="*/ 1559 w 1687"/>
                <a:gd name="T93" fmla="*/ 167 h 337"/>
                <a:gd name="T94" fmla="*/ 1584 w 1687"/>
                <a:gd name="T95" fmla="*/ 270 h 337"/>
                <a:gd name="T96" fmla="*/ 1637 w 1687"/>
                <a:gd name="T97" fmla="*/ 263 h 337"/>
                <a:gd name="T98" fmla="*/ 1683 w 1687"/>
                <a:gd name="T99" fmla="*/ 251 h 337"/>
                <a:gd name="T100" fmla="*/ 1651 w 1687"/>
                <a:gd name="T101" fmla="*/ 146 h 337"/>
                <a:gd name="T102" fmla="*/ 1650 w 1687"/>
                <a:gd name="T103" fmla="*/ 83 h 337"/>
                <a:gd name="T104" fmla="*/ 1627 w 1687"/>
                <a:gd name="T105" fmla="*/ 126 h 337"/>
                <a:gd name="T106" fmla="*/ 1627 w 1687"/>
                <a:gd name="T107" fmla="*/ 148 h 337"/>
                <a:gd name="T108" fmla="*/ 895 w 1687"/>
                <a:gd name="T109" fmla="*/ 195 h 337"/>
                <a:gd name="T110" fmla="*/ 947 w 1687"/>
                <a:gd name="T111" fmla="*/ 130 h 337"/>
                <a:gd name="T112" fmla="*/ 895 w 1687"/>
                <a:gd name="T113" fmla="*/ 152 h 337"/>
                <a:gd name="T114" fmla="*/ 1403 w 1687"/>
                <a:gd name="T115" fmla="*/ 270 h 337"/>
                <a:gd name="T116" fmla="*/ 1403 w 1687"/>
                <a:gd name="T117" fmla="*/ 126 h 337"/>
                <a:gd name="T118" fmla="*/ 1399 w 1687"/>
                <a:gd name="T119" fmla="*/ 74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7" h="337">
                  <a:moveTo>
                    <a:pt x="0" y="35"/>
                  </a:moveTo>
                  <a:cubicBezTo>
                    <a:pt x="65" y="24"/>
                    <a:pt x="131" y="12"/>
                    <a:pt x="196" y="0"/>
                  </a:cubicBezTo>
                  <a:cubicBezTo>
                    <a:pt x="196" y="113"/>
                    <a:pt x="196" y="225"/>
                    <a:pt x="196" y="337"/>
                  </a:cubicBezTo>
                  <a:cubicBezTo>
                    <a:pt x="131" y="325"/>
                    <a:pt x="66" y="314"/>
                    <a:pt x="0" y="302"/>
                  </a:cubicBezTo>
                  <a:cubicBezTo>
                    <a:pt x="0" y="213"/>
                    <a:pt x="0" y="125"/>
                    <a:pt x="0" y="35"/>
                  </a:cubicBezTo>
                  <a:close/>
                  <a:moveTo>
                    <a:pt x="56" y="202"/>
                  </a:moveTo>
                  <a:cubicBezTo>
                    <a:pt x="56" y="211"/>
                    <a:pt x="56" y="220"/>
                    <a:pt x="57" y="229"/>
                  </a:cubicBezTo>
                  <a:cubicBezTo>
                    <a:pt x="57" y="230"/>
                    <a:pt x="58" y="231"/>
                    <a:pt x="59" y="232"/>
                  </a:cubicBezTo>
                  <a:cubicBezTo>
                    <a:pt x="67" y="237"/>
                    <a:pt x="77" y="239"/>
                    <a:pt x="86" y="239"/>
                  </a:cubicBezTo>
                  <a:cubicBezTo>
                    <a:pt x="103" y="240"/>
                    <a:pt x="116" y="232"/>
                    <a:pt x="122" y="218"/>
                  </a:cubicBezTo>
                  <a:cubicBezTo>
                    <a:pt x="130" y="198"/>
                    <a:pt x="124" y="178"/>
                    <a:pt x="107" y="165"/>
                  </a:cubicBezTo>
                  <a:cubicBezTo>
                    <a:pt x="103" y="162"/>
                    <a:pt x="98" y="159"/>
                    <a:pt x="94" y="156"/>
                  </a:cubicBezTo>
                  <a:cubicBezTo>
                    <a:pt x="91" y="154"/>
                    <a:pt x="87" y="151"/>
                    <a:pt x="84" y="148"/>
                  </a:cubicBezTo>
                  <a:cubicBezTo>
                    <a:pt x="80" y="144"/>
                    <a:pt x="79" y="139"/>
                    <a:pt x="80" y="134"/>
                  </a:cubicBezTo>
                  <a:cubicBezTo>
                    <a:pt x="82" y="126"/>
                    <a:pt x="89" y="121"/>
                    <a:pt x="98" y="122"/>
                  </a:cubicBezTo>
                  <a:cubicBezTo>
                    <a:pt x="106" y="123"/>
                    <a:pt x="113" y="126"/>
                    <a:pt x="120" y="129"/>
                  </a:cubicBezTo>
                  <a:cubicBezTo>
                    <a:pt x="120" y="120"/>
                    <a:pt x="120" y="111"/>
                    <a:pt x="120" y="101"/>
                  </a:cubicBezTo>
                  <a:cubicBezTo>
                    <a:pt x="115" y="100"/>
                    <a:pt x="110" y="99"/>
                    <a:pt x="105" y="98"/>
                  </a:cubicBezTo>
                  <a:cubicBezTo>
                    <a:pt x="91" y="97"/>
                    <a:pt x="77" y="99"/>
                    <a:pt x="66" y="111"/>
                  </a:cubicBezTo>
                  <a:cubicBezTo>
                    <a:pt x="50" y="129"/>
                    <a:pt x="53" y="159"/>
                    <a:pt x="74" y="175"/>
                  </a:cubicBezTo>
                  <a:cubicBezTo>
                    <a:pt x="79" y="179"/>
                    <a:pt x="85" y="182"/>
                    <a:pt x="90" y="186"/>
                  </a:cubicBezTo>
                  <a:cubicBezTo>
                    <a:pt x="93" y="189"/>
                    <a:pt x="96" y="193"/>
                    <a:pt x="98" y="197"/>
                  </a:cubicBezTo>
                  <a:cubicBezTo>
                    <a:pt x="101" y="206"/>
                    <a:pt x="96" y="214"/>
                    <a:pt x="86" y="215"/>
                  </a:cubicBezTo>
                  <a:cubicBezTo>
                    <a:pt x="78" y="216"/>
                    <a:pt x="71" y="213"/>
                    <a:pt x="64" y="208"/>
                  </a:cubicBezTo>
                  <a:cubicBezTo>
                    <a:pt x="62" y="207"/>
                    <a:pt x="60" y="204"/>
                    <a:pt x="56" y="202"/>
                  </a:cubicBezTo>
                  <a:close/>
                  <a:moveTo>
                    <a:pt x="301" y="142"/>
                  </a:moveTo>
                  <a:cubicBezTo>
                    <a:pt x="302" y="143"/>
                    <a:pt x="301" y="146"/>
                    <a:pt x="300" y="147"/>
                  </a:cubicBezTo>
                  <a:cubicBezTo>
                    <a:pt x="290" y="161"/>
                    <a:pt x="289" y="177"/>
                    <a:pt x="300" y="191"/>
                  </a:cubicBezTo>
                  <a:cubicBezTo>
                    <a:pt x="302" y="193"/>
                    <a:pt x="302" y="194"/>
                    <a:pt x="301" y="197"/>
                  </a:cubicBezTo>
                  <a:cubicBezTo>
                    <a:pt x="294" y="213"/>
                    <a:pt x="283" y="225"/>
                    <a:pt x="267" y="233"/>
                  </a:cubicBezTo>
                  <a:cubicBezTo>
                    <a:pt x="264" y="234"/>
                    <a:pt x="262" y="234"/>
                    <a:pt x="259" y="232"/>
                  </a:cubicBezTo>
                  <a:cubicBezTo>
                    <a:pt x="248" y="222"/>
                    <a:pt x="231" y="221"/>
                    <a:pt x="219" y="231"/>
                  </a:cubicBezTo>
                  <a:cubicBezTo>
                    <a:pt x="216" y="233"/>
                    <a:pt x="215" y="235"/>
                    <a:pt x="215" y="238"/>
                  </a:cubicBezTo>
                  <a:cubicBezTo>
                    <a:pt x="216" y="251"/>
                    <a:pt x="216" y="263"/>
                    <a:pt x="215" y="276"/>
                  </a:cubicBezTo>
                  <a:cubicBezTo>
                    <a:pt x="215" y="280"/>
                    <a:pt x="217" y="283"/>
                    <a:pt x="220" y="285"/>
                  </a:cubicBezTo>
                  <a:cubicBezTo>
                    <a:pt x="231" y="292"/>
                    <a:pt x="243" y="293"/>
                    <a:pt x="255" y="286"/>
                  </a:cubicBezTo>
                  <a:cubicBezTo>
                    <a:pt x="266" y="280"/>
                    <a:pt x="272" y="269"/>
                    <a:pt x="271" y="256"/>
                  </a:cubicBezTo>
                  <a:cubicBezTo>
                    <a:pt x="271" y="252"/>
                    <a:pt x="272" y="251"/>
                    <a:pt x="275" y="249"/>
                  </a:cubicBezTo>
                  <a:cubicBezTo>
                    <a:pt x="283" y="244"/>
                    <a:pt x="291" y="239"/>
                    <a:pt x="298" y="232"/>
                  </a:cubicBezTo>
                  <a:cubicBezTo>
                    <a:pt x="308" y="224"/>
                    <a:pt x="314" y="213"/>
                    <a:pt x="318" y="202"/>
                  </a:cubicBezTo>
                  <a:cubicBezTo>
                    <a:pt x="342" y="203"/>
                    <a:pt x="357" y="189"/>
                    <a:pt x="357" y="169"/>
                  </a:cubicBezTo>
                  <a:cubicBezTo>
                    <a:pt x="357" y="153"/>
                    <a:pt x="344" y="133"/>
                    <a:pt x="319" y="136"/>
                  </a:cubicBezTo>
                  <a:cubicBezTo>
                    <a:pt x="318" y="135"/>
                    <a:pt x="317" y="133"/>
                    <a:pt x="317" y="132"/>
                  </a:cubicBezTo>
                  <a:cubicBezTo>
                    <a:pt x="308" y="112"/>
                    <a:pt x="294" y="98"/>
                    <a:pt x="275" y="88"/>
                  </a:cubicBezTo>
                  <a:cubicBezTo>
                    <a:pt x="272" y="87"/>
                    <a:pt x="271" y="85"/>
                    <a:pt x="271" y="82"/>
                  </a:cubicBezTo>
                  <a:cubicBezTo>
                    <a:pt x="272" y="69"/>
                    <a:pt x="265" y="56"/>
                    <a:pt x="253" y="50"/>
                  </a:cubicBezTo>
                  <a:cubicBezTo>
                    <a:pt x="241" y="44"/>
                    <a:pt x="229" y="46"/>
                    <a:pt x="218" y="54"/>
                  </a:cubicBezTo>
                  <a:cubicBezTo>
                    <a:pt x="217" y="56"/>
                    <a:pt x="216" y="58"/>
                    <a:pt x="216" y="60"/>
                  </a:cubicBezTo>
                  <a:cubicBezTo>
                    <a:pt x="215" y="74"/>
                    <a:pt x="215" y="87"/>
                    <a:pt x="216" y="101"/>
                  </a:cubicBezTo>
                  <a:cubicBezTo>
                    <a:pt x="216" y="102"/>
                    <a:pt x="216" y="105"/>
                    <a:pt x="217" y="105"/>
                  </a:cubicBezTo>
                  <a:cubicBezTo>
                    <a:pt x="223" y="108"/>
                    <a:pt x="228" y="112"/>
                    <a:pt x="234" y="113"/>
                  </a:cubicBezTo>
                  <a:cubicBezTo>
                    <a:pt x="245" y="115"/>
                    <a:pt x="255" y="111"/>
                    <a:pt x="263" y="103"/>
                  </a:cubicBezTo>
                  <a:cubicBezTo>
                    <a:pt x="281" y="110"/>
                    <a:pt x="294" y="123"/>
                    <a:pt x="301" y="142"/>
                  </a:cubicBezTo>
                  <a:close/>
                  <a:moveTo>
                    <a:pt x="1104" y="67"/>
                  </a:moveTo>
                  <a:cubicBezTo>
                    <a:pt x="1130" y="68"/>
                    <a:pt x="1155" y="67"/>
                    <a:pt x="1179" y="70"/>
                  </a:cubicBezTo>
                  <a:cubicBezTo>
                    <a:pt x="1214" y="75"/>
                    <a:pt x="1231" y="102"/>
                    <a:pt x="1227" y="137"/>
                  </a:cubicBezTo>
                  <a:cubicBezTo>
                    <a:pt x="1224" y="168"/>
                    <a:pt x="1199" y="190"/>
                    <a:pt x="1167" y="193"/>
                  </a:cubicBezTo>
                  <a:cubicBezTo>
                    <a:pt x="1156" y="194"/>
                    <a:pt x="1145" y="193"/>
                    <a:pt x="1134" y="194"/>
                  </a:cubicBezTo>
                  <a:cubicBezTo>
                    <a:pt x="1132" y="194"/>
                    <a:pt x="1130" y="194"/>
                    <a:pt x="1128" y="194"/>
                  </a:cubicBezTo>
                  <a:cubicBezTo>
                    <a:pt x="1128" y="207"/>
                    <a:pt x="1128" y="219"/>
                    <a:pt x="1128" y="232"/>
                  </a:cubicBezTo>
                  <a:cubicBezTo>
                    <a:pt x="1128" y="244"/>
                    <a:pt x="1128" y="257"/>
                    <a:pt x="1128" y="270"/>
                  </a:cubicBezTo>
                  <a:cubicBezTo>
                    <a:pt x="1120" y="270"/>
                    <a:pt x="1112" y="270"/>
                    <a:pt x="1104" y="270"/>
                  </a:cubicBezTo>
                  <a:cubicBezTo>
                    <a:pt x="1104" y="203"/>
                    <a:pt x="1104" y="136"/>
                    <a:pt x="1104" y="67"/>
                  </a:cubicBezTo>
                  <a:close/>
                  <a:moveTo>
                    <a:pt x="1128" y="172"/>
                  </a:moveTo>
                  <a:cubicBezTo>
                    <a:pt x="1136" y="172"/>
                    <a:pt x="1144" y="172"/>
                    <a:pt x="1152" y="172"/>
                  </a:cubicBezTo>
                  <a:cubicBezTo>
                    <a:pt x="1156" y="172"/>
                    <a:pt x="1160" y="172"/>
                    <a:pt x="1164" y="171"/>
                  </a:cubicBezTo>
                  <a:cubicBezTo>
                    <a:pt x="1187" y="168"/>
                    <a:pt x="1200" y="157"/>
                    <a:pt x="1202" y="136"/>
                  </a:cubicBezTo>
                  <a:cubicBezTo>
                    <a:pt x="1205" y="114"/>
                    <a:pt x="1197" y="96"/>
                    <a:pt x="1174" y="92"/>
                  </a:cubicBezTo>
                  <a:cubicBezTo>
                    <a:pt x="1159" y="89"/>
                    <a:pt x="1144" y="90"/>
                    <a:pt x="1128" y="89"/>
                  </a:cubicBezTo>
                  <a:cubicBezTo>
                    <a:pt x="1128" y="117"/>
                    <a:pt x="1128" y="144"/>
                    <a:pt x="1128" y="172"/>
                  </a:cubicBezTo>
                  <a:close/>
                  <a:moveTo>
                    <a:pt x="579" y="269"/>
                  </a:moveTo>
                  <a:cubicBezTo>
                    <a:pt x="587" y="269"/>
                    <a:pt x="594" y="269"/>
                    <a:pt x="602" y="269"/>
                  </a:cubicBezTo>
                  <a:cubicBezTo>
                    <a:pt x="602" y="267"/>
                    <a:pt x="602" y="265"/>
                    <a:pt x="602" y="263"/>
                  </a:cubicBezTo>
                  <a:cubicBezTo>
                    <a:pt x="602" y="238"/>
                    <a:pt x="602" y="213"/>
                    <a:pt x="602" y="187"/>
                  </a:cubicBezTo>
                  <a:cubicBezTo>
                    <a:pt x="603" y="170"/>
                    <a:pt x="609" y="155"/>
                    <a:pt x="625" y="146"/>
                  </a:cubicBezTo>
                  <a:cubicBezTo>
                    <a:pt x="646" y="135"/>
                    <a:pt x="668" y="145"/>
                    <a:pt x="673" y="168"/>
                  </a:cubicBezTo>
                  <a:cubicBezTo>
                    <a:pt x="674" y="173"/>
                    <a:pt x="675" y="178"/>
                    <a:pt x="675" y="183"/>
                  </a:cubicBezTo>
                  <a:cubicBezTo>
                    <a:pt x="675" y="210"/>
                    <a:pt x="675" y="237"/>
                    <a:pt x="676" y="264"/>
                  </a:cubicBezTo>
                  <a:cubicBezTo>
                    <a:pt x="676" y="266"/>
                    <a:pt x="676" y="268"/>
                    <a:pt x="676" y="270"/>
                  </a:cubicBezTo>
                  <a:cubicBezTo>
                    <a:pt x="684" y="270"/>
                    <a:pt x="691" y="270"/>
                    <a:pt x="699" y="270"/>
                  </a:cubicBezTo>
                  <a:cubicBezTo>
                    <a:pt x="699" y="268"/>
                    <a:pt x="699" y="267"/>
                    <a:pt x="699" y="266"/>
                  </a:cubicBezTo>
                  <a:cubicBezTo>
                    <a:pt x="699" y="238"/>
                    <a:pt x="699" y="209"/>
                    <a:pt x="699" y="181"/>
                  </a:cubicBezTo>
                  <a:cubicBezTo>
                    <a:pt x="699" y="174"/>
                    <a:pt x="698" y="167"/>
                    <a:pt x="697" y="160"/>
                  </a:cubicBezTo>
                  <a:cubicBezTo>
                    <a:pt x="694" y="145"/>
                    <a:pt x="687" y="133"/>
                    <a:pt x="673" y="126"/>
                  </a:cubicBezTo>
                  <a:cubicBezTo>
                    <a:pt x="649" y="116"/>
                    <a:pt x="621" y="124"/>
                    <a:pt x="606" y="145"/>
                  </a:cubicBezTo>
                  <a:cubicBezTo>
                    <a:pt x="605" y="146"/>
                    <a:pt x="604" y="147"/>
                    <a:pt x="603" y="148"/>
                  </a:cubicBezTo>
                  <a:cubicBezTo>
                    <a:pt x="603" y="148"/>
                    <a:pt x="603" y="148"/>
                    <a:pt x="602" y="148"/>
                  </a:cubicBezTo>
                  <a:cubicBezTo>
                    <a:pt x="602" y="117"/>
                    <a:pt x="602" y="87"/>
                    <a:pt x="602" y="57"/>
                  </a:cubicBezTo>
                  <a:cubicBezTo>
                    <a:pt x="594" y="57"/>
                    <a:pt x="587" y="57"/>
                    <a:pt x="579" y="57"/>
                  </a:cubicBezTo>
                  <a:cubicBezTo>
                    <a:pt x="579" y="128"/>
                    <a:pt x="579" y="199"/>
                    <a:pt x="579" y="269"/>
                  </a:cubicBezTo>
                  <a:close/>
                  <a:moveTo>
                    <a:pt x="541" y="76"/>
                  </a:moveTo>
                  <a:cubicBezTo>
                    <a:pt x="542" y="73"/>
                    <a:pt x="540" y="71"/>
                    <a:pt x="537" y="70"/>
                  </a:cubicBezTo>
                  <a:cubicBezTo>
                    <a:pt x="514" y="63"/>
                    <a:pt x="490" y="61"/>
                    <a:pt x="468" y="72"/>
                  </a:cubicBezTo>
                  <a:cubicBezTo>
                    <a:pt x="429" y="90"/>
                    <a:pt x="430" y="137"/>
                    <a:pt x="454" y="156"/>
                  </a:cubicBezTo>
                  <a:cubicBezTo>
                    <a:pt x="464" y="164"/>
                    <a:pt x="475" y="171"/>
                    <a:pt x="486" y="178"/>
                  </a:cubicBezTo>
                  <a:cubicBezTo>
                    <a:pt x="496" y="185"/>
                    <a:pt x="507" y="192"/>
                    <a:pt x="516" y="200"/>
                  </a:cubicBezTo>
                  <a:cubicBezTo>
                    <a:pt x="525" y="208"/>
                    <a:pt x="527" y="220"/>
                    <a:pt x="523" y="232"/>
                  </a:cubicBezTo>
                  <a:cubicBezTo>
                    <a:pt x="520" y="243"/>
                    <a:pt x="511" y="248"/>
                    <a:pt x="501" y="250"/>
                  </a:cubicBezTo>
                  <a:cubicBezTo>
                    <a:pt x="490" y="253"/>
                    <a:pt x="480" y="252"/>
                    <a:pt x="470" y="250"/>
                  </a:cubicBezTo>
                  <a:cubicBezTo>
                    <a:pt x="458" y="247"/>
                    <a:pt x="447" y="242"/>
                    <a:pt x="437" y="234"/>
                  </a:cubicBezTo>
                  <a:cubicBezTo>
                    <a:pt x="437" y="242"/>
                    <a:pt x="437" y="250"/>
                    <a:pt x="437" y="258"/>
                  </a:cubicBezTo>
                  <a:cubicBezTo>
                    <a:pt x="437" y="261"/>
                    <a:pt x="438" y="263"/>
                    <a:pt x="441" y="264"/>
                  </a:cubicBezTo>
                  <a:cubicBezTo>
                    <a:pt x="465" y="274"/>
                    <a:pt x="489" y="277"/>
                    <a:pt x="514" y="269"/>
                  </a:cubicBezTo>
                  <a:cubicBezTo>
                    <a:pt x="556" y="255"/>
                    <a:pt x="560" y="204"/>
                    <a:pt x="532" y="182"/>
                  </a:cubicBezTo>
                  <a:cubicBezTo>
                    <a:pt x="522" y="174"/>
                    <a:pt x="511" y="167"/>
                    <a:pt x="500" y="159"/>
                  </a:cubicBezTo>
                  <a:cubicBezTo>
                    <a:pt x="491" y="153"/>
                    <a:pt x="482" y="148"/>
                    <a:pt x="473" y="142"/>
                  </a:cubicBezTo>
                  <a:cubicBezTo>
                    <a:pt x="468" y="138"/>
                    <a:pt x="465" y="133"/>
                    <a:pt x="464" y="127"/>
                  </a:cubicBezTo>
                  <a:cubicBezTo>
                    <a:pt x="459" y="107"/>
                    <a:pt x="469" y="91"/>
                    <a:pt x="489" y="87"/>
                  </a:cubicBezTo>
                  <a:cubicBezTo>
                    <a:pt x="508" y="84"/>
                    <a:pt x="525" y="87"/>
                    <a:pt x="541" y="98"/>
                  </a:cubicBezTo>
                  <a:cubicBezTo>
                    <a:pt x="541" y="90"/>
                    <a:pt x="541" y="83"/>
                    <a:pt x="541" y="76"/>
                  </a:cubicBezTo>
                  <a:close/>
                  <a:moveTo>
                    <a:pt x="1076" y="204"/>
                  </a:moveTo>
                  <a:cubicBezTo>
                    <a:pt x="1041" y="204"/>
                    <a:pt x="1007" y="204"/>
                    <a:pt x="974" y="204"/>
                  </a:cubicBezTo>
                  <a:cubicBezTo>
                    <a:pt x="974" y="220"/>
                    <a:pt x="978" y="234"/>
                    <a:pt x="991" y="245"/>
                  </a:cubicBezTo>
                  <a:cubicBezTo>
                    <a:pt x="1003" y="254"/>
                    <a:pt x="1016" y="255"/>
                    <a:pt x="1030" y="253"/>
                  </a:cubicBezTo>
                  <a:cubicBezTo>
                    <a:pt x="1042" y="251"/>
                    <a:pt x="1053" y="247"/>
                    <a:pt x="1062" y="240"/>
                  </a:cubicBezTo>
                  <a:cubicBezTo>
                    <a:pt x="1063" y="239"/>
                    <a:pt x="1063" y="239"/>
                    <a:pt x="1064" y="239"/>
                  </a:cubicBezTo>
                  <a:cubicBezTo>
                    <a:pt x="1064" y="239"/>
                    <a:pt x="1064" y="239"/>
                    <a:pt x="1065" y="239"/>
                  </a:cubicBezTo>
                  <a:cubicBezTo>
                    <a:pt x="1065" y="245"/>
                    <a:pt x="1066" y="251"/>
                    <a:pt x="1065" y="258"/>
                  </a:cubicBezTo>
                  <a:cubicBezTo>
                    <a:pt x="1065" y="259"/>
                    <a:pt x="1063" y="261"/>
                    <a:pt x="1062" y="262"/>
                  </a:cubicBezTo>
                  <a:cubicBezTo>
                    <a:pt x="1044" y="273"/>
                    <a:pt x="1024" y="275"/>
                    <a:pt x="1004" y="273"/>
                  </a:cubicBezTo>
                  <a:cubicBezTo>
                    <a:pt x="984" y="270"/>
                    <a:pt x="968" y="260"/>
                    <a:pt x="959" y="242"/>
                  </a:cubicBezTo>
                  <a:cubicBezTo>
                    <a:pt x="955" y="234"/>
                    <a:pt x="952" y="225"/>
                    <a:pt x="951" y="216"/>
                  </a:cubicBezTo>
                  <a:cubicBezTo>
                    <a:pt x="947" y="193"/>
                    <a:pt x="950" y="170"/>
                    <a:pt x="964" y="150"/>
                  </a:cubicBezTo>
                  <a:cubicBezTo>
                    <a:pt x="985" y="118"/>
                    <a:pt x="1023" y="117"/>
                    <a:pt x="1045" y="129"/>
                  </a:cubicBezTo>
                  <a:cubicBezTo>
                    <a:pt x="1063" y="138"/>
                    <a:pt x="1071" y="155"/>
                    <a:pt x="1074" y="174"/>
                  </a:cubicBezTo>
                  <a:cubicBezTo>
                    <a:pt x="1075" y="183"/>
                    <a:pt x="1075" y="193"/>
                    <a:pt x="1076" y="204"/>
                  </a:cubicBezTo>
                  <a:close/>
                  <a:moveTo>
                    <a:pt x="1051" y="184"/>
                  </a:moveTo>
                  <a:cubicBezTo>
                    <a:pt x="1052" y="168"/>
                    <a:pt x="1045" y="152"/>
                    <a:pt x="1033" y="146"/>
                  </a:cubicBezTo>
                  <a:cubicBezTo>
                    <a:pt x="1002" y="132"/>
                    <a:pt x="976" y="158"/>
                    <a:pt x="975" y="184"/>
                  </a:cubicBezTo>
                  <a:cubicBezTo>
                    <a:pt x="1000" y="184"/>
                    <a:pt x="1025" y="184"/>
                    <a:pt x="1051" y="184"/>
                  </a:cubicBezTo>
                  <a:close/>
                  <a:moveTo>
                    <a:pt x="1375" y="197"/>
                  </a:moveTo>
                  <a:cubicBezTo>
                    <a:pt x="1375" y="211"/>
                    <a:pt x="1373" y="225"/>
                    <a:pt x="1366" y="237"/>
                  </a:cubicBezTo>
                  <a:cubicBezTo>
                    <a:pt x="1352" y="264"/>
                    <a:pt x="1329" y="274"/>
                    <a:pt x="1300" y="273"/>
                  </a:cubicBezTo>
                  <a:cubicBezTo>
                    <a:pt x="1261" y="272"/>
                    <a:pt x="1235" y="245"/>
                    <a:pt x="1233" y="205"/>
                  </a:cubicBezTo>
                  <a:cubicBezTo>
                    <a:pt x="1233" y="192"/>
                    <a:pt x="1234" y="179"/>
                    <a:pt x="1238" y="167"/>
                  </a:cubicBezTo>
                  <a:cubicBezTo>
                    <a:pt x="1248" y="139"/>
                    <a:pt x="1271" y="123"/>
                    <a:pt x="1303" y="122"/>
                  </a:cubicBezTo>
                  <a:cubicBezTo>
                    <a:pt x="1320" y="122"/>
                    <a:pt x="1336" y="125"/>
                    <a:pt x="1350" y="136"/>
                  </a:cubicBezTo>
                  <a:cubicBezTo>
                    <a:pt x="1366" y="149"/>
                    <a:pt x="1373" y="167"/>
                    <a:pt x="1375" y="188"/>
                  </a:cubicBezTo>
                  <a:cubicBezTo>
                    <a:pt x="1375" y="191"/>
                    <a:pt x="1375" y="194"/>
                    <a:pt x="1375" y="197"/>
                  </a:cubicBezTo>
                  <a:close/>
                  <a:moveTo>
                    <a:pt x="1351" y="196"/>
                  </a:moveTo>
                  <a:cubicBezTo>
                    <a:pt x="1351" y="193"/>
                    <a:pt x="1351" y="187"/>
                    <a:pt x="1350" y="181"/>
                  </a:cubicBezTo>
                  <a:cubicBezTo>
                    <a:pt x="1346" y="158"/>
                    <a:pt x="1331" y="143"/>
                    <a:pt x="1308" y="142"/>
                  </a:cubicBezTo>
                  <a:cubicBezTo>
                    <a:pt x="1284" y="141"/>
                    <a:pt x="1266" y="154"/>
                    <a:pt x="1259" y="177"/>
                  </a:cubicBezTo>
                  <a:cubicBezTo>
                    <a:pt x="1257" y="187"/>
                    <a:pt x="1256" y="198"/>
                    <a:pt x="1257" y="209"/>
                  </a:cubicBezTo>
                  <a:cubicBezTo>
                    <a:pt x="1260" y="239"/>
                    <a:pt x="1281" y="256"/>
                    <a:pt x="1311" y="253"/>
                  </a:cubicBezTo>
                  <a:cubicBezTo>
                    <a:pt x="1327" y="252"/>
                    <a:pt x="1338" y="244"/>
                    <a:pt x="1345" y="230"/>
                  </a:cubicBezTo>
                  <a:cubicBezTo>
                    <a:pt x="1350" y="220"/>
                    <a:pt x="1351" y="209"/>
                    <a:pt x="1351" y="196"/>
                  </a:cubicBezTo>
                  <a:close/>
                  <a:moveTo>
                    <a:pt x="814" y="178"/>
                  </a:moveTo>
                  <a:cubicBezTo>
                    <a:pt x="812" y="170"/>
                    <a:pt x="811" y="163"/>
                    <a:pt x="808" y="156"/>
                  </a:cubicBezTo>
                  <a:cubicBezTo>
                    <a:pt x="804" y="145"/>
                    <a:pt x="793" y="141"/>
                    <a:pt x="778" y="142"/>
                  </a:cubicBezTo>
                  <a:cubicBezTo>
                    <a:pt x="764" y="144"/>
                    <a:pt x="751" y="149"/>
                    <a:pt x="740" y="157"/>
                  </a:cubicBezTo>
                  <a:cubicBezTo>
                    <a:pt x="739" y="158"/>
                    <a:pt x="738" y="158"/>
                    <a:pt x="736" y="159"/>
                  </a:cubicBezTo>
                  <a:cubicBezTo>
                    <a:pt x="736" y="152"/>
                    <a:pt x="736" y="144"/>
                    <a:pt x="737" y="137"/>
                  </a:cubicBezTo>
                  <a:cubicBezTo>
                    <a:pt x="737" y="136"/>
                    <a:pt x="738" y="135"/>
                    <a:pt x="739" y="134"/>
                  </a:cubicBezTo>
                  <a:cubicBezTo>
                    <a:pt x="759" y="124"/>
                    <a:pt x="780" y="119"/>
                    <a:pt x="803" y="124"/>
                  </a:cubicBezTo>
                  <a:cubicBezTo>
                    <a:pt x="822" y="128"/>
                    <a:pt x="832" y="141"/>
                    <a:pt x="835" y="160"/>
                  </a:cubicBezTo>
                  <a:cubicBezTo>
                    <a:pt x="836" y="164"/>
                    <a:pt x="836" y="169"/>
                    <a:pt x="836" y="173"/>
                  </a:cubicBezTo>
                  <a:cubicBezTo>
                    <a:pt x="836" y="204"/>
                    <a:pt x="836" y="235"/>
                    <a:pt x="836" y="266"/>
                  </a:cubicBezTo>
                  <a:cubicBezTo>
                    <a:pt x="836" y="267"/>
                    <a:pt x="836" y="268"/>
                    <a:pt x="836" y="270"/>
                  </a:cubicBezTo>
                  <a:cubicBezTo>
                    <a:pt x="828" y="270"/>
                    <a:pt x="821" y="270"/>
                    <a:pt x="813" y="270"/>
                  </a:cubicBezTo>
                  <a:cubicBezTo>
                    <a:pt x="813" y="263"/>
                    <a:pt x="813" y="256"/>
                    <a:pt x="813" y="247"/>
                  </a:cubicBezTo>
                  <a:cubicBezTo>
                    <a:pt x="811" y="250"/>
                    <a:pt x="810" y="252"/>
                    <a:pt x="808" y="254"/>
                  </a:cubicBezTo>
                  <a:cubicBezTo>
                    <a:pt x="793" y="274"/>
                    <a:pt x="762" y="280"/>
                    <a:pt x="741" y="267"/>
                  </a:cubicBezTo>
                  <a:cubicBezTo>
                    <a:pt x="727" y="258"/>
                    <a:pt x="722" y="245"/>
                    <a:pt x="722" y="229"/>
                  </a:cubicBezTo>
                  <a:cubicBezTo>
                    <a:pt x="723" y="212"/>
                    <a:pt x="731" y="199"/>
                    <a:pt x="747" y="191"/>
                  </a:cubicBezTo>
                  <a:cubicBezTo>
                    <a:pt x="759" y="185"/>
                    <a:pt x="772" y="184"/>
                    <a:pt x="785" y="182"/>
                  </a:cubicBezTo>
                  <a:cubicBezTo>
                    <a:pt x="794" y="181"/>
                    <a:pt x="804" y="180"/>
                    <a:pt x="814" y="178"/>
                  </a:cubicBezTo>
                  <a:close/>
                  <a:moveTo>
                    <a:pt x="813" y="197"/>
                  </a:moveTo>
                  <a:cubicBezTo>
                    <a:pt x="807" y="198"/>
                    <a:pt x="801" y="199"/>
                    <a:pt x="796" y="200"/>
                  </a:cubicBezTo>
                  <a:cubicBezTo>
                    <a:pt x="784" y="202"/>
                    <a:pt x="771" y="204"/>
                    <a:pt x="760" y="207"/>
                  </a:cubicBezTo>
                  <a:cubicBezTo>
                    <a:pt x="743" y="212"/>
                    <a:pt x="743" y="239"/>
                    <a:pt x="755" y="248"/>
                  </a:cubicBezTo>
                  <a:cubicBezTo>
                    <a:pt x="766" y="256"/>
                    <a:pt x="786" y="255"/>
                    <a:pt x="798" y="245"/>
                  </a:cubicBezTo>
                  <a:cubicBezTo>
                    <a:pt x="813" y="233"/>
                    <a:pt x="814" y="216"/>
                    <a:pt x="813" y="197"/>
                  </a:cubicBezTo>
                  <a:close/>
                  <a:moveTo>
                    <a:pt x="1584" y="265"/>
                  </a:moveTo>
                  <a:cubicBezTo>
                    <a:pt x="1584" y="237"/>
                    <a:pt x="1584" y="209"/>
                    <a:pt x="1584" y="181"/>
                  </a:cubicBezTo>
                  <a:cubicBezTo>
                    <a:pt x="1584" y="175"/>
                    <a:pt x="1584" y="169"/>
                    <a:pt x="1583" y="164"/>
                  </a:cubicBezTo>
                  <a:cubicBezTo>
                    <a:pt x="1580" y="147"/>
                    <a:pt x="1573" y="133"/>
                    <a:pt x="1556" y="126"/>
                  </a:cubicBezTo>
                  <a:cubicBezTo>
                    <a:pt x="1538" y="119"/>
                    <a:pt x="1508" y="120"/>
                    <a:pt x="1491" y="145"/>
                  </a:cubicBezTo>
                  <a:cubicBezTo>
                    <a:pt x="1490" y="146"/>
                    <a:pt x="1490" y="147"/>
                    <a:pt x="1489" y="149"/>
                  </a:cubicBezTo>
                  <a:cubicBezTo>
                    <a:pt x="1488" y="148"/>
                    <a:pt x="1488" y="148"/>
                    <a:pt x="1488" y="148"/>
                  </a:cubicBezTo>
                  <a:cubicBezTo>
                    <a:pt x="1488" y="141"/>
                    <a:pt x="1488" y="133"/>
                    <a:pt x="1488" y="126"/>
                  </a:cubicBezTo>
                  <a:cubicBezTo>
                    <a:pt x="1480" y="126"/>
                    <a:pt x="1472" y="126"/>
                    <a:pt x="1465" y="126"/>
                  </a:cubicBezTo>
                  <a:cubicBezTo>
                    <a:pt x="1465" y="174"/>
                    <a:pt x="1465" y="222"/>
                    <a:pt x="1465" y="269"/>
                  </a:cubicBezTo>
                  <a:cubicBezTo>
                    <a:pt x="1473" y="269"/>
                    <a:pt x="1480" y="269"/>
                    <a:pt x="1488" y="269"/>
                  </a:cubicBezTo>
                  <a:cubicBezTo>
                    <a:pt x="1488" y="267"/>
                    <a:pt x="1488" y="266"/>
                    <a:pt x="1488" y="264"/>
                  </a:cubicBezTo>
                  <a:cubicBezTo>
                    <a:pt x="1488" y="238"/>
                    <a:pt x="1488" y="212"/>
                    <a:pt x="1488" y="186"/>
                  </a:cubicBezTo>
                  <a:cubicBezTo>
                    <a:pt x="1488" y="169"/>
                    <a:pt x="1495" y="155"/>
                    <a:pt x="1510" y="146"/>
                  </a:cubicBezTo>
                  <a:cubicBezTo>
                    <a:pt x="1531" y="135"/>
                    <a:pt x="1553" y="145"/>
                    <a:pt x="1559" y="167"/>
                  </a:cubicBezTo>
                  <a:cubicBezTo>
                    <a:pt x="1560" y="172"/>
                    <a:pt x="1561" y="177"/>
                    <a:pt x="1561" y="182"/>
                  </a:cubicBezTo>
                  <a:cubicBezTo>
                    <a:pt x="1561" y="209"/>
                    <a:pt x="1561" y="237"/>
                    <a:pt x="1561" y="264"/>
                  </a:cubicBezTo>
                  <a:cubicBezTo>
                    <a:pt x="1561" y="266"/>
                    <a:pt x="1561" y="268"/>
                    <a:pt x="1561" y="270"/>
                  </a:cubicBezTo>
                  <a:cubicBezTo>
                    <a:pt x="1569" y="270"/>
                    <a:pt x="1577" y="270"/>
                    <a:pt x="1584" y="270"/>
                  </a:cubicBezTo>
                  <a:cubicBezTo>
                    <a:pt x="1584" y="268"/>
                    <a:pt x="1584" y="267"/>
                    <a:pt x="1584" y="265"/>
                  </a:cubicBezTo>
                  <a:close/>
                  <a:moveTo>
                    <a:pt x="1627" y="148"/>
                  </a:moveTo>
                  <a:cubicBezTo>
                    <a:pt x="1627" y="177"/>
                    <a:pt x="1627" y="205"/>
                    <a:pt x="1627" y="233"/>
                  </a:cubicBezTo>
                  <a:cubicBezTo>
                    <a:pt x="1627" y="244"/>
                    <a:pt x="1630" y="254"/>
                    <a:pt x="1637" y="263"/>
                  </a:cubicBezTo>
                  <a:cubicBezTo>
                    <a:pt x="1648" y="276"/>
                    <a:pt x="1673" y="275"/>
                    <a:pt x="1685" y="270"/>
                  </a:cubicBezTo>
                  <a:cubicBezTo>
                    <a:pt x="1686" y="269"/>
                    <a:pt x="1687" y="268"/>
                    <a:pt x="1687" y="267"/>
                  </a:cubicBezTo>
                  <a:cubicBezTo>
                    <a:pt x="1687" y="261"/>
                    <a:pt x="1687" y="255"/>
                    <a:pt x="1687" y="249"/>
                  </a:cubicBezTo>
                  <a:cubicBezTo>
                    <a:pt x="1685" y="250"/>
                    <a:pt x="1684" y="250"/>
                    <a:pt x="1683" y="251"/>
                  </a:cubicBezTo>
                  <a:cubicBezTo>
                    <a:pt x="1666" y="259"/>
                    <a:pt x="1653" y="251"/>
                    <a:pt x="1651" y="232"/>
                  </a:cubicBezTo>
                  <a:cubicBezTo>
                    <a:pt x="1651" y="231"/>
                    <a:pt x="1651" y="229"/>
                    <a:pt x="1651" y="228"/>
                  </a:cubicBezTo>
                  <a:cubicBezTo>
                    <a:pt x="1651" y="202"/>
                    <a:pt x="1651" y="177"/>
                    <a:pt x="1651" y="151"/>
                  </a:cubicBezTo>
                  <a:cubicBezTo>
                    <a:pt x="1651" y="150"/>
                    <a:pt x="1651" y="148"/>
                    <a:pt x="1651" y="146"/>
                  </a:cubicBezTo>
                  <a:cubicBezTo>
                    <a:pt x="1663" y="146"/>
                    <a:pt x="1675" y="146"/>
                    <a:pt x="1687" y="146"/>
                  </a:cubicBezTo>
                  <a:cubicBezTo>
                    <a:pt x="1687" y="139"/>
                    <a:pt x="1687" y="132"/>
                    <a:pt x="1687" y="126"/>
                  </a:cubicBezTo>
                  <a:cubicBezTo>
                    <a:pt x="1674" y="126"/>
                    <a:pt x="1663" y="126"/>
                    <a:pt x="1650" y="126"/>
                  </a:cubicBezTo>
                  <a:cubicBezTo>
                    <a:pt x="1650" y="111"/>
                    <a:pt x="1650" y="97"/>
                    <a:pt x="1650" y="83"/>
                  </a:cubicBezTo>
                  <a:cubicBezTo>
                    <a:pt x="1643" y="85"/>
                    <a:pt x="1636" y="87"/>
                    <a:pt x="1630" y="90"/>
                  </a:cubicBezTo>
                  <a:cubicBezTo>
                    <a:pt x="1629" y="90"/>
                    <a:pt x="1627" y="93"/>
                    <a:pt x="1627" y="94"/>
                  </a:cubicBezTo>
                  <a:cubicBezTo>
                    <a:pt x="1627" y="101"/>
                    <a:pt x="1627" y="108"/>
                    <a:pt x="1627" y="116"/>
                  </a:cubicBezTo>
                  <a:cubicBezTo>
                    <a:pt x="1627" y="119"/>
                    <a:pt x="1627" y="122"/>
                    <a:pt x="1627" y="126"/>
                  </a:cubicBezTo>
                  <a:cubicBezTo>
                    <a:pt x="1619" y="126"/>
                    <a:pt x="1611" y="126"/>
                    <a:pt x="1603" y="126"/>
                  </a:cubicBezTo>
                  <a:cubicBezTo>
                    <a:pt x="1603" y="133"/>
                    <a:pt x="1603" y="139"/>
                    <a:pt x="1603" y="146"/>
                  </a:cubicBezTo>
                  <a:cubicBezTo>
                    <a:pt x="1611" y="146"/>
                    <a:pt x="1619" y="146"/>
                    <a:pt x="1627" y="146"/>
                  </a:cubicBezTo>
                  <a:cubicBezTo>
                    <a:pt x="1627" y="147"/>
                    <a:pt x="1627" y="148"/>
                    <a:pt x="1627" y="148"/>
                  </a:cubicBezTo>
                  <a:close/>
                  <a:moveTo>
                    <a:pt x="872" y="269"/>
                  </a:moveTo>
                  <a:cubicBezTo>
                    <a:pt x="880" y="269"/>
                    <a:pt x="887" y="269"/>
                    <a:pt x="895" y="269"/>
                  </a:cubicBezTo>
                  <a:cubicBezTo>
                    <a:pt x="895" y="267"/>
                    <a:pt x="895" y="265"/>
                    <a:pt x="895" y="263"/>
                  </a:cubicBezTo>
                  <a:cubicBezTo>
                    <a:pt x="895" y="241"/>
                    <a:pt x="895" y="218"/>
                    <a:pt x="895" y="195"/>
                  </a:cubicBezTo>
                  <a:cubicBezTo>
                    <a:pt x="895" y="185"/>
                    <a:pt x="897" y="175"/>
                    <a:pt x="901" y="165"/>
                  </a:cubicBezTo>
                  <a:cubicBezTo>
                    <a:pt x="908" y="150"/>
                    <a:pt x="919" y="143"/>
                    <a:pt x="935" y="145"/>
                  </a:cubicBezTo>
                  <a:cubicBezTo>
                    <a:pt x="939" y="146"/>
                    <a:pt x="943" y="147"/>
                    <a:pt x="947" y="148"/>
                  </a:cubicBezTo>
                  <a:cubicBezTo>
                    <a:pt x="947" y="142"/>
                    <a:pt x="947" y="136"/>
                    <a:pt x="947" y="130"/>
                  </a:cubicBezTo>
                  <a:cubicBezTo>
                    <a:pt x="948" y="126"/>
                    <a:pt x="946" y="124"/>
                    <a:pt x="942" y="124"/>
                  </a:cubicBezTo>
                  <a:cubicBezTo>
                    <a:pt x="925" y="121"/>
                    <a:pt x="911" y="127"/>
                    <a:pt x="901" y="143"/>
                  </a:cubicBezTo>
                  <a:cubicBezTo>
                    <a:pt x="899" y="146"/>
                    <a:pt x="898" y="149"/>
                    <a:pt x="896" y="153"/>
                  </a:cubicBezTo>
                  <a:cubicBezTo>
                    <a:pt x="896" y="153"/>
                    <a:pt x="895" y="152"/>
                    <a:pt x="895" y="152"/>
                  </a:cubicBezTo>
                  <a:cubicBezTo>
                    <a:pt x="895" y="144"/>
                    <a:pt x="895" y="135"/>
                    <a:pt x="895" y="126"/>
                  </a:cubicBezTo>
                  <a:cubicBezTo>
                    <a:pt x="887" y="126"/>
                    <a:pt x="880" y="126"/>
                    <a:pt x="872" y="126"/>
                  </a:cubicBezTo>
                  <a:cubicBezTo>
                    <a:pt x="872" y="174"/>
                    <a:pt x="872" y="222"/>
                    <a:pt x="872" y="269"/>
                  </a:cubicBezTo>
                  <a:close/>
                  <a:moveTo>
                    <a:pt x="1403" y="270"/>
                  </a:moveTo>
                  <a:cubicBezTo>
                    <a:pt x="1411" y="270"/>
                    <a:pt x="1418" y="270"/>
                    <a:pt x="1426" y="270"/>
                  </a:cubicBezTo>
                  <a:cubicBezTo>
                    <a:pt x="1426" y="221"/>
                    <a:pt x="1426" y="174"/>
                    <a:pt x="1426" y="126"/>
                  </a:cubicBezTo>
                  <a:cubicBezTo>
                    <a:pt x="1424" y="126"/>
                    <a:pt x="1423" y="126"/>
                    <a:pt x="1421" y="126"/>
                  </a:cubicBezTo>
                  <a:cubicBezTo>
                    <a:pt x="1415" y="126"/>
                    <a:pt x="1409" y="126"/>
                    <a:pt x="1403" y="126"/>
                  </a:cubicBezTo>
                  <a:cubicBezTo>
                    <a:pt x="1403" y="174"/>
                    <a:pt x="1403" y="222"/>
                    <a:pt x="1403" y="270"/>
                  </a:cubicBezTo>
                  <a:close/>
                  <a:moveTo>
                    <a:pt x="1430" y="75"/>
                  </a:moveTo>
                  <a:cubicBezTo>
                    <a:pt x="1430" y="66"/>
                    <a:pt x="1424" y="59"/>
                    <a:pt x="1415" y="59"/>
                  </a:cubicBezTo>
                  <a:cubicBezTo>
                    <a:pt x="1406" y="59"/>
                    <a:pt x="1400" y="65"/>
                    <a:pt x="1399" y="74"/>
                  </a:cubicBezTo>
                  <a:cubicBezTo>
                    <a:pt x="1399" y="83"/>
                    <a:pt x="1405" y="89"/>
                    <a:pt x="1414" y="89"/>
                  </a:cubicBezTo>
                  <a:cubicBezTo>
                    <a:pt x="1423" y="89"/>
                    <a:pt x="1430" y="83"/>
                    <a:pt x="1430" y="75"/>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sz="1800">
                <a:solidFill>
                  <a:prstClr val="black"/>
                </a:solidFill>
              </a:endParaRPr>
            </a:p>
          </p:txBody>
        </p:sp>
        <p:sp>
          <p:nvSpPr>
            <p:cNvPr id="46" name="Freeform 23"/>
            <p:cNvSpPr>
              <a:spLocks noChangeAspect="1" noEditPoints="1"/>
            </p:cNvSpPr>
            <p:nvPr/>
          </p:nvSpPr>
          <p:spPr bwMode="black">
            <a:xfrm>
              <a:off x="734585" y="4257676"/>
              <a:ext cx="2504559" cy="792094"/>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32563"/>
              <a:endParaRPr lang="en-US" sz="1800" dirty="0">
                <a:solidFill>
                  <a:srgbClr val="505050"/>
                </a:solidFill>
              </a:endParaRPr>
            </a:p>
          </p:txBody>
        </p:sp>
      </p:grpSp>
      <p:grpSp>
        <p:nvGrpSpPr>
          <p:cNvPr id="4" name="Group 3"/>
          <p:cNvGrpSpPr/>
          <p:nvPr/>
        </p:nvGrpSpPr>
        <p:grpSpPr>
          <a:xfrm>
            <a:off x="6257856" y="1512908"/>
            <a:ext cx="3571871" cy="4589877"/>
            <a:chOff x="6133258" y="1483378"/>
            <a:chExt cx="3502152" cy="4500288"/>
          </a:xfrm>
        </p:grpSpPr>
        <p:grpSp>
          <p:nvGrpSpPr>
            <p:cNvPr id="3" name="Group 2"/>
            <p:cNvGrpSpPr/>
            <p:nvPr/>
          </p:nvGrpSpPr>
          <p:grpSpPr>
            <a:xfrm>
              <a:off x="6133258" y="1483378"/>
              <a:ext cx="3502152" cy="4500288"/>
              <a:chOff x="8546365" y="1483378"/>
              <a:chExt cx="3502152" cy="4500288"/>
            </a:xfrm>
          </p:grpSpPr>
          <p:sp>
            <p:nvSpPr>
              <p:cNvPr id="21" name="Rectangle 20"/>
              <p:cNvSpPr/>
              <p:nvPr/>
            </p:nvSpPr>
            <p:spPr bwMode="auto">
              <a:xfrm>
                <a:off x="8546365" y="1483378"/>
                <a:ext cx="3502152" cy="69494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6" tIns="34963" rIns="34963" bIns="69926" numCol="1" spcCol="0" rtlCol="0" fromWordArt="0" anchor="ctr" anchorCtr="0" forceAA="0" compatLnSpc="1">
                <a:prstTxWarp prst="textNoShape">
                  <a:avLst/>
                </a:prstTxWarp>
                <a:noAutofit/>
              </a:bodyPr>
              <a:lstStyle/>
              <a:p>
                <a:pPr marL="124584" defTabSz="699009" fontAlgn="base">
                  <a:spcBef>
                    <a:spcPct val="0"/>
                  </a:spcBef>
                  <a:spcAft>
                    <a:spcPct val="0"/>
                  </a:spcAft>
                </a:pPr>
                <a:r>
                  <a:rPr lang="en-US" sz="2448" spc="-39" dirty="0">
                    <a:gradFill>
                      <a:gsLst>
                        <a:gs pos="0">
                          <a:srgbClr val="FFFFFF"/>
                        </a:gs>
                        <a:gs pos="100000">
                          <a:srgbClr val="FFFFFF"/>
                        </a:gs>
                      </a:gsLst>
                      <a:lin ang="5400000" scaled="0"/>
                    </a:gradFill>
                    <a:ea typeface="Segoe UI" pitchFamily="34" charset="0"/>
                    <a:cs typeface="Segoe UI" pitchFamily="34" charset="0"/>
                  </a:rPr>
                  <a:t>Services and data</a:t>
                </a:r>
              </a:p>
            </p:txBody>
          </p:sp>
          <p:grpSp>
            <p:nvGrpSpPr>
              <p:cNvPr id="10" name="Group 9"/>
              <p:cNvGrpSpPr/>
              <p:nvPr/>
            </p:nvGrpSpPr>
            <p:grpSpPr>
              <a:xfrm>
                <a:off x="8546365" y="2252914"/>
                <a:ext cx="3502152" cy="3730752"/>
                <a:chOff x="6262285" y="2489404"/>
                <a:chExt cx="3502152" cy="3730752"/>
              </a:xfrm>
            </p:grpSpPr>
            <p:sp>
              <p:nvSpPr>
                <p:cNvPr id="14" name="Rectangle 13"/>
                <p:cNvSpPr/>
                <p:nvPr/>
              </p:nvSpPr>
              <p:spPr bwMode="auto">
                <a:xfrm>
                  <a:off x="6262285" y="2489404"/>
                  <a:ext cx="3502152" cy="37307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6" tIns="34963" rIns="34963" bIns="69926" numCol="1" spcCol="0" rtlCol="0" fromWordArt="0" anchor="b" anchorCtr="0" forceAA="0" compatLnSpc="1">
                  <a:prstTxWarp prst="textNoShape">
                    <a:avLst/>
                  </a:prstTxWarp>
                  <a:noAutofit/>
                </a:bodyPr>
                <a:lstStyle/>
                <a:p>
                  <a:pPr algn="ctr" defTabSz="699009" fontAlgn="base">
                    <a:spcBef>
                      <a:spcPct val="0"/>
                    </a:spcBef>
                    <a:spcAft>
                      <a:spcPct val="0"/>
                    </a:spcAft>
                  </a:pPr>
                  <a:endParaRPr lang="en-US" sz="2038" spc="-39" dirty="0">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2" descr="C:\Users\v-sacars\Documents\Microsoft\Product logos\dyn-brand_bL_r.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56722" y="3378937"/>
                  <a:ext cx="1600200" cy="346045"/>
                </a:xfrm>
                <a:prstGeom prst="rect">
                  <a:avLst/>
                </a:prstGeom>
                <a:solidFill>
                  <a:schemeClr val="tx2"/>
                </a:solidFill>
                <a:extLst/>
              </p:spPr>
            </p:pic>
            <p:pic>
              <p:nvPicPr>
                <p:cNvPr id="39" name="Picture 38"/>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846726" y="3822592"/>
                  <a:ext cx="1600200" cy="334987"/>
                </a:xfrm>
                <a:prstGeom prst="rect">
                  <a:avLst/>
                </a:prstGeom>
                <a:solidFill>
                  <a:schemeClr val="tx2"/>
                </a:solidFill>
              </p:spPr>
            </p:pic>
            <p:sp>
              <p:nvSpPr>
                <p:cNvPr id="49" name="Freeform 10"/>
                <p:cNvSpPr>
                  <a:spLocks noChangeAspect="1" noEditPoints="1"/>
                </p:cNvSpPr>
                <p:nvPr/>
              </p:nvSpPr>
              <p:spPr bwMode="auto">
                <a:xfrm>
                  <a:off x="6556722" y="5215777"/>
                  <a:ext cx="1600200" cy="619977"/>
                </a:xfrm>
                <a:custGeom>
                  <a:avLst/>
                  <a:gdLst>
                    <a:gd name="T0" fmla="*/ 25 w 839"/>
                    <a:gd name="T1" fmla="*/ 8 h 323"/>
                    <a:gd name="T2" fmla="*/ 73 w 839"/>
                    <a:gd name="T3" fmla="*/ 26 h 323"/>
                    <a:gd name="T4" fmla="*/ 71 w 839"/>
                    <a:gd name="T5" fmla="*/ 206 h 323"/>
                    <a:gd name="T6" fmla="*/ 2 w 839"/>
                    <a:gd name="T7" fmla="*/ 268 h 323"/>
                    <a:gd name="T8" fmla="*/ 178 w 839"/>
                    <a:gd name="T9" fmla="*/ 176 h 323"/>
                    <a:gd name="T10" fmla="*/ 131 w 839"/>
                    <a:gd name="T11" fmla="*/ 154 h 323"/>
                    <a:gd name="T12" fmla="*/ 98 w 839"/>
                    <a:gd name="T13" fmla="*/ 86 h 323"/>
                    <a:gd name="T14" fmla="*/ 257 w 839"/>
                    <a:gd name="T15" fmla="*/ 133 h 323"/>
                    <a:gd name="T16" fmla="*/ 257 w 839"/>
                    <a:gd name="T17" fmla="*/ 208 h 323"/>
                    <a:gd name="T18" fmla="*/ 76 w 839"/>
                    <a:gd name="T19" fmla="*/ 319 h 323"/>
                    <a:gd name="T20" fmla="*/ 3 w 839"/>
                    <a:gd name="T21" fmla="*/ 272 h 323"/>
                    <a:gd name="T22" fmla="*/ 0 w 839"/>
                    <a:gd name="T23" fmla="*/ 3 h 323"/>
                    <a:gd name="T24" fmla="*/ 839 w 839"/>
                    <a:gd name="T25" fmla="*/ 119 h 323"/>
                    <a:gd name="T26" fmla="*/ 817 w 839"/>
                    <a:gd name="T27" fmla="*/ 124 h 323"/>
                    <a:gd name="T28" fmla="*/ 816 w 839"/>
                    <a:gd name="T29" fmla="*/ 138 h 323"/>
                    <a:gd name="T30" fmla="*/ 790 w 839"/>
                    <a:gd name="T31" fmla="*/ 118 h 323"/>
                    <a:gd name="T32" fmla="*/ 718 w 839"/>
                    <a:gd name="T33" fmla="*/ 223 h 323"/>
                    <a:gd name="T34" fmla="*/ 815 w 839"/>
                    <a:gd name="T35" fmla="*/ 235 h 323"/>
                    <a:gd name="T36" fmla="*/ 818 w 839"/>
                    <a:gd name="T37" fmla="*/ 234 h 323"/>
                    <a:gd name="T38" fmla="*/ 781 w 839"/>
                    <a:gd name="T39" fmla="*/ 302 h 323"/>
                    <a:gd name="T40" fmla="*/ 728 w 839"/>
                    <a:gd name="T41" fmla="*/ 293 h 323"/>
                    <a:gd name="T42" fmla="*/ 726 w 839"/>
                    <a:gd name="T43" fmla="*/ 314 h 323"/>
                    <a:gd name="T44" fmla="*/ 836 w 839"/>
                    <a:gd name="T45" fmla="*/ 271 h 323"/>
                    <a:gd name="T46" fmla="*/ 839 w 839"/>
                    <a:gd name="T47" fmla="*/ 119 h 323"/>
                    <a:gd name="T48" fmla="*/ 764 w 839"/>
                    <a:gd name="T49" fmla="*/ 240 h 323"/>
                    <a:gd name="T50" fmla="*/ 742 w 839"/>
                    <a:gd name="T51" fmla="*/ 156 h 323"/>
                    <a:gd name="T52" fmla="*/ 816 w 839"/>
                    <a:gd name="T53" fmla="*/ 163 h 323"/>
                    <a:gd name="T54" fmla="*/ 815 w 839"/>
                    <a:gd name="T55" fmla="*/ 212 h 323"/>
                    <a:gd name="T56" fmla="*/ 376 w 839"/>
                    <a:gd name="T57" fmla="*/ 256 h 323"/>
                    <a:gd name="T58" fmla="*/ 380 w 839"/>
                    <a:gd name="T59" fmla="*/ 242 h 323"/>
                    <a:gd name="T60" fmla="*/ 470 w 839"/>
                    <a:gd name="T61" fmla="*/ 230 h 323"/>
                    <a:gd name="T62" fmla="*/ 433 w 839"/>
                    <a:gd name="T63" fmla="*/ 117 h 323"/>
                    <a:gd name="T64" fmla="*/ 376 w 839"/>
                    <a:gd name="T65" fmla="*/ 144 h 323"/>
                    <a:gd name="T66" fmla="*/ 376 w 839"/>
                    <a:gd name="T67" fmla="*/ 103 h 323"/>
                    <a:gd name="T68" fmla="*/ 374 w 839"/>
                    <a:gd name="T69" fmla="*/ 60 h 323"/>
                    <a:gd name="T70" fmla="*/ 355 w 839"/>
                    <a:gd name="T71" fmla="*/ 256 h 323"/>
                    <a:gd name="T72" fmla="*/ 413 w 839"/>
                    <a:gd name="T73" fmla="*/ 242 h 323"/>
                    <a:gd name="T74" fmla="*/ 376 w 839"/>
                    <a:gd name="T75" fmla="*/ 203 h 323"/>
                    <a:gd name="T76" fmla="*/ 435 w 839"/>
                    <a:gd name="T77" fmla="*/ 138 h 323"/>
                    <a:gd name="T78" fmla="*/ 459 w 839"/>
                    <a:gd name="T79" fmla="*/ 185 h 323"/>
                    <a:gd name="T80" fmla="*/ 569 w 839"/>
                    <a:gd name="T81" fmla="*/ 257 h 323"/>
                    <a:gd name="T82" fmla="*/ 590 w 839"/>
                    <a:gd name="T83" fmla="*/ 248 h 323"/>
                    <a:gd name="T84" fmla="*/ 627 w 839"/>
                    <a:gd name="T85" fmla="*/ 135 h 323"/>
                    <a:gd name="T86" fmla="*/ 661 w 839"/>
                    <a:gd name="T87" fmla="*/ 173 h 323"/>
                    <a:gd name="T88" fmla="*/ 661 w 839"/>
                    <a:gd name="T89" fmla="*/ 256 h 323"/>
                    <a:gd name="T90" fmla="*/ 683 w 839"/>
                    <a:gd name="T91" fmla="*/ 253 h 323"/>
                    <a:gd name="T92" fmla="*/ 680 w 839"/>
                    <a:gd name="T93" fmla="*/ 149 h 323"/>
                    <a:gd name="T94" fmla="*/ 594 w 839"/>
                    <a:gd name="T95" fmla="*/ 138 h 323"/>
                    <a:gd name="T96" fmla="*/ 590 w 839"/>
                    <a:gd name="T97" fmla="*/ 138 h 323"/>
                    <a:gd name="T98" fmla="*/ 588 w 839"/>
                    <a:gd name="T99" fmla="*/ 120 h 323"/>
                    <a:gd name="T100" fmla="*/ 569 w 839"/>
                    <a:gd name="T101" fmla="*/ 257 h 323"/>
                    <a:gd name="T102" fmla="*/ 531 w 839"/>
                    <a:gd name="T103" fmla="*/ 256 h 323"/>
                    <a:gd name="T104" fmla="*/ 515 w 839"/>
                    <a:gd name="T105" fmla="*/ 120 h 323"/>
                    <a:gd name="T106" fmla="*/ 510 w 839"/>
                    <a:gd name="T107" fmla="*/ 256 h 323"/>
                    <a:gd name="T108" fmla="*/ 507 w 839"/>
                    <a:gd name="T109" fmla="*/ 73 h 323"/>
                    <a:gd name="T110" fmla="*/ 535 w 839"/>
                    <a:gd name="T111" fmla="*/ 7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39" h="323">
                      <a:moveTo>
                        <a:pt x="0" y="0"/>
                      </a:moveTo>
                      <a:cubicBezTo>
                        <a:pt x="9" y="2"/>
                        <a:pt x="17" y="5"/>
                        <a:pt x="25" y="8"/>
                      </a:cubicBezTo>
                      <a:cubicBezTo>
                        <a:pt x="40" y="12"/>
                        <a:pt x="55" y="17"/>
                        <a:pt x="70" y="21"/>
                      </a:cubicBezTo>
                      <a:cubicBezTo>
                        <a:pt x="72" y="22"/>
                        <a:pt x="73" y="23"/>
                        <a:pt x="73" y="26"/>
                      </a:cubicBezTo>
                      <a:cubicBezTo>
                        <a:pt x="73" y="84"/>
                        <a:pt x="73" y="142"/>
                        <a:pt x="73" y="200"/>
                      </a:cubicBezTo>
                      <a:cubicBezTo>
                        <a:pt x="73" y="202"/>
                        <a:pt x="72" y="204"/>
                        <a:pt x="71" y="206"/>
                      </a:cubicBezTo>
                      <a:cubicBezTo>
                        <a:pt x="49" y="225"/>
                        <a:pt x="28" y="244"/>
                        <a:pt x="6" y="263"/>
                      </a:cubicBezTo>
                      <a:cubicBezTo>
                        <a:pt x="5" y="265"/>
                        <a:pt x="3" y="266"/>
                        <a:pt x="2" y="268"/>
                      </a:cubicBezTo>
                      <a:cubicBezTo>
                        <a:pt x="2" y="268"/>
                        <a:pt x="2" y="268"/>
                        <a:pt x="2" y="269"/>
                      </a:cubicBezTo>
                      <a:cubicBezTo>
                        <a:pt x="61" y="238"/>
                        <a:pt x="119" y="207"/>
                        <a:pt x="178" y="176"/>
                      </a:cubicBezTo>
                      <a:cubicBezTo>
                        <a:pt x="169" y="172"/>
                        <a:pt x="161" y="168"/>
                        <a:pt x="153" y="165"/>
                      </a:cubicBezTo>
                      <a:cubicBezTo>
                        <a:pt x="146" y="161"/>
                        <a:pt x="139" y="158"/>
                        <a:pt x="131" y="154"/>
                      </a:cubicBezTo>
                      <a:cubicBezTo>
                        <a:pt x="130" y="154"/>
                        <a:pt x="129" y="153"/>
                        <a:pt x="128" y="151"/>
                      </a:cubicBezTo>
                      <a:cubicBezTo>
                        <a:pt x="118" y="130"/>
                        <a:pt x="108" y="108"/>
                        <a:pt x="98" y="86"/>
                      </a:cubicBezTo>
                      <a:cubicBezTo>
                        <a:pt x="98" y="85"/>
                        <a:pt x="97" y="85"/>
                        <a:pt x="97" y="84"/>
                      </a:cubicBezTo>
                      <a:cubicBezTo>
                        <a:pt x="151" y="100"/>
                        <a:pt x="204" y="117"/>
                        <a:pt x="257" y="133"/>
                      </a:cubicBezTo>
                      <a:cubicBezTo>
                        <a:pt x="257" y="134"/>
                        <a:pt x="257" y="135"/>
                        <a:pt x="257" y="137"/>
                      </a:cubicBezTo>
                      <a:cubicBezTo>
                        <a:pt x="257" y="160"/>
                        <a:pt x="257" y="184"/>
                        <a:pt x="257" y="208"/>
                      </a:cubicBezTo>
                      <a:cubicBezTo>
                        <a:pt x="257" y="211"/>
                        <a:pt x="257" y="212"/>
                        <a:pt x="255" y="213"/>
                      </a:cubicBezTo>
                      <a:cubicBezTo>
                        <a:pt x="195" y="249"/>
                        <a:pt x="135" y="284"/>
                        <a:pt x="76" y="319"/>
                      </a:cubicBezTo>
                      <a:cubicBezTo>
                        <a:pt x="74" y="321"/>
                        <a:pt x="72" y="321"/>
                        <a:pt x="70" y="319"/>
                      </a:cubicBezTo>
                      <a:cubicBezTo>
                        <a:pt x="48" y="303"/>
                        <a:pt x="26" y="288"/>
                        <a:pt x="3" y="272"/>
                      </a:cubicBezTo>
                      <a:cubicBezTo>
                        <a:pt x="2" y="271"/>
                        <a:pt x="1" y="271"/>
                        <a:pt x="0" y="270"/>
                      </a:cubicBezTo>
                      <a:cubicBezTo>
                        <a:pt x="0" y="181"/>
                        <a:pt x="0" y="92"/>
                        <a:pt x="0" y="3"/>
                      </a:cubicBezTo>
                      <a:cubicBezTo>
                        <a:pt x="0" y="2"/>
                        <a:pt x="0" y="1"/>
                        <a:pt x="0" y="0"/>
                      </a:cubicBezTo>
                      <a:close/>
                      <a:moveTo>
                        <a:pt x="839" y="119"/>
                      </a:moveTo>
                      <a:cubicBezTo>
                        <a:pt x="833" y="119"/>
                        <a:pt x="828" y="120"/>
                        <a:pt x="822" y="119"/>
                      </a:cubicBezTo>
                      <a:cubicBezTo>
                        <a:pt x="818" y="119"/>
                        <a:pt x="817" y="120"/>
                        <a:pt x="817" y="124"/>
                      </a:cubicBezTo>
                      <a:cubicBezTo>
                        <a:pt x="818" y="129"/>
                        <a:pt x="817" y="133"/>
                        <a:pt x="817" y="138"/>
                      </a:cubicBezTo>
                      <a:cubicBezTo>
                        <a:pt x="817" y="138"/>
                        <a:pt x="817" y="138"/>
                        <a:pt x="816" y="138"/>
                      </a:cubicBezTo>
                      <a:cubicBezTo>
                        <a:pt x="816" y="137"/>
                        <a:pt x="815" y="136"/>
                        <a:pt x="814" y="135"/>
                      </a:cubicBezTo>
                      <a:cubicBezTo>
                        <a:pt x="809" y="127"/>
                        <a:pt x="801" y="121"/>
                        <a:pt x="790" y="118"/>
                      </a:cubicBezTo>
                      <a:cubicBezTo>
                        <a:pt x="766" y="112"/>
                        <a:pt x="740" y="118"/>
                        <a:pt x="725" y="143"/>
                      </a:cubicBezTo>
                      <a:cubicBezTo>
                        <a:pt x="710" y="168"/>
                        <a:pt x="709" y="196"/>
                        <a:pt x="718" y="223"/>
                      </a:cubicBezTo>
                      <a:cubicBezTo>
                        <a:pt x="725" y="245"/>
                        <a:pt x="741" y="258"/>
                        <a:pt x="764" y="260"/>
                      </a:cubicBezTo>
                      <a:cubicBezTo>
                        <a:pt x="786" y="262"/>
                        <a:pt x="803" y="254"/>
                        <a:pt x="815" y="235"/>
                      </a:cubicBezTo>
                      <a:cubicBezTo>
                        <a:pt x="816" y="235"/>
                        <a:pt x="816" y="234"/>
                        <a:pt x="816" y="233"/>
                      </a:cubicBezTo>
                      <a:cubicBezTo>
                        <a:pt x="817" y="234"/>
                        <a:pt x="817" y="234"/>
                        <a:pt x="818" y="234"/>
                      </a:cubicBezTo>
                      <a:cubicBezTo>
                        <a:pt x="817" y="244"/>
                        <a:pt x="817" y="254"/>
                        <a:pt x="816" y="264"/>
                      </a:cubicBezTo>
                      <a:cubicBezTo>
                        <a:pt x="814" y="285"/>
                        <a:pt x="801" y="298"/>
                        <a:pt x="781" y="302"/>
                      </a:cubicBezTo>
                      <a:cubicBezTo>
                        <a:pt x="764" y="305"/>
                        <a:pt x="748" y="303"/>
                        <a:pt x="732" y="296"/>
                      </a:cubicBezTo>
                      <a:cubicBezTo>
                        <a:pt x="731" y="295"/>
                        <a:pt x="730" y="294"/>
                        <a:pt x="728" y="293"/>
                      </a:cubicBezTo>
                      <a:cubicBezTo>
                        <a:pt x="726" y="300"/>
                        <a:pt x="724" y="306"/>
                        <a:pt x="722" y="312"/>
                      </a:cubicBezTo>
                      <a:cubicBezTo>
                        <a:pt x="724" y="313"/>
                        <a:pt x="725" y="313"/>
                        <a:pt x="726" y="314"/>
                      </a:cubicBezTo>
                      <a:cubicBezTo>
                        <a:pt x="745" y="321"/>
                        <a:pt x="764" y="323"/>
                        <a:pt x="783" y="320"/>
                      </a:cubicBezTo>
                      <a:cubicBezTo>
                        <a:pt x="813" y="316"/>
                        <a:pt x="830" y="300"/>
                        <a:pt x="836" y="271"/>
                      </a:cubicBezTo>
                      <a:cubicBezTo>
                        <a:pt x="838" y="266"/>
                        <a:pt x="838" y="260"/>
                        <a:pt x="839" y="254"/>
                      </a:cubicBezTo>
                      <a:cubicBezTo>
                        <a:pt x="839" y="209"/>
                        <a:pt x="839" y="164"/>
                        <a:pt x="839" y="119"/>
                      </a:cubicBezTo>
                      <a:close/>
                      <a:moveTo>
                        <a:pt x="815" y="212"/>
                      </a:moveTo>
                      <a:cubicBezTo>
                        <a:pt x="808" y="234"/>
                        <a:pt x="786" y="246"/>
                        <a:pt x="764" y="240"/>
                      </a:cubicBezTo>
                      <a:cubicBezTo>
                        <a:pt x="752" y="237"/>
                        <a:pt x="744" y="229"/>
                        <a:pt x="740" y="218"/>
                      </a:cubicBezTo>
                      <a:cubicBezTo>
                        <a:pt x="732" y="197"/>
                        <a:pt x="732" y="176"/>
                        <a:pt x="742" y="156"/>
                      </a:cubicBezTo>
                      <a:cubicBezTo>
                        <a:pt x="750" y="140"/>
                        <a:pt x="766" y="133"/>
                        <a:pt x="784" y="135"/>
                      </a:cubicBezTo>
                      <a:cubicBezTo>
                        <a:pt x="799" y="137"/>
                        <a:pt x="812" y="149"/>
                        <a:pt x="816" y="163"/>
                      </a:cubicBezTo>
                      <a:cubicBezTo>
                        <a:pt x="817" y="171"/>
                        <a:pt x="817" y="178"/>
                        <a:pt x="818" y="187"/>
                      </a:cubicBezTo>
                      <a:cubicBezTo>
                        <a:pt x="817" y="195"/>
                        <a:pt x="817" y="204"/>
                        <a:pt x="815" y="212"/>
                      </a:cubicBezTo>
                      <a:close/>
                      <a:moveTo>
                        <a:pt x="355" y="256"/>
                      </a:moveTo>
                      <a:cubicBezTo>
                        <a:pt x="362" y="256"/>
                        <a:pt x="369" y="256"/>
                        <a:pt x="376" y="256"/>
                      </a:cubicBezTo>
                      <a:cubicBezTo>
                        <a:pt x="376" y="250"/>
                        <a:pt x="376" y="244"/>
                        <a:pt x="376" y="236"/>
                      </a:cubicBezTo>
                      <a:cubicBezTo>
                        <a:pt x="378" y="239"/>
                        <a:pt x="379" y="240"/>
                        <a:pt x="380" y="242"/>
                      </a:cubicBezTo>
                      <a:cubicBezTo>
                        <a:pt x="386" y="250"/>
                        <a:pt x="394" y="256"/>
                        <a:pt x="403" y="258"/>
                      </a:cubicBezTo>
                      <a:cubicBezTo>
                        <a:pt x="426" y="264"/>
                        <a:pt x="455" y="258"/>
                        <a:pt x="470" y="230"/>
                      </a:cubicBezTo>
                      <a:cubicBezTo>
                        <a:pt x="483" y="207"/>
                        <a:pt x="484" y="182"/>
                        <a:pt x="477" y="157"/>
                      </a:cubicBezTo>
                      <a:cubicBezTo>
                        <a:pt x="471" y="135"/>
                        <a:pt x="456" y="120"/>
                        <a:pt x="433" y="117"/>
                      </a:cubicBezTo>
                      <a:cubicBezTo>
                        <a:pt x="410" y="114"/>
                        <a:pt x="391" y="121"/>
                        <a:pt x="378" y="142"/>
                      </a:cubicBezTo>
                      <a:cubicBezTo>
                        <a:pt x="378" y="142"/>
                        <a:pt x="377" y="143"/>
                        <a:pt x="376" y="144"/>
                      </a:cubicBezTo>
                      <a:cubicBezTo>
                        <a:pt x="376" y="142"/>
                        <a:pt x="376" y="141"/>
                        <a:pt x="376" y="139"/>
                      </a:cubicBezTo>
                      <a:cubicBezTo>
                        <a:pt x="376" y="127"/>
                        <a:pt x="376" y="115"/>
                        <a:pt x="376" y="103"/>
                      </a:cubicBezTo>
                      <a:cubicBezTo>
                        <a:pt x="376" y="90"/>
                        <a:pt x="376" y="77"/>
                        <a:pt x="376" y="63"/>
                      </a:cubicBezTo>
                      <a:cubicBezTo>
                        <a:pt x="376" y="62"/>
                        <a:pt x="375" y="60"/>
                        <a:pt x="374" y="60"/>
                      </a:cubicBezTo>
                      <a:cubicBezTo>
                        <a:pt x="368" y="58"/>
                        <a:pt x="361" y="56"/>
                        <a:pt x="355" y="54"/>
                      </a:cubicBezTo>
                      <a:cubicBezTo>
                        <a:pt x="355" y="122"/>
                        <a:pt x="355" y="189"/>
                        <a:pt x="355" y="256"/>
                      </a:cubicBezTo>
                      <a:close/>
                      <a:moveTo>
                        <a:pt x="452" y="219"/>
                      </a:moveTo>
                      <a:cubicBezTo>
                        <a:pt x="444" y="235"/>
                        <a:pt x="430" y="243"/>
                        <a:pt x="413" y="242"/>
                      </a:cubicBezTo>
                      <a:cubicBezTo>
                        <a:pt x="397" y="241"/>
                        <a:pt x="383" y="230"/>
                        <a:pt x="378" y="214"/>
                      </a:cubicBezTo>
                      <a:cubicBezTo>
                        <a:pt x="377" y="211"/>
                        <a:pt x="376" y="207"/>
                        <a:pt x="376" y="203"/>
                      </a:cubicBezTo>
                      <a:cubicBezTo>
                        <a:pt x="376" y="192"/>
                        <a:pt x="375" y="181"/>
                        <a:pt x="377" y="171"/>
                      </a:cubicBezTo>
                      <a:cubicBezTo>
                        <a:pt x="382" y="139"/>
                        <a:pt x="412" y="128"/>
                        <a:pt x="435" y="138"/>
                      </a:cubicBezTo>
                      <a:cubicBezTo>
                        <a:pt x="448" y="143"/>
                        <a:pt x="454" y="155"/>
                        <a:pt x="457" y="168"/>
                      </a:cubicBezTo>
                      <a:cubicBezTo>
                        <a:pt x="458" y="174"/>
                        <a:pt x="458" y="179"/>
                        <a:pt x="459" y="185"/>
                      </a:cubicBezTo>
                      <a:cubicBezTo>
                        <a:pt x="458" y="196"/>
                        <a:pt x="457" y="208"/>
                        <a:pt x="452" y="219"/>
                      </a:cubicBezTo>
                      <a:close/>
                      <a:moveTo>
                        <a:pt x="569" y="257"/>
                      </a:moveTo>
                      <a:cubicBezTo>
                        <a:pt x="573" y="257"/>
                        <a:pt x="578" y="257"/>
                        <a:pt x="582" y="257"/>
                      </a:cubicBezTo>
                      <a:cubicBezTo>
                        <a:pt x="590" y="257"/>
                        <a:pt x="590" y="257"/>
                        <a:pt x="590" y="248"/>
                      </a:cubicBezTo>
                      <a:cubicBezTo>
                        <a:pt x="590" y="223"/>
                        <a:pt x="590" y="198"/>
                        <a:pt x="591" y="173"/>
                      </a:cubicBezTo>
                      <a:cubicBezTo>
                        <a:pt x="591" y="153"/>
                        <a:pt x="607" y="135"/>
                        <a:pt x="627" y="135"/>
                      </a:cubicBezTo>
                      <a:cubicBezTo>
                        <a:pt x="642" y="134"/>
                        <a:pt x="653" y="141"/>
                        <a:pt x="657" y="154"/>
                      </a:cubicBezTo>
                      <a:cubicBezTo>
                        <a:pt x="659" y="160"/>
                        <a:pt x="661" y="167"/>
                        <a:pt x="661" y="173"/>
                      </a:cubicBezTo>
                      <a:cubicBezTo>
                        <a:pt x="661" y="200"/>
                        <a:pt x="661" y="226"/>
                        <a:pt x="661" y="252"/>
                      </a:cubicBezTo>
                      <a:cubicBezTo>
                        <a:pt x="661" y="253"/>
                        <a:pt x="661" y="255"/>
                        <a:pt x="661" y="256"/>
                      </a:cubicBezTo>
                      <a:cubicBezTo>
                        <a:pt x="668" y="256"/>
                        <a:pt x="675" y="256"/>
                        <a:pt x="683" y="256"/>
                      </a:cubicBezTo>
                      <a:cubicBezTo>
                        <a:pt x="683" y="255"/>
                        <a:pt x="683" y="254"/>
                        <a:pt x="683" y="253"/>
                      </a:cubicBezTo>
                      <a:cubicBezTo>
                        <a:pt x="683" y="226"/>
                        <a:pt x="683" y="199"/>
                        <a:pt x="683" y="172"/>
                      </a:cubicBezTo>
                      <a:cubicBezTo>
                        <a:pt x="683" y="165"/>
                        <a:pt x="682" y="157"/>
                        <a:pt x="680" y="149"/>
                      </a:cubicBezTo>
                      <a:cubicBezTo>
                        <a:pt x="676" y="134"/>
                        <a:pt x="667" y="123"/>
                        <a:pt x="652" y="118"/>
                      </a:cubicBezTo>
                      <a:cubicBezTo>
                        <a:pt x="631" y="113"/>
                        <a:pt x="608" y="118"/>
                        <a:pt x="594" y="138"/>
                      </a:cubicBezTo>
                      <a:cubicBezTo>
                        <a:pt x="593" y="140"/>
                        <a:pt x="592" y="141"/>
                        <a:pt x="591" y="143"/>
                      </a:cubicBezTo>
                      <a:cubicBezTo>
                        <a:pt x="590" y="141"/>
                        <a:pt x="590" y="139"/>
                        <a:pt x="590" y="138"/>
                      </a:cubicBezTo>
                      <a:cubicBezTo>
                        <a:pt x="590" y="133"/>
                        <a:pt x="590" y="128"/>
                        <a:pt x="590" y="123"/>
                      </a:cubicBezTo>
                      <a:cubicBezTo>
                        <a:pt x="590" y="121"/>
                        <a:pt x="590" y="119"/>
                        <a:pt x="588" y="120"/>
                      </a:cubicBezTo>
                      <a:cubicBezTo>
                        <a:pt x="582" y="120"/>
                        <a:pt x="575" y="120"/>
                        <a:pt x="569" y="120"/>
                      </a:cubicBezTo>
                      <a:cubicBezTo>
                        <a:pt x="569" y="165"/>
                        <a:pt x="569" y="211"/>
                        <a:pt x="569" y="257"/>
                      </a:cubicBezTo>
                      <a:close/>
                      <a:moveTo>
                        <a:pt x="510" y="256"/>
                      </a:moveTo>
                      <a:cubicBezTo>
                        <a:pt x="518" y="256"/>
                        <a:pt x="524" y="256"/>
                        <a:pt x="531" y="256"/>
                      </a:cubicBezTo>
                      <a:cubicBezTo>
                        <a:pt x="531" y="211"/>
                        <a:pt x="531" y="165"/>
                        <a:pt x="531" y="120"/>
                      </a:cubicBezTo>
                      <a:cubicBezTo>
                        <a:pt x="526" y="120"/>
                        <a:pt x="520" y="120"/>
                        <a:pt x="515" y="120"/>
                      </a:cubicBezTo>
                      <a:cubicBezTo>
                        <a:pt x="513" y="120"/>
                        <a:pt x="512" y="120"/>
                        <a:pt x="510" y="120"/>
                      </a:cubicBezTo>
                      <a:cubicBezTo>
                        <a:pt x="510" y="165"/>
                        <a:pt x="510" y="211"/>
                        <a:pt x="510" y="256"/>
                      </a:cubicBezTo>
                      <a:close/>
                      <a:moveTo>
                        <a:pt x="521" y="59"/>
                      </a:moveTo>
                      <a:cubicBezTo>
                        <a:pt x="513" y="59"/>
                        <a:pt x="507" y="65"/>
                        <a:pt x="507" y="73"/>
                      </a:cubicBezTo>
                      <a:cubicBezTo>
                        <a:pt x="507" y="81"/>
                        <a:pt x="513" y="87"/>
                        <a:pt x="521" y="87"/>
                      </a:cubicBezTo>
                      <a:cubicBezTo>
                        <a:pt x="529" y="87"/>
                        <a:pt x="535" y="81"/>
                        <a:pt x="535" y="73"/>
                      </a:cubicBezTo>
                      <a:cubicBezTo>
                        <a:pt x="535" y="65"/>
                        <a:pt x="529" y="59"/>
                        <a:pt x="521" y="59"/>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endParaRPr lang="en-US" sz="1873"/>
                </a:p>
              </p:txBody>
            </p:sp>
            <p:sp>
              <p:nvSpPr>
                <p:cNvPr id="50" name="Freeform 45"/>
                <p:cNvSpPr>
                  <a:spLocks noChangeAspect="1" noEditPoints="1"/>
                </p:cNvSpPr>
                <p:nvPr/>
              </p:nvSpPr>
              <p:spPr bwMode="auto">
                <a:xfrm>
                  <a:off x="7846726" y="2947924"/>
                  <a:ext cx="1600200" cy="283464"/>
                </a:xfrm>
                <a:custGeom>
                  <a:avLst/>
                  <a:gdLst>
                    <a:gd name="T0" fmla="*/ 784 w 1460"/>
                    <a:gd name="T1" fmla="*/ 14 h 256"/>
                    <a:gd name="T2" fmla="*/ 928 w 1460"/>
                    <a:gd name="T3" fmla="*/ 73 h 256"/>
                    <a:gd name="T4" fmla="*/ 817 w 1460"/>
                    <a:gd name="T5" fmla="*/ 161 h 256"/>
                    <a:gd name="T6" fmla="*/ 872 w 1460"/>
                    <a:gd name="T7" fmla="*/ 130 h 256"/>
                    <a:gd name="T8" fmla="*/ 848 w 1460"/>
                    <a:gd name="T9" fmla="*/ 39 h 256"/>
                    <a:gd name="T10" fmla="*/ 307 w 1460"/>
                    <a:gd name="T11" fmla="*/ 246 h 256"/>
                    <a:gd name="T12" fmla="*/ 271 w 1460"/>
                    <a:gd name="T13" fmla="*/ 80 h 256"/>
                    <a:gd name="T14" fmla="*/ 194 w 1460"/>
                    <a:gd name="T15" fmla="*/ 108 h 256"/>
                    <a:gd name="T16" fmla="*/ 194 w 1460"/>
                    <a:gd name="T17" fmla="*/ 251 h 256"/>
                    <a:gd name="T18" fmla="*/ 207 w 1460"/>
                    <a:gd name="T19" fmla="*/ 116 h 256"/>
                    <a:gd name="T20" fmla="*/ 280 w 1460"/>
                    <a:gd name="T21" fmla="*/ 245 h 256"/>
                    <a:gd name="T22" fmla="*/ 751 w 1460"/>
                    <a:gd name="T23" fmla="*/ 173 h 256"/>
                    <a:gd name="T24" fmla="*/ 677 w 1460"/>
                    <a:gd name="T25" fmla="*/ 231 h 256"/>
                    <a:gd name="T26" fmla="*/ 739 w 1460"/>
                    <a:gd name="T27" fmla="*/ 217 h 256"/>
                    <a:gd name="T28" fmla="*/ 663 w 1460"/>
                    <a:gd name="T29" fmla="*/ 254 h 256"/>
                    <a:gd name="T30" fmla="*/ 665 w 1460"/>
                    <a:gd name="T31" fmla="*/ 79 h 256"/>
                    <a:gd name="T32" fmla="*/ 751 w 1460"/>
                    <a:gd name="T33" fmla="*/ 169 h 256"/>
                    <a:gd name="T34" fmla="*/ 699 w 1460"/>
                    <a:gd name="T35" fmla="*/ 104 h 256"/>
                    <a:gd name="T36" fmla="*/ 112 w 1460"/>
                    <a:gd name="T37" fmla="*/ 13 h 256"/>
                    <a:gd name="T38" fmla="*/ 19 w 1460"/>
                    <a:gd name="T39" fmla="*/ 116 h 256"/>
                    <a:gd name="T40" fmla="*/ 104 w 1460"/>
                    <a:gd name="T41" fmla="*/ 198 h 256"/>
                    <a:gd name="T42" fmla="*/ 1 w 1460"/>
                    <a:gd name="T43" fmla="*/ 209 h 256"/>
                    <a:gd name="T44" fmla="*/ 99 w 1460"/>
                    <a:gd name="T45" fmla="*/ 246 h 256"/>
                    <a:gd name="T46" fmla="*/ 71 w 1460"/>
                    <a:gd name="T47" fmla="*/ 118 h 256"/>
                    <a:gd name="T48" fmla="*/ 58 w 1460"/>
                    <a:gd name="T49" fmla="*/ 37 h 256"/>
                    <a:gd name="T50" fmla="*/ 123 w 1460"/>
                    <a:gd name="T51" fmla="*/ 17 h 256"/>
                    <a:gd name="T52" fmla="*/ 439 w 1460"/>
                    <a:gd name="T53" fmla="*/ 225 h 256"/>
                    <a:gd name="T54" fmla="*/ 334 w 1460"/>
                    <a:gd name="T55" fmla="*/ 211 h 256"/>
                    <a:gd name="T56" fmla="*/ 435 w 1460"/>
                    <a:gd name="T57" fmla="*/ 144 h 256"/>
                    <a:gd name="T58" fmla="*/ 413 w 1460"/>
                    <a:gd name="T59" fmla="*/ 101 h 256"/>
                    <a:gd name="T60" fmla="*/ 350 w 1460"/>
                    <a:gd name="T61" fmla="*/ 118 h 256"/>
                    <a:gd name="T62" fmla="*/ 414 w 1460"/>
                    <a:gd name="T63" fmla="*/ 77 h 256"/>
                    <a:gd name="T64" fmla="*/ 468 w 1460"/>
                    <a:gd name="T65" fmla="*/ 247 h 256"/>
                    <a:gd name="T66" fmla="*/ 401 w 1460"/>
                    <a:gd name="T67" fmla="*/ 171 h 256"/>
                    <a:gd name="T68" fmla="*/ 426 w 1460"/>
                    <a:gd name="T69" fmla="*/ 219 h 256"/>
                    <a:gd name="T70" fmla="*/ 1089 w 1460"/>
                    <a:gd name="T71" fmla="*/ 212 h 256"/>
                    <a:gd name="T72" fmla="*/ 939 w 1460"/>
                    <a:gd name="T73" fmla="*/ 128 h 256"/>
                    <a:gd name="T74" fmla="*/ 1099 w 1460"/>
                    <a:gd name="T75" fmla="*/ 164 h 256"/>
                    <a:gd name="T76" fmla="*/ 1004 w 1460"/>
                    <a:gd name="T77" fmla="*/ 101 h 256"/>
                    <a:gd name="T78" fmla="*/ 1012 w 1460"/>
                    <a:gd name="T79" fmla="*/ 232 h 256"/>
                    <a:gd name="T80" fmla="*/ 1227 w 1460"/>
                    <a:gd name="T81" fmla="*/ 251 h 256"/>
                    <a:gd name="T82" fmla="*/ 1270 w 1460"/>
                    <a:gd name="T83" fmla="*/ 101 h 256"/>
                    <a:gd name="T84" fmla="*/ 1313 w 1460"/>
                    <a:gd name="T85" fmla="*/ 245 h 256"/>
                    <a:gd name="T86" fmla="*/ 1340 w 1460"/>
                    <a:gd name="T87" fmla="*/ 146 h 256"/>
                    <a:gd name="T88" fmla="*/ 1262 w 1460"/>
                    <a:gd name="T89" fmla="*/ 80 h 256"/>
                    <a:gd name="T90" fmla="*/ 1200 w 1460"/>
                    <a:gd name="T91" fmla="*/ 82 h 256"/>
                    <a:gd name="T92" fmla="*/ 1417 w 1460"/>
                    <a:gd name="T93" fmla="*/ 31 h 256"/>
                    <a:gd name="T94" fmla="*/ 1361 w 1460"/>
                    <a:gd name="T95" fmla="*/ 105 h 256"/>
                    <a:gd name="T96" fmla="*/ 1392 w 1460"/>
                    <a:gd name="T97" fmla="*/ 224 h 256"/>
                    <a:gd name="T98" fmla="*/ 1460 w 1460"/>
                    <a:gd name="T99" fmla="*/ 246 h 256"/>
                    <a:gd name="T100" fmla="*/ 1419 w 1460"/>
                    <a:gd name="T101" fmla="*/ 216 h 256"/>
                    <a:gd name="T102" fmla="*/ 1459 w 1460"/>
                    <a:gd name="T103" fmla="*/ 104 h 256"/>
                    <a:gd name="T104" fmla="*/ 535 w 1460"/>
                    <a:gd name="T105" fmla="*/ 246 h 256"/>
                    <a:gd name="T106" fmla="*/ 570 w 1460"/>
                    <a:gd name="T107" fmla="*/ 104 h 256"/>
                    <a:gd name="T108" fmla="*/ 594 w 1460"/>
                    <a:gd name="T109" fmla="*/ 80 h 256"/>
                    <a:gd name="T110" fmla="*/ 535 w 1460"/>
                    <a:gd name="T111" fmla="*/ 82 h 256"/>
                    <a:gd name="T112" fmla="*/ 1130 w 1460"/>
                    <a:gd name="T113" fmla="*/ 82 h 256"/>
                    <a:gd name="T114" fmla="*/ 1144 w 1460"/>
                    <a:gd name="T115" fmla="*/ 3 h 256"/>
                    <a:gd name="T116" fmla="*/ 1144 w 1460"/>
                    <a:gd name="T117" fmla="*/ 3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60" h="256">
                      <a:moveTo>
                        <a:pt x="811" y="161"/>
                      </a:moveTo>
                      <a:cubicBezTo>
                        <a:pt x="811" y="191"/>
                        <a:pt x="811" y="221"/>
                        <a:pt x="811" y="251"/>
                      </a:cubicBezTo>
                      <a:cubicBezTo>
                        <a:pt x="802" y="251"/>
                        <a:pt x="793" y="251"/>
                        <a:pt x="784" y="251"/>
                      </a:cubicBezTo>
                      <a:cubicBezTo>
                        <a:pt x="784" y="172"/>
                        <a:pt x="784" y="93"/>
                        <a:pt x="784" y="14"/>
                      </a:cubicBezTo>
                      <a:cubicBezTo>
                        <a:pt x="785" y="13"/>
                        <a:pt x="786" y="13"/>
                        <a:pt x="787" y="13"/>
                      </a:cubicBezTo>
                      <a:cubicBezTo>
                        <a:pt x="808" y="13"/>
                        <a:pt x="829" y="13"/>
                        <a:pt x="850" y="13"/>
                      </a:cubicBezTo>
                      <a:cubicBezTo>
                        <a:pt x="861" y="13"/>
                        <a:pt x="873" y="15"/>
                        <a:pt x="884" y="18"/>
                      </a:cubicBezTo>
                      <a:cubicBezTo>
                        <a:pt x="910" y="27"/>
                        <a:pt x="925" y="46"/>
                        <a:pt x="928" y="73"/>
                      </a:cubicBezTo>
                      <a:cubicBezTo>
                        <a:pt x="930" y="86"/>
                        <a:pt x="929" y="98"/>
                        <a:pt x="925" y="110"/>
                      </a:cubicBezTo>
                      <a:cubicBezTo>
                        <a:pt x="917" y="133"/>
                        <a:pt x="901" y="147"/>
                        <a:pt x="878" y="155"/>
                      </a:cubicBezTo>
                      <a:cubicBezTo>
                        <a:pt x="867" y="160"/>
                        <a:pt x="856" y="161"/>
                        <a:pt x="844" y="161"/>
                      </a:cubicBezTo>
                      <a:cubicBezTo>
                        <a:pt x="835" y="161"/>
                        <a:pt x="826" y="161"/>
                        <a:pt x="817" y="161"/>
                      </a:cubicBezTo>
                      <a:cubicBezTo>
                        <a:pt x="815" y="161"/>
                        <a:pt x="814" y="161"/>
                        <a:pt x="811" y="161"/>
                      </a:cubicBezTo>
                      <a:close/>
                      <a:moveTo>
                        <a:pt x="812" y="136"/>
                      </a:moveTo>
                      <a:cubicBezTo>
                        <a:pt x="826" y="136"/>
                        <a:pt x="840" y="136"/>
                        <a:pt x="854" y="135"/>
                      </a:cubicBezTo>
                      <a:cubicBezTo>
                        <a:pt x="860" y="135"/>
                        <a:pt x="867" y="133"/>
                        <a:pt x="872" y="130"/>
                      </a:cubicBezTo>
                      <a:cubicBezTo>
                        <a:pt x="886" y="124"/>
                        <a:pt x="894" y="115"/>
                        <a:pt x="898" y="101"/>
                      </a:cubicBezTo>
                      <a:cubicBezTo>
                        <a:pt x="900" y="92"/>
                        <a:pt x="900" y="84"/>
                        <a:pt x="899" y="75"/>
                      </a:cubicBezTo>
                      <a:cubicBezTo>
                        <a:pt x="896" y="58"/>
                        <a:pt x="886" y="47"/>
                        <a:pt x="870" y="42"/>
                      </a:cubicBezTo>
                      <a:cubicBezTo>
                        <a:pt x="863" y="40"/>
                        <a:pt x="856" y="39"/>
                        <a:pt x="848" y="39"/>
                      </a:cubicBezTo>
                      <a:cubicBezTo>
                        <a:pt x="837" y="39"/>
                        <a:pt x="826" y="39"/>
                        <a:pt x="815" y="39"/>
                      </a:cubicBezTo>
                      <a:cubicBezTo>
                        <a:pt x="814" y="39"/>
                        <a:pt x="813" y="39"/>
                        <a:pt x="812" y="39"/>
                      </a:cubicBezTo>
                      <a:cubicBezTo>
                        <a:pt x="812" y="71"/>
                        <a:pt x="812" y="103"/>
                        <a:pt x="812" y="136"/>
                      </a:cubicBezTo>
                      <a:close/>
                      <a:moveTo>
                        <a:pt x="307" y="246"/>
                      </a:moveTo>
                      <a:cubicBezTo>
                        <a:pt x="307" y="237"/>
                        <a:pt x="307" y="228"/>
                        <a:pt x="307" y="219"/>
                      </a:cubicBezTo>
                      <a:cubicBezTo>
                        <a:pt x="307" y="193"/>
                        <a:pt x="307" y="167"/>
                        <a:pt x="307" y="141"/>
                      </a:cubicBezTo>
                      <a:cubicBezTo>
                        <a:pt x="307" y="129"/>
                        <a:pt x="305" y="117"/>
                        <a:pt x="300" y="106"/>
                      </a:cubicBezTo>
                      <a:cubicBezTo>
                        <a:pt x="294" y="93"/>
                        <a:pt x="285" y="84"/>
                        <a:pt x="271" y="80"/>
                      </a:cubicBezTo>
                      <a:cubicBezTo>
                        <a:pt x="258" y="76"/>
                        <a:pt x="245" y="76"/>
                        <a:pt x="231" y="80"/>
                      </a:cubicBezTo>
                      <a:cubicBezTo>
                        <a:pt x="217" y="84"/>
                        <a:pt x="206" y="93"/>
                        <a:pt x="197" y="105"/>
                      </a:cubicBezTo>
                      <a:cubicBezTo>
                        <a:pt x="196" y="106"/>
                        <a:pt x="195" y="107"/>
                        <a:pt x="194" y="109"/>
                      </a:cubicBezTo>
                      <a:cubicBezTo>
                        <a:pt x="194" y="108"/>
                        <a:pt x="194" y="108"/>
                        <a:pt x="194" y="108"/>
                      </a:cubicBezTo>
                      <a:cubicBezTo>
                        <a:pt x="194" y="72"/>
                        <a:pt x="194" y="36"/>
                        <a:pt x="194" y="0"/>
                      </a:cubicBezTo>
                      <a:cubicBezTo>
                        <a:pt x="184" y="0"/>
                        <a:pt x="175" y="0"/>
                        <a:pt x="167" y="0"/>
                      </a:cubicBezTo>
                      <a:cubicBezTo>
                        <a:pt x="167" y="84"/>
                        <a:pt x="167" y="167"/>
                        <a:pt x="167" y="251"/>
                      </a:cubicBezTo>
                      <a:cubicBezTo>
                        <a:pt x="176" y="251"/>
                        <a:pt x="184" y="251"/>
                        <a:pt x="194" y="251"/>
                      </a:cubicBezTo>
                      <a:cubicBezTo>
                        <a:pt x="194" y="249"/>
                        <a:pt x="194" y="247"/>
                        <a:pt x="194" y="245"/>
                      </a:cubicBezTo>
                      <a:cubicBezTo>
                        <a:pt x="194" y="216"/>
                        <a:pt x="194" y="187"/>
                        <a:pt x="194" y="158"/>
                      </a:cubicBezTo>
                      <a:cubicBezTo>
                        <a:pt x="194" y="155"/>
                        <a:pt x="194" y="152"/>
                        <a:pt x="194" y="149"/>
                      </a:cubicBezTo>
                      <a:cubicBezTo>
                        <a:pt x="195" y="137"/>
                        <a:pt x="198" y="126"/>
                        <a:pt x="207" y="116"/>
                      </a:cubicBezTo>
                      <a:cubicBezTo>
                        <a:pt x="219" y="102"/>
                        <a:pt x="235" y="97"/>
                        <a:pt x="253" y="102"/>
                      </a:cubicBezTo>
                      <a:cubicBezTo>
                        <a:pt x="266" y="105"/>
                        <a:pt x="272" y="114"/>
                        <a:pt x="276" y="126"/>
                      </a:cubicBezTo>
                      <a:cubicBezTo>
                        <a:pt x="279" y="135"/>
                        <a:pt x="280" y="144"/>
                        <a:pt x="280" y="153"/>
                      </a:cubicBezTo>
                      <a:cubicBezTo>
                        <a:pt x="280" y="184"/>
                        <a:pt x="280" y="215"/>
                        <a:pt x="280" y="245"/>
                      </a:cubicBezTo>
                      <a:cubicBezTo>
                        <a:pt x="280" y="247"/>
                        <a:pt x="280" y="249"/>
                        <a:pt x="280" y="251"/>
                      </a:cubicBezTo>
                      <a:cubicBezTo>
                        <a:pt x="289" y="251"/>
                        <a:pt x="298" y="251"/>
                        <a:pt x="307" y="251"/>
                      </a:cubicBezTo>
                      <a:cubicBezTo>
                        <a:pt x="307" y="249"/>
                        <a:pt x="307" y="248"/>
                        <a:pt x="307" y="246"/>
                      </a:cubicBezTo>
                      <a:close/>
                      <a:moveTo>
                        <a:pt x="751" y="173"/>
                      </a:moveTo>
                      <a:cubicBezTo>
                        <a:pt x="711" y="173"/>
                        <a:pt x="671" y="173"/>
                        <a:pt x="632" y="173"/>
                      </a:cubicBezTo>
                      <a:cubicBezTo>
                        <a:pt x="631" y="178"/>
                        <a:pt x="632" y="183"/>
                        <a:pt x="633" y="188"/>
                      </a:cubicBezTo>
                      <a:cubicBezTo>
                        <a:pt x="633" y="192"/>
                        <a:pt x="634" y="196"/>
                        <a:pt x="636" y="200"/>
                      </a:cubicBezTo>
                      <a:cubicBezTo>
                        <a:pt x="643" y="219"/>
                        <a:pt x="657" y="229"/>
                        <a:pt x="677" y="231"/>
                      </a:cubicBezTo>
                      <a:cubicBezTo>
                        <a:pt x="698" y="234"/>
                        <a:pt x="718" y="228"/>
                        <a:pt x="735" y="216"/>
                      </a:cubicBezTo>
                      <a:cubicBezTo>
                        <a:pt x="736" y="215"/>
                        <a:pt x="737" y="215"/>
                        <a:pt x="738" y="214"/>
                      </a:cubicBezTo>
                      <a:cubicBezTo>
                        <a:pt x="738" y="214"/>
                        <a:pt x="738" y="214"/>
                        <a:pt x="739" y="214"/>
                      </a:cubicBezTo>
                      <a:cubicBezTo>
                        <a:pt x="739" y="215"/>
                        <a:pt x="739" y="216"/>
                        <a:pt x="739" y="217"/>
                      </a:cubicBezTo>
                      <a:cubicBezTo>
                        <a:pt x="739" y="223"/>
                        <a:pt x="739" y="229"/>
                        <a:pt x="739" y="235"/>
                      </a:cubicBezTo>
                      <a:cubicBezTo>
                        <a:pt x="739" y="238"/>
                        <a:pt x="738" y="240"/>
                        <a:pt x="736" y="241"/>
                      </a:cubicBezTo>
                      <a:cubicBezTo>
                        <a:pt x="727" y="247"/>
                        <a:pt x="717" y="251"/>
                        <a:pt x="706" y="253"/>
                      </a:cubicBezTo>
                      <a:cubicBezTo>
                        <a:pt x="692" y="255"/>
                        <a:pt x="677" y="256"/>
                        <a:pt x="663" y="254"/>
                      </a:cubicBezTo>
                      <a:cubicBezTo>
                        <a:pt x="636" y="249"/>
                        <a:pt x="619" y="233"/>
                        <a:pt x="610" y="208"/>
                      </a:cubicBezTo>
                      <a:cubicBezTo>
                        <a:pt x="604" y="193"/>
                        <a:pt x="602" y="177"/>
                        <a:pt x="603" y="161"/>
                      </a:cubicBezTo>
                      <a:cubicBezTo>
                        <a:pt x="604" y="145"/>
                        <a:pt x="608" y="131"/>
                        <a:pt x="615" y="117"/>
                      </a:cubicBezTo>
                      <a:cubicBezTo>
                        <a:pt x="626" y="97"/>
                        <a:pt x="643" y="84"/>
                        <a:pt x="665" y="79"/>
                      </a:cubicBezTo>
                      <a:cubicBezTo>
                        <a:pt x="679" y="76"/>
                        <a:pt x="693" y="76"/>
                        <a:pt x="707" y="81"/>
                      </a:cubicBezTo>
                      <a:cubicBezTo>
                        <a:pt x="726" y="88"/>
                        <a:pt x="738" y="102"/>
                        <a:pt x="745" y="121"/>
                      </a:cubicBezTo>
                      <a:cubicBezTo>
                        <a:pt x="749" y="132"/>
                        <a:pt x="751" y="144"/>
                        <a:pt x="751" y="156"/>
                      </a:cubicBezTo>
                      <a:cubicBezTo>
                        <a:pt x="751" y="160"/>
                        <a:pt x="751" y="165"/>
                        <a:pt x="751" y="169"/>
                      </a:cubicBezTo>
                      <a:cubicBezTo>
                        <a:pt x="751" y="170"/>
                        <a:pt x="751" y="171"/>
                        <a:pt x="751" y="173"/>
                      </a:cubicBezTo>
                      <a:close/>
                      <a:moveTo>
                        <a:pt x="723" y="149"/>
                      </a:moveTo>
                      <a:cubicBezTo>
                        <a:pt x="723" y="139"/>
                        <a:pt x="721" y="129"/>
                        <a:pt x="716" y="119"/>
                      </a:cubicBezTo>
                      <a:cubicBezTo>
                        <a:pt x="712" y="112"/>
                        <a:pt x="706" y="107"/>
                        <a:pt x="699" y="104"/>
                      </a:cubicBezTo>
                      <a:cubicBezTo>
                        <a:pt x="685" y="98"/>
                        <a:pt x="671" y="99"/>
                        <a:pt x="658" y="106"/>
                      </a:cubicBezTo>
                      <a:cubicBezTo>
                        <a:pt x="642" y="116"/>
                        <a:pt x="635" y="131"/>
                        <a:pt x="632" y="149"/>
                      </a:cubicBezTo>
                      <a:cubicBezTo>
                        <a:pt x="635" y="150"/>
                        <a:pt x="718" y="150"/>
                        <a:pt x="723" y="149"/>
                      </a:cubicBezTo>
                      <a:close/>
                      <a:moveTo>
                        <a:pt x="112" y="13"/>
                      </a:moveTo>
                      <a:cubicBezTo>
                        <a:pt x="98" y="9"/>
                        <a:pt x="84" y="9"/>
                        <a:pt x="71" y="10"/>
                      </a:cubicBezTo>
                      <a:cubicBezTo>
                        <a:pt x="62" y="10"/>
                        <a:pt x="54" y="11"/>
                        <a:pt x="46" y="14"/>
                      </a:cubicBezTo>
                      <a:cubicBezTo>
                        <a:pt x="21" y="23"/>
                        <a:pt x="4" y="39"/>
                        <a:pt x="2" y="67"/>
                      </a:cubicBezTo>
                      <a:cubicBezTo>
                        <a:pt x="0" y="86"/>
                        <a:pt x="5" y="103"/>
                        <a:pt x="19" y="116"/>
                      </a:cubicBezTo>
                      <a:cubicBezTo>
                        <a:pt x="28" y="124"/>
                        <a:pt x="37" y="130"/>
                        <a:pt x="47" y="136"/>
                      </a:cubicBezTo>
                      <a:cubicBezTo>
                        <a:pt x="54" y="141"/>
                        <a:pt x="63" y="145"/>
                        <a:pt x="70" y="150"/>
                      </a:cubicBezTo>
                      <a:cubicBezTo>
                        <a:pt x="78" y="155"/>
                        <a:pt x="85" y="160"/>
                        <a:pt x="91" y="166"/>
                      </a:cubicBezTo>
                      <a:cubicBezTo>
                        <a:pt x="101" y="174"/>
                        <a:pt x="105" y="186"/>
                        <a:pt x="104" y="198"/>
                      </a:cubicBezTo>
                      <a:cubicBezTo>
                        <a:pt x="103" y="212"/>
                        <a:pt x="96" y="222"/>
                        <a:pt x="82" y="226"/>
                      </a:cubicBezTo>
                      <a:cubicBezTo>
                        <a:pt x="78" y="228"/>
                        <a:pt x="73" y="229"/>
                        <a:pt x="69" y="229"/>
                      </a:cubicBezTo>
                      <a:cubicBezTo>
                        <a:pt x="45" y="232"/>
                        <a:pt x="23" y="225"/>
                        <a:pt x="4" y="211"/>
                      </a:cubicBezTo>
                      <a:cubicBezTo>
                        <a:pt x="3" y="210"/>
                        <a:pt x="2" y="210"/>
                        <a:pt x="1" y="209"/>
                      </a:cubicBezTo>
                      <a:cubicBezTo>
                        <a:pt x="1" y="218"/>
                        <a:pt x="1" y="226"/>
                        <a:pt x="1" y="235"/>
                      </a:cubicBezTo>
                      <a:cubicBezTo>
                        <a:pt x="1" y="242"/>
                        <a:pt x="1" y="242"/>
                        <a:pt x="8" y="245"/>
                      </a:cubicBezTo>
                      <a:cubicBezTo>
                        <a:pt x="26" y="253"/>
                        <a:pt x="46" y="256"/>
                        <a:pt x="66" y="255"/>
                      </a:cubicBezTo>
                      <a:cubicBezTo>
                        <a:pt x="77" y="254"/>
                        <a:pt x="88" y="251"/>
                        <a:pt x="99" y="246"/>
                      </a:cubicBezTo>
                      <a:cubicBezTo>
                        <a:pt x="117" y="237"/>
                        <a:pt x="129" y="223"/>
                        <a:pt x="133" y="203"/>
                      </a:cubicBezTo>
                      <a:cubicBezTo>
                        <a:pt x="136" y="182"/>
                        <a:pt x="131" y="164"/>
                        <a:pt x="116" y="150"/>
                      </a:cubicBezTo>
                      <a:cubicBezTo>
                        <a:pt x="110" y="144"/>
                        <a:pt x="104" y="139"/>
                        <a:pt x="97" y="134"/>
                      </a:cubicBezTo>
                      <a:cubicBezTo>
                        <a:pt x="88" y="129"/>
                        <a:pt x="79" y="124"/>
                        <a:pt x="71" y="118"/>
                      </a:cubicBezTo>
                      <a:cubicBezTo>
                        <a:pt x="62" y="113"/>
                        <a:pt x="54" y="108"/>
                        <a:pt x="46" y="102"/>
                      </a:cubicBezTo>
                      <a:cubicBezTo>
                        <a:pt x="36" y="95"/>
                        <a:pt x="31" y="85"/>
                        <a:pt x="31" y="73"/>
                      </a:cubicBezTo>
                      <a:cubicBezTo>
                        <a:pt x="30" y="59"/>
                        <a:pt x="35" y="49"/>
                        <a:pt x="47" y="42"/>
                      </a:cubicBezTo>
                      <a:cubicBezTo>
                        <a:pt x="50" y="40"/>
                        <a:pt x="54" y="38"/>
                        <a:pt x="58" y="37"/>
                      </a:cubicBezTo>
                      <a:cubicBezTo>
                        <a:pt x="67" y="34"/>
                        <a:pt x="76" y="34"/>
                        <a:pt x="85" y="35"/>
                      </a:cubicBezTo>
                      <a:cubicBezTo>
                        <a:pt x="98" y="36"/>
                        <a:pt x="110" y="40"/>
                        <a:pt x="120" y="47"/>
                      </a:cubicBezTo>
                      <a:cubicBezTo>
                        <a:pt x="121" y="47"/>
                        <a:pt x="122" y="48"/>
                        <a:pt x="123" y="48"/>
                      </a:cubicBezTo>
                      <a:cubicBezTo>
                        <a:pt x="123" y="38"/>
                        <a:pt x="123" y="28"/>
                        <a:pt x="123" y="17"/>
                      </a:cubicBezTo>
                      <a:cubicBezTo>
                        <a:pt x="119" y="16"/>
                        <a:pt x="116" y="14"/>
                        <a:pt x="112" y="13"/>
                      </a:cubicBezTo>
                      <a:close/>
                      <a:moveTo>
                        <a:pt x="467" y="251"/>
                      </a:moveTo>
                      <a:cubicBezTo>
                        <a:pt x="458" y="251"/>
                        <a:pt x="450" y="251"/>
                        <a:pt x="441" y="251"/>
                      </a:cubicBezTo>
                      <a:cubicBezTo>
                        <a:pt x="440" y="242"/>
                        <a:pt x="441" y="234"/>
                        <a:pt x="439" y="225"/>
                      </a:cubicBezTo>
                      <a:cubicBezTo>
                        <a:pt x="439" y="227"/>
                        <a:pt x="438" y="228"/>
                        <a:pt x="437" y="229"/>
                      </a:cubicBezTo>
                      <a:cubicBezTo>
                        <a:pt x="426" y="246"/>
                        <a:pt x="410" y="255"/>
                        <a:pt x="389" y="255"/>
                      </a:cubicBezTo>
                      <a:cubicBezTo>
                        <a:pt x="380" y="255"/>
                        <a:pt x="371" y="254"/>
                        <a:pt x="362" y="251"/>
                      </a:cubicBezTo>
                      <a:cubicBezTo>
                        <a:pt x="345" y="243"/>
                        <a:pt x="335" y="230"/>
                        <a:pt x="334" y="211"/>
                      </a:cubicBezTo>
                      <a:cubicBezTo>
                        <a:pt x="333" y="204"/>
                        <a:pt x="334" y="197"/>
                        <a:pt x="335" y="191"/>
                      </a:cubicBezTo>
                      <a:cubicBezTo>
                        <a:pt x="338" y="178"/>
                        <a:pt x="345" y="168"/>
                        <a:pt x="356" y="162"/>
                      </a:cubicBezTo>
                      <a:cubicBezTo>
                        <a:pt x="365" y="156"/>
                        <a:pt x="375" y="153"/>
                        <a:pt x="385" y="151"/>
                      </a:cubicBezTo>
                      <a:cubicBezTo>
                        <a:pt x="402" y="149"/>
                        <a:pt x="419" y="146"/>
                        <a:pt x="435" y="144"/>
                      </a:cubicBezTo>
                      <a:cubicBezTo>
                        <a:pt x="437" y="144"/>
                        <a:pt x="438" y="144"/>
                        <a:pt x="440" y="143"/>
                      </a:cubicBezTo>
                      <a:cubicBezTo>
                        <a:pt x="440" y="141"/>
                        <a:pt x="440" y="138"/>
                        <a:pt x="440" y="136"/>
                      </a:cubicBezTo>
                      <a:cubicBezTo>
                        <a:pt x="440" y="130"/>
                        <a:pt x="438" y="123"/>
                        <a:pt x="436" y="118"/>
                      </a:cubicBezTo>
                      <a:cubicBezTo>
                        <a:pt x="431" y="108"/>
                        <a:pt x="423" y="102"/>
                        <a:pt x="413" y="101"/>
                      </a:cubicBezTo>
                      <a:cubicBezTo>
                        <a:pt x="400" y="99"/>
                        <a:pt x="388" y="101"/>
                        <a:pt x="376" y="106"/>
                      </a:cubicBezTo>
                      <a:cubicBezTo>
                        <a:pt x="368" y="109"/>
                        <a:pt x="361" y="113"/>
                        <a:pt x="354" y="118"/>
                      </a:cubicBezTo>
                      <a:cubicBezTo>
                        <a:pt x="353" y="119"/>
                        <a:pt x="352" y="120"/>
                        <a:pt x="350" y="121"/>
                      </a:cubicBezTo>
                      <a:cubicBezTo>
                        <a:pt x="350" y="119"/>
                        <a:pt x="350" y="119"/>
                        <a:pt x="350" y="118"/>
                      </a:cubicBezTo>
                      <a:cubicBezTo>
                        <a:pt x="350" y="111"/>
                        <a:pt x="350" y="103"/>
                        <a:pt x="350" y="96"/>
                      </a:cubicBezTo>
                      <a:cubicBezTo>
                        <a:pt x="350" y="94"/>
                        <a:pt x="351" y="92"/>
                        <a:pt x="353" y="91"/>
                      </a:cubicBezTo>
                      <a:cubicBezTo>
                        <a:pt x="357" y="90"/>
                        <a:pt x="361" y="87"/>
                        <a:pt x="365" y="86"/>
                      </a:cubicBezTo>
                      <a:cubicBezTo>
                        <a:pt x="381" y="80"/>
                        <a:pt x="397" y="76"/>
                        <a:pt x="414" y="77"/>
                      </a:cubicBezTo>
                      <a:cubicBezTo>
                        <a:pt x="420" y="78"/>
                        <a:pt x="426" y="79"/>
                        <a:pt x="432" y="80"/>
                      </a:cubicBezTo>
                      <a:cubicBezTo>
                        <a:pt x="447" y="85"/>
                        <a:pt x="457" y="95"/>
                        <a:pt x="463" y="110"/>
                      </a:cubicBezTo>
                      <a:cubicBezTo>
                        <a:pt x="466" y="120"/>
                        <a:pt x="468" y="130"/>
                        <a:pt x="468" y="140"/>
                      </a:cubicBezTo>
                      <a:cubicBezTo>
                        <a:pt x="468" y="176"/>
                        <a:pt x="468" y="212"/>
                        <a:pt x="468" y="247"/>
                      </a:cubicBezTo>
                      <a:cubicBezTo>
                        <a:pt x="468" y="248"/>
                        <a:pt x="467" y="249"/>
                        <a:pt x="467" y="251"/>
                      </a:cubicBezTo>
                      <a:close/>
                      <a:moveTo>
                        <a:pt x="440" y="165"/>
                      </a:moveTo>
                      <a:cubicBezTo>
                        <a:pt x="439" y="165"/>
                        <a:pt x="439" y="165"/>
                        <a:pt x="438" y="165"/>
                      </a:cubicBezTo>
                      <a:cubicBezTo>
                        <a:pt x="426" y="167"/>
                        <a:pt x="414" y="169"/>
                        <a:pt x="401" y="171"/>
                      </a:cubicBezTo>
                      <a:cubicBezTo>
                        <a:pt x="393" y="172"/>
                        <a:pt x="385" y="173"/>
                        <a:pt x="378" y="176"/>
                      </a:cubicBezTo>
                      <a:cubicBezTo>
                        <a:pt x="369" y="180"/>
                        <a:pt x="363" y="187"/>
                        <a:pt x="362" y="196"/>
                      </a:cubicBezTo>
                      <a:cubicBezTo>
                        <a:pt x="359" y="216"/>
                        <a:pt x="369" y="227"/>
                        <a:pt x="384" y="231"/>
                      </a:cubicBezTo>
                      <a:cubicBezTo>
                        <a:pt x="400" y="234"/>
                        <a:pt x="414" y="231"/>
                        <a:pt x="426" y="219"/>
                      </a:cubicBezTo>
                      <a:cubicBezTo>
                        <a:pt x="434" y="211"/>
                        <a:pt x="439" y="200"/>
                        <a:pt x="440" y="188"/>
                      </a:cubicBezTo>
                      <a:cubicBezTo>
                        <a:pt x="440" y="180"/>
                        <a:pt x="440" y="173"/>
                        <a:pt x="440" y="165"/>
                      </a:cubicBezTo>
                      <a:close/>
                      <a:moveTo>
                        <a:pt x="1099" y="164"/>
                      </a:moveTo>
                      <a:cubicBezTo>
                        <a:pt x="1099" y="182"/>
                        <a:pt x="1096" y="197"/>
                        <a:pt x="1089" y="212"/>
                      </a:cubicBezTo>
                      <a:cubicBezTo>
                        <a:pt x="1076" y="236"/>
                        <a:pt x="1056" y="250"/>
                        <a:pt x="1029" y="254"/>
                      </a:cubicBezTo>
                      <a:cubicBezTo>
                        <a:pt x="1015" y="256"/>
                        <a:pt x="1002" y="256"/>
                        <a:pt x="989" y="252"/>
                      </a:cubicBezTo>
                      <a:cubicBezTo>
                        <a:pt x="963" y="244"/>
                        <a:pt x="945" y="227"/>
                        <a:pt x="937" y="202"/>
                      </a:cubicBezTo>
                      <a:cubicBezTo>
                        <a:pt x="929" y="177"/>
                        <a:pt x="929" y="152"/>
                        <a:pt x="939" y="128"/>
                      </a:cubicBezTo>
                      <a:cubicBezTo>
                        <a:pt x="950" y="98"/>
                        <a:pt x="972" y="82"/>
                        <a:pt x="1003" y="78"/>
                      </a:cubicBezTo>
                      <a:cubicBezTo>
                        <a:pt x="1016" y="76"/>
                        <a:pt x="1030" y="76"/>
                        <a:pt x="1044" y="80"/>
                      </a:cubicBezTo>
                      <a:cubicBezTo>
                        <a:pt x="1070" y="88"/>
                        <a:pt x="1086" y="105"/>
                        <a:pt x="1094" y="131"/>
                      </a:cubicBezTo>
                      <a:cubicBezTo>
                        <a:pt x="1098" y="142"/>
                        <a:pt x="1099" y="154"/>
                        <a:pt x="1099" y="164"/>
                      </a:cubicBezTo>
                      <a:close/>
                      <a:moveTo>
                        <a:pt x="1071" y="167"/>
                      </a:moveTo>
                      <a:cubicBezTo>
                        <a:pt x="1071" y="154"/>
                        <a:pt x="1070" y="141"/>
                        <a:pt x="1064" y="130"/>
                      </a:cubicBezTo>
                      <a:cubicBezTo>
                        <a:pt x="1058" y="116"/>
                        <a:pt x="1049" y="107"/>
                        <a:pt x="1035" y="103"/>
                      </a:cubicBezTo>
                      <a:cubicBezTo>
                        <a:pt x="1025" y="100"/>
                        <a:pt x="1014" y="100"/>
                        <a:pt x="1004" y="101"/>
                      </a:cubicBezTo>
                      <a:cubicBezTo>
                        <a:pt x="984" y="105"/>
                        <a:pt x="971" y="118"/>
                        <a:pt x="964" y="137"/>
                      </a:cubicBezTo>
                      <a:cubicBezTo>
                        <a:pt x="958" y="156"/>
                        <a:pt x="958" y="175"/>
                        <a:pt x="963" y="193"/>
                      </a:cubicBezTo>
                      <a:cubicBezTo>
                        <a:pt x="968" y="211"/>
                        <a:pt x="979" y="223"/>
                        <a:pt x="997" y="229"/>
                      </a:cubicBezTo>
                      <a:cubicBezTo>
                        <a:pt x="1002" y="230"/>
                        <a:pt x="1007" y="231"/>
                        <a:pt x="1012" y="232"/>
                      </a:cubicBezTo>
                      <a:cubicBezTo>
                        <a:pt x="1040" y="233"/>
                        <a:pt x="1061" y="221"/>
                        <a:pt x="1068" y="192"/>
                      </a:cubicBezTo>
                      <a:cubicBezTo>
                        <a:pt x="1070" y="184"/>
                        <a:pt x="1071" y="175"/>
                        <a:pt x="1071" y="167"/>
                      </a:cubicBezTo>
                      <a:close/>
                      <a:moveTo>
                        <a:pt x="1200" y="251"/>
                      </a:moveTo>
                      <a:cubicBezTo>
                        <a:pt x="1209" y="251"/>
                        <a:pt x="1218" y="251"/>
                        <a:pt x="1227" y="251"/>
                      </a:cubicBezTo>
                      <a:cubicBezTo>
                        <a:pt x="1227" y="249"/>
                        <a:pt x="1227" y="247"/>
                        <a:pt x="1227" y="245"/>
                      </a:cubicBezTo>
                      <a:cubicBezTo>
                        <a:pt x="1227" y="215"/>
                        <a:pt x="1227" y="184"/>
                        <a:pt x="1227" y="154"/>
                      </a:cubicBezTo>
                      <a:cubicBezTo>
                        <a:pt x="1227" y="148"/>
                        <a:pt x="1228" y="143"/>
                        <a:pt x="1229" y="138"/>
                      </a:cubicBezTo>
                      <a:cubicBezTo>
                        <a:pt x="1233" y="120"/>
                        <a:pt x="1247" y="102"/>
                        <a:pt x="1270" y="101"/>
                      </a:cubicBezTo>
                      <a:cubicBezTo>
                        <a:pt x="1282" y="100"/>
                        <a:pt x="1292" y="102"/>
                        <a:pt x="1301" y="111"/>
                      </a:cubicBezTo>
                      <a:cubicBezTo>
                        <a:pt x="1305" y="115"/>
                        <a:pt x="1308" y="121"/>
                        <a:pt x="1310" y="127"/>
                      </a:cubicBezTo>
                      <a:cubicBezTo>
                        <a:pt x="1312" y="135"/>
                        <a:pt x="1313" y="144"/>
                        <a:pt x="1313" y="153"/>
                      </a:cubicBezTo>
                      <a:cubicBezTo>
                        <a:pt x="1313" y="184"/>
                        <a:pt x="1313" y="215"/>
                        <a:pt x="1313" y="245"/>
                      </a:cubicBezTo>
                      <a:cubicBezTo>
                        <a:pt x="1313" y="247"/>
                        <a:pt x="1313" y="249"/>
                        <a:pt x="1313" y="251"/>
                      </a:cubicBezTo>
                      <a:cubicBezTo>
                        <a:pt x="1323" y="251"/>
                        <a:pt x="1331" y="251"/>
                        <a:pt x="1341" y="251"/>
                      </a:cubicBezTo>
                      <a:cubicBezTo>
                        <a:pt x="1341" y="249"/>
                        <a:pt x="1341" y="247"/>
                        <a:pt x="1341" y="245"/>
                      </a:cubicBezTo>
                      <a:cubicBezTo>
                        <a:pt x="1341" y="212"/>
                        <a:pt x="1341" y="179"/>
                        <a:pt x="1340" y="146"/>
                      </a:cubicBezTo>
                      <a:cubicBezTo>
                        <a:pt x="1340" y="143"/>
                        <a:pt x="1341" y="141"/>
                        <a:pt x="1340" y="139"/>
                      </a:cubicBezTo>
                      <a:cubicBezTo>
                        <a:pt x="1340" y="127"/>
                        <a:pt x="1338" y="116"/>
                        <a:pt x="1333" y="106"/>
                      </a:cubicBezTo>
                      <a:cubicBezTo>
                        <a:pt x="1326" y="92"/>
                        <a:pt x="1316" y="83"/>
                        <a:pt x="1301" y="79"/>
                      </a:cubicBezTo>
                      <a:cubicBezTo>
                        <a:pt x="1288" y="76"/>
                        <a:pt x="1275" y="76"/>
                        <a:pt x="1262" y="80"/>
                      </a:cubicBezTo>
                      <a:cubicBezTo>
                        <a:pt x="1248" y="85"/>
                        <a:pt x="1238" y="93"/>
                        <a:pt x="1230" y="105"/>
                      </a:cubicBezTo>
                      <a:cubicBezTo>
                        <a:pt x="1229" y="106"/>
                        <a:pt x="1229" y="108"/>
                        <a:pt x="1227" y="108"/>
                      </a:cubicBezTo>
                      <a:cubicBezTo>
                        <a:pt x="1227" y="99"/>
                        <a:pt x="1227" y="91"/>
                        <a:pt x="1227" y="82"/>
                      </a:cubicBezTo>
                      <a:cubicBezTo>
                        <a:pt x="1218" y="82"/>
                        <a:pt x="1209" y="82"/>
                        <a:pt x="1200" y="82"/>
                      </a:cubicBezTo>
                      <a:cubicBezTo>
                        <a:pt x="1200" y="138"/>
                        <a:pt x="1200" y="194"/>
                        <a:pt x="1200" y="251"/>
                      </a:cubicBezTo>
                      <a:close/>
                      <a:moveTo>
                        <a:pt x="1459" y="81"/>
                      </a:moveTo>
                      <a:cubicBezTo>
                        <a:pt x="1445" y="81"/>
                        <a:pt x="1431" y="81"/>
                        <a:pt x="1417" y="81"/>
                      </a:cubicBezTo>
                      <a:cubicBezTo>
                        <a:pt x="1417" y="64"/>
                        <a:pt x="1417" y="48"/>
                        <a:pt x="1417" y="31"/>
                      </a:cubicBezTo>
                      <a:cubicBezTo>
                        <a:pt x="1407" y="34"/>
                        <a:pt x="1399" y="37"/>
                        <a:pt x="1390" y="40"/>
                      </a:cubicBezTo>
                      <a:cubicBezTo>
                        <a:pt x="1389" y="54"/>
                        <a:pt x="1390" y="67"/>
                        <a:pt x="1389" y="81"/>
                      </a:cubicBezTo>
                      <a:cubicBezTo>
                        <a:pt x="1380" y="81"/>
                        <a:pt x="1370" y="81"/>
                        <a:pt x="1361" y="81"/>
                      </a:cubicBezTo>
                      <a:cubicBezTo>
                        <a:pt x="1361" y="89"/>
                        <a:pt x="1361" y="97"/>
                        <a:pt x="1361" y="105"/>
                      </a:cubicBezTo>
                      <a:cubicBezTo>
                        <a:pt x="1370" y="105"/>
                        <a:pt x="1380" y="105"/>
                        <a:pt x="1390" y="105"/>
                      </a:cubicBezTo>
                      <a:cubicBezTo>
                        <a:pt x="1390" y="107"/>
                        <a:pt x="1390" y="109"/>
                        <a:pt x="1390" y="110"/>
                      </a:cubicBezTo>
                      <a:cubicBezTo>
                        <a:pt x="1390" y="141"/>
                        <a:pt x="1390" y="172"/>
                        <a:pt x="1390" y="203"/>
                      </a:cubicBezTo>
                      <a:cubicBezTo>
                        <a:pt x="1390" y="210"/>
                        <a:pt x="1390" y="217"/>
                        <a:pt x="1392" y="224"/>
                      </a:cubicBezTo>
                      <a:cubicBezTo>
                        <a:pt x="1395" y="240"/>
                        <a:pt x="1405" y="250"/>
                        <a:pt x="1422" y="254"/>
                      </a:cubicBezTo>
                      <a:cubicBezTo>
                        <a:pt x="1424" y="254"/>
                        <a:pt x="1426" y="254"/>
                        <a:pt x="1428" y="255"/>
                      </a:cubicBezTo>
                      <a:cubicBezTo>
                        <a:pt x="1438" y="255"/>
                        <a:pt x="1447" y="255"/>
                        <a:pt x="1457" y="251"/>
                      </a:cubicBezTo>
                      <a:cubicBezTo>
                        <a:pt x="1459" y="250"/>
                        <a:pt x="1460" y="249"/>
                        <a:pt x="1460" y="246"/>
                      </a:cubicBezTo>
                      <a:cubicBezTo>
                        <a:pt x="1459" y="241"/>
                        <a:pt x="1460" y="235"/>
                        <a:pt x="1460" y="230"/>
                      </a:cubicBezTo>
                      <a:cubicBezTo>
                        <a:pt x="1460" y="229"/>
                        <a:pt x="1459" y="228"/>
                        <a:pt x="1459" y="226"/>
                      </a:cubicBezTo>
                      <a:cubicBezTo>
                        <a:pt x="1452" y="231"/>
                        <a:pt x="1444" y="232"/>
                        <a:pt x="1437" y="231"/>
                      </a:cubicBezTo>
                      <a:cubicBezTo>
                        <a:pt x="1427" y="230"/>
                        <a:pt x="1421" y="225"/>
                        <a:pt x="1419" y="216"/>
                      </a:cubicBezTo>
                      <a:cubicBezTo>
                        <a:pt x="1418" y="212"/>
                        <a:pt x="1417" y="207"/>
                        <a:pt x="1417" y="203"/>
                      </a:cubicBezTo>
                      <a:cubicBezTo>
                        <a:pt x="1417" y="171"/>
                        <a:pt x="1417" y="140"/>
                        <a:pt x="1417" y="108"/>
                      </a:cubicBezTo>
                      <a:cubicBezTo>
                        <a:pt x="1417" y="107"/>
                        <a:pt x="1417" y="106"/>
                        <a:pt x="1417" y="104"/>
                      </a:cubicBezTo>
                      <a:cubicBezTo>
                        <a:pt x="1431" y="104"/>
                        <a:pt x="1445" y="104"/>
                        <a:pt x="1459" y="104"/>
                      </a:cubicBezTo>
                      <a:cubicBezTo>
                        <a:pt x="1460" y="100"/>
                        <a:pt x="1460" y="85"/>
                        <a:pt x="1459" y="81"/>
                      </a:cubicBezTo>
                      <a:close/>
                      <a:moveTo>
                        <a:pt x="508" y="251"/>
                      </a:moveTo>
                      <a:cubicBezTo>
                        <a:pt x="517" y="251"/>
                        <a:pt x="526" y="251"/>
                        <a:pt x="535" y="251"/>
                      </a:cubicBezTo>
                      <a:cubicBezTo>
                        <a:pt x="535" y="249"/>
                        <a:pt x="535" y="247"/>
                        <a:pt x="535" y="246"/>
                      </a:cubicBezTo>
                      <a:cubicBezTo>
                        <a:pt x="535" y="219"/>
                        <a:pt x="535" y="193"/>
                        <a:pt x="535" y="166"/>
                      </a:cubicBezTo>
                      <a:cubicBezTo>
                        <a:pt x="535" y="159"/>
                        <a:pt x="536" y="153"/>
                        <a:pt x="537" y="146"/>
                      </a:cubicBezTo>
                      <a:cubicBezTo>
                        <a:pt x="538" y="135"/>
                        <a:pt x="542" y="125"/>
                        <a:pt x="549" y="117"/>
                      </a:cubicBezTo>
                      <a:cubicBezTo>
                        <a:pt x="555" y="110"/>
                        <a:pt x="561" y="105"/>
                        <a:pt x="570" y="104"/>
                      </a:cubicBezTo>
                      <a:cubicBezTo>
                        <a:pt x="579" y="103"/>
                        <a:pt x="587" y="103"/>
                        <a:pt x="595" y="108"/>
                      </a:cubicBezTo>
                      <a:cubicBezTo>
                        <a:pt x="595" y="108"/>
                        <a:pt x="596" y="108"/>
                        <a:pt x="596" y="108"/>
                      </a:cubicBezTo>
                      <a:cubicBezTo>
                        <a:pt x="596" y="99"/>
                        <a:pt x="596" y="90"/>
                        <a:pt x="596" y="81"/>
                      </a:cubicBezTo>
                      <a:cubicBezTo>
                        <a:pt x="595" y="80"/>
                        <a:pt x="595" y="80"/>
                        <a:pt x="594" y="80"/>
                      </a:cubicBezTo>
                      <a:cubicBezTo>
                        <a:pt x="579" y="76"/>
                        <a:pt x="564" y="78"/>
                        <a:pt x="552" y="89"/>
                      </a:cubicBezTo>
                      <a:cubicBezTo>
                        <a:pt x="545" y="95"/>
                        <a:pt x="541" y="103"/>
                        <a:pt x="537" y="111"/>
                      </a:cubicBezTo>
                      <a:cubicBezTo>
                        <a:pt x="537" y="113"/>
                        <a:pt x="537" y="114"/>
                        <a:pt x="535" y="115"/>
                      </a:cubicBezTo>
                      <a:cubicBezTo>
                        <a:pt x="535" y="104"/>
                        <a:pt x="535" y="93"/>
                        <a:pt x="535" y="82"/>
                      </a:cubicBezTo>
                      <a:cubicBezTo>
                        <a:pt x="526" y="82"/>
                        <a:pt x="517" y="82"/>
                        <a:pt x="508" y="82"/>
                      </a:cubicBezTo>
                      <a:cubicBezTo>
                        <a:pt x="508" y="138"/>
                        <a:pt x="508" y="194"/>
                        <a:pt x="508" y="251"/>
                      </a:cubicBezTo>
                      <a:close/>
                      <a:moveTo>
                        <a:pt x="1157" y="82"/>
                      </a:moveTo>
                      <a:cubicBezTo>
                        <a:pt x="1152" y="81"/>
                        <a:pt x="1134" y="81"/>
                        <a:pt x="1130" y="82"/>
                      </a:cubicBezTo>
                      <a:cubicBezTo>
                        <a:pt x="1130" y="138"/>
                        <a:pt x="1130" y="194"/>
                        <a:pt x="1130" y="251"/>
                      </a:cubicBezTo>
                      <a:cubicBezTo>
                        <a:pt x="1139" y="251"/>
                        <a:pt x="1148" y="251"/>
                        <a:pt x="1157" y="251"/>
                      </a:cubicBezTo>
                      <a:cubicBezTo>
                        <a:pt x="1157" y="194"/>
                        <a:pt x="1157" y="138"/>
                        <a:pt x="1157" y="82"/>
                      </a:cubicBezTo>
                      <a:close/>
                      <a:moveTo>
                        <a:pt x="1144" y="3"/>
                      </a:moveTo>
                      <a:cubicBezTo>
                        <a:pt x="1134" y="3"/>
                        <a:pt x="1126" y="11"/>
                        <a:pt x="1126" y="20"/>
                      </a:cubicBezTo>
                      <a:cubicBezTo>
                        <a:pt x="1126" y="31"/>
                        <a:pt x="1134" y="38"/>
                        <a:pt x="1144" y="38"/>
                      </a:cubicBezTo>
                      <a:cubicBezTo>
                        <a:pt x="1154" y="38"/>
                        <a:pt x="1162" y="31"/>
                        <a:pt x="1162" y="21"/>
                      </a:cubicBezTo>
                      <a:cubicBezTo>
                        <a:pt x="1162" y="11"/>
                        <a:pt x="1154" y="3"/>
                        <a:pt x="1144" y="3"/>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505050"/>
                    </a:solidFill>
                  </a:endParaRPr>
                </a:p>
              </p:txBody>
            </p:sp>
          </p:grpSp>
        </p:grpSp>
        <p:sp>
          <p:nvSpPr>
            <p:cNvPr id="38" name="Freeform 5"/>
            <p:cNvSpPr>
              <a:spLocks noEditPoints="1"/>
            </p:cNvSpPr>
            <p:nvPr/>
          </p:nvSpPr>
          <p:spPr bwMode="auto">
            <a:xfrm>
              <a:off x="6386699" y="4087481"/>
              <a:ext cx="1635082" cy="210371"/>
            </a:xfrm>
            <a:custGeom>
              <a:avLst/>
              <a:gdLst>
                <a:gd name="T0" fmla="*/ 96 w 1841"/>
                <a:gd name="T1" fmla="*/ 214 h 234"/>
                <a:gd name="T2" fmla="*/ 24 w 1841"/>
                <a:gd name="T3" fmla="*/ 214 h 234"/>
                <a:gd name="T4" fmla="*/ 1 w 1841"/>
                <a:gd name="T5" fmla="*/ 22 h 234"/>
                <a:gd name="T6" fmla="*/ 103 w 1841"/>
                <a:gd name="T7" fmla="*/ 181 h 234"/>
                <a:gd name="T8" fmla="*/ 202 w 1841"/>
                <a:gd name="T9" fmla="*/ 16 h 234"/>
                <a:gd name="T10" fmla="*/ 188 w 1841"/>
                <a:gd name="T11" fmla="*/ 218 h 234"/>
                <a:gd name="T12" fmla="*/ 184 w 1841"/>
                <a:gd name="T13" fmla="*/ 47 h 234"/>
                <a:gd name="T14" fmla="*/ 1053 w 1841"/>
                <a:gd name="T15" fmla="*/ 179 h 234"/>
                <a:gd name="T16" fmla="*/ 1090 w 1841"/>
                <a:gd name="T17" fmla="*/ 78 h 234"/>
                <a:gd name="T18" fmla="*/ 1033 w 1841"/>
                <a:gd name="T19" fmla="*/ 38 h 234"/>
                <a:gd name="T20" fmla="*/ 972 w 1841"/>
                <a:gd name="T21" fmla="*/ 71 h 234"/>
                <a:gd name="T22" fmla="*/ 998 w 1841"/>
                <a:gd name="T23" fmla="*/ 2 h 234"/>
                <a:gd name="T24" fmla="*/ 924 w 1841"/>
                <a:gd name="T25" fmla="*/ 79 h 234"/>
                <a:gd name="T26" fmla="*/ 948 w 1841"/>
                <a:gd name="T27" fmla="*/ 111 h 234"/>
                <a:gd name="T28" fmla="*/ 972 w 1841"/>
                <a:gd name="T29" fmla="*/ 98 h 234"/>
                <a:gd name="T30" fmla="*/ 1040 w 1841"/>
                <a:gd name="T31" fmla="*/ 212 h 234"/>
                <a:gd name="T32" fmla="*/ 1575 w 1841"/>
                <a:gd name="T33" fmla="*/ 215 h 234"/>
                <a:gd name="T34" fmla="*/ 1599 w 1841"/>
                <a:gd name="T35" fmla="*/ 79 h 234"/>
                <a:gd name="T36" fmla="*/ 1561 w 1841"/>
                <a:gd name="T37" fmla="*/ 193 h 234"/>
                <a:gd name="T38" fmla="*/ 1482 w 1841"/>
                <a:gd name="T39" fmla="*/ 74 h 234"/>
                <a:gd name="T40" fmla="*/ 1575 w 1841"/>
                <a:gd name="T41" fmla="*/ 197 h 234"/>
                <a:gd name="T42" fmla="*/ 1341 w 1841"/>
                <a:gd name="T43" fmla="*/ 217 h 234"/>
                <a:gd name="T44" fmla="*/ 1455 w 1841"/>
                <a:gd name="T45" fmla="*/ 198 h 234"/>
                <a:gd name="T46" fmla="*/ 1459 w 1841"/>
                <a:gd name="T47" fmla="*/ 83 h 234"/>
                <a:gd name="T48" fmla="*/ 1349 w 1841"/>
                <a:gd name="T49" fmla="*/ 90 h 234"/>
                <a:gd name="T50" fmla="*/ 672 w 1841"/>
                <a:gd name="T51" fmla="*/ 211 h 234"/>
                <a:gd name="T52" fmla="*/ 723 w 1841"/>
                <a:gd name="T53" fmla="*/ 137 h 234"/>
                <a:gd name="T54" fmla="*/ 754 w 1841"/>
                <a:gd name="T55" fmla="*/ 101 h 234"/>
                <a:gd name="T56" fmla="*/ 707 w 1841"/>
                <a:gd name="T57" fmla="*/ 155 h 234"/>
                <a:gd name="T58" fmla="*/ 672 w 1841"/>
                <a:gd name="T59" fmla="*/ 188 h 234"/>
                <a:gd name="T60" fmla="*/ 384 w 1841"/>
                <a:gd name="T61" fmla="*/ 92 h 234"/>
                <a:gd name="T62" fmla="*/ 309 w 1841"/>
                <a:gd name="T63" fmla="*/ 108 h 234"/>
                <a:gd name="T64" fmla="*/ 393 w 1841"/>
                <a:gd name="T65" fmla="*/ 198 h 234"/>
                <a:gd name="T66" fmla="*/ 434 w 1841"/>
                <a:gd name="T67" fmla="*/ 127 h 234"/>
                <a:gd name="T68" fmla="*/ 458 w 1841"/>
                <a:gd name="T69" fmla="*/ 147 h 234"/>
                <a:gd name="T70" fmla="*/ 507 w 1841"/>
                <a:gd name="T71" fmla="*/ 73 h 234"/>
                <a:gd name="T72" fmla="*/ 1656 w 1841"/>
                <a:gd name="T73" fmla="*/ 74 h 234"/>
                <a:gd name="T74" fmla="*/ 1642 w 1841"/>
                <a:gd name="T75" fmla="*/ 218 h 234"/>
                <a:gd name="T76" fmla="*/ 1692 w 1841"/>
                <a:gd name="T77" fmla="*/ 93 h 234"/>
                <a:gd name="T78" fmla="*/ 1661 w 1841"/>
                <a:gd name="T79" fmla="*/ 102 h 234"/>
                <a:gd name="T80" fmla="*/ 248 w 1841"/>
                <a:gd name="T81" fmla="*/ 78 h 234"/>
                <a:gd name="T82" fmla="*/ 272 w 1841"/>
                <a:gd name="T83" fmla="*/ 214 h 234"/>
                <a:gd name="T84" fmla="*/ 260 w 1841"/>
                <a:gd name="T85" fmla="*/ 38 h 234"/>
                <a:gd name="T86" fmla="*/ 183 w 1841"/>
                <a:gd name="T87" fmla="*/ 56 h 234"/>
                <a:gd name="T88" fmla="*/ 23 w 1841"/>
                <a:gd name="T89" fmla="*/ 49 h 234"/>
                <a:gd name="T90" fmla="*/ 184 w 1841"/>
                <a:gd name="T91" fmla="*/ 47 h 234"/>
                <a:gd name="T92" fmla="*/ 1255 w 1841"/>
                <a:gd name="T93" fmla="*/ 20 h 234"/>
                <a:gd name="T94" fmla="*/ 1153 w 1841"/>
                <a:gd name="T95" fmla="*/ 213 h 234"/>
                <a:gd name="T96" fmla="*/ 1203 w 1841"/>
                <a:gd name="T97" fmla="*/ 162 h 234"/>
                <a:gd name="T98" fmla="*/ 1318 w 1841"/>
                <a:gd name="T99" fmla="*/ 218 h 234"/>
                <a:gd name="T100" fmla="*/ 1212 w 1841"/>
                <a:gd name="T101" fmla="*/ 140 h 234"/>
                <a:gd name="T102" fmla="*/ 1270 w 1841"/>
                <a:gd name="T103" fmla="*/ 140 h 234"/>
                <a:gd name="T104" fmla="*/ 1727 w 1841"/>
                <a:gd name="T105" fmla="*/ 195 h 234"/>
                <a:gd name="T106" fmla="*/ 1791 w 1841"/>
                <a:gd name="T107" fmla="*/ 202 h 234"/>
                <a:gd name="T108" fmla="*/ 1841 w 1841"/>
                <a:gd name="T109" fmla="*/ 149 h 234"/>
                <a:gd name="T110" fmla="*/ 1740 w 1841"/>
                <a:gd name="T111" fmla="*/ 130 h 234"/>
                <a:gd name="T112" fmla="*/ 630 w 1841"/>
                <a:gd name="T113" fmla="*/ 85 h 234"/>
                <a:gd name="T114" fmla="*/ 638 w 1841"/>
                <a:gd name="T115" fmla="*/ 197 h 234"/>
                <a:gd name="T116" fmla="*/ 537 w 1841"/>
                <a:gd name="T117" fmla="*/ 159 h 234"/>
                <a:gd name="T118" fmla="*/ 916 w 1841"/>
                <a:gd name="T119" fmla="*/ 129 h 234"/>
                <a:gd name="T120" fmla="*/ 841 w 1841"/>
                <a:gd name="T121" fmla="*/ 222 h 234"/>
                <a:gd name="T122" fmla="*/ 800 w 1841"/>
                <a:gd name="T123" fmla="*/ 156 h 234"/>
                <a:gd name="T124" fmla="*/ 890 w 1841"/>
                <a:gd name="T125" fmla="*/ 17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41" h="234">
                  <a:moveTo>
                    <a:pt x="183" y="52"/>
                  </a:moveTo>
                  <a:cubicBezTo>
                    <a:pt x="171" y="84"/>
                    <a:pt x="155" y="115"/>
                    <a:pt x="142" y="146"/>
                  </a:cubicBezTo>
                  <a:cubicBezTo>
                    <a:pt x="132" y="169"/>
                    <a:pt x="121" y="192"/>
                    <a:pt x="112" y="214"/>
                  </a:cubicBezTo>
                  <a:cubicBezTo>
                    <a:pt x="109" y="219"/>
                    <a:pt x="106" y="218"/>
                    <a:pt x="103" y="218"/>
                  </a:cubicBezTo>
                  <a:cubicBezTo>
                    <a:pt x="99" y="219"/>
                    <a:pt x="97" y="218"/>
                    <a:pt x="96" y="214"/>
                  </a:cubicBezTo>
                  <a:cubicBezTo>
                    <a:pt x="74" y="165"/>
                    <a:pt x="52" y="115"/>
                    <a:pt x="30" y="66"/>
                  </a:cubicBezTo>
                  <a:cubicBezTo>
                    <a:pt x="27" y="60"/>
                    <a:pt x="25" y="54"/>
                    <a:pt x="24" y="48"/>
                  </a:cubicBezTo>
                  <a:cubicBezTo>
                    <a:pt x="23" y="47"/>
                    <a:pt x="23" y="46"/>
                    <a:pt x="23" y="45"/>
                  </a:cubicBezTo>
                  <a:cubicBezTo>
                    <a:pt x="23" y="46"/>
                    <a:pt x="23" y="47"/>
                    <a:pt x="23" y="49"/>
                  </a:cubicBezTo>
                  <a:cubicBezTo>
                    <a:pt x="25" y="104"/>
                    <a:pt x="23" y="159"/>
                    <a:pt x="24" y="214"/>
                  </a:cubicBezTo>
                  <a:cubicBezTo>
                    <a:pt x="24" y="218"/>
                    <a:pt x="23" y="219"/>
                    <a:pt x="20" y="218"/>
                  </a:cubicBezTo>
                  <a:cubicBezTo>
                    <a:pt x="14" y="218"/>
                    <a:pt x="9" y="218"/>
                    <a:pt x="4" y="218"/>
                  </a:cubicBezTo>
                  <a:cubicBezTo>
                    <a:pt x="2" y="218"/>
                    <a:pt x="0" y="218"/>
                    <a:pt x="1" y="216"/>
                  </a:cubicBezTo>
                  <a:cubicBezTo>
                    <a:pt x="1" y="215"/>
                    <a:pt x="1" y="214"/>
                    <a:pt x="1" y="213"/>
                  </a:cubicBezTo>
                  <a:cubicBezTo>
                    <a:pt x="1" y="149"/>
                    <a:pt x="1" y="85"/>
                    <a:pt x="1" y="22"/>
                  </a:cubicBezTo>
                  <a:cubicBezTo>
                    <a:pt x="1" y="17"/>
                    <a:pt x="2" y="16"/>
                    <a:pt x="6" y="16"/>
                  </a:cubicBezTo>
                  <a:cubicBezTo>
                    <a:pt x="14" y="17"/>
                    <a:pt x="21" y="17"/>
                    <a:pt x="29" y="16"/>
                  </a:cubicBezTo>
                  <a:cubicBezTo>
                    <a:pt x="31" y="16"/>
                    <a:pt x="32" y="17"/>
                    <a:pt x="33" y="19"/>
                  </a:cubicBezTo>
                  <a:cubicBezTo>
                    <a:pt x="55" y="69"/>
                    <a:pt x="77" y="120"/>
                    <a:pt x="99" y="170"/>
                  </a:cubicBezTo>
                  <a:cubicBezTo>
                    <a:pt x="101" y="174"/>
                    <a:pt x="102" y="177"/>
                    <a:pt x="103" y="181"/>
                  </a:cubicBezTo>
                  <a:cubicBezTo>
                    <a:pt x="104" y="181"/>
                    <a:pt x="104" y="180"/>
                    <a:pt x="104" y="180"/>
                  </a:cubicBezTo>
                  <a:cubicBezTo>
                    <a:pt x="120" y="140"/>
                    <a:pt x="139" y="102"/>
                    <a:pt x="156" y="62"/>
                  </a:cubicBezTo>
                  <a:cubicBezTo>
                    <a:pt x="162" y="48"/>
                    <a:pt x="169" y="34"/>
                    <a:pt x="175" y="20"/>
                  </a:cubicBezTo>
                  <a:cubicBezTo>
                    <a:pt x="176" y="17"/>
                    <a:pt x="178" y="16"/>
                    <a:pt x="181" y="16"/>
                  </a:cubicBezTo>
                  <a:cubicBezTo>
                    <a:pt x="188" y="17"/>
                    <a:pt x="195" y="17"/>
                    <a:pt x="202" y="16"/>
                  </a:cubicBezTo>
                  <a:cubicBezTo>
                    <a:pt x="205" y="16"/>
                    <a:pt x="207" y="17"/>
                    <a:pt x="207" y="21"/>
                  </a:cubicBezTo>
                  <a:cubicBezTo>
                    <a:pt x="206" y="34"/>
                    <a:pt x="207" y="47"/>
                    <a:pt x="207" y="59"/>
                  </a:cubicBezTo>
                  <a:cubicBezTo>
                    <a:pt x="207" y="111"/>
                    <a:pt x="207" y="162"/>
                    <a:pt x="207" y="214"/>
                  </a:cubicBezTo>
                  <a:cubicBezTo>
                    <a:pt x="207" y="217"/>
                    <a:pt x="206" y="219"/>
                    <a:pt x="202" y="218"/>
                  </a:cubicBezTo>
                  <a:cubicBezTo>
                    <a:pt x="197" y="218"/>
                    <a:pt x="192" y="218"/>
                    <a:pt x="188" y="218"/>
                  </a:cubicBezTo>
                  <a:cubicBezTo>
                    <a:pt x="184" y="219"/>
                    <a:pt x="182" y="218"/>
                    <a:pt x="182" y="213"/>
                  </a:cubicBezTo>
                  <a:cubicBezTo>
                    <a:pt x="183" y="182"/>
                    <a:pt x="183" y="151"/>
                    <a:pt x="183" y="120"/>
                  </a:cubicBezTo>
                  <a:cubicBezTo>
                    <a:pt x="182" y="99"/>
                    <a:pt x="183" y="78"/>
                    <a:pt x="183" y="56"/>
                  </a:cubicBezTo>
                  <a:cubicBezTo>
                    <a:pt x="185" y="54"/>
                    <a:pt x="183" y="51"/>
                    <a:pt x="184" y="48"/>
                  </a:cubicBezTo>
                  <a:cubicBezTo>
                    <a:pt x="184" y="48"/>
                    <a:pt x="184" y="47"/>
                    <a:pt x="184" y="47"/>
                  </a:cubicBezTo>
                  <a:cubicBezTo>
                    <a:pt x="184" y="47"/>
                    <a:pt x="184" y="47"/>
                    <a:pt x="184" y="47"/>
                  </a:cubicBezTo>
                  <a:cubicBezTo>
                    <a:pt x="184" y="49"/>
                    <a:pt x="184" y="50"/>
                    <a:pt x="183" y="52"/>
                  </a:cubicBezTo>
                  <a:close/>
                  <a:moveTo>
                    <a:pt x="1085" y="200"/>
                  </a:moveTo>
                  <a:cubicBezTo>
                    <a:pt x="1071" y="206"/>
                    <a:pt x="1057" y="200"/>
                    <a:pt x="1054" y="187"/>
                  </a:cubicBezTo>
                  <a:cubicBezTo>
                    <a:pt x="1054" y="184"/>
                    <a:pt x="1053" y="182"/>
                    <a:pt x="1053" y="179"/>
                  </a:cubicBezTo>
                  <a:cubicBezTo>
                    <a:pt x="1053" y="152"/>
                    <a:pt x="1053" y="124"/>
                    <a:pt x="1053" y="97"/>
                  </a:cubicBezTo>
                  <a:cubicBezTo>
                    <a:pt x="1053" y="95"/>
                    <a:pt x="1054" y="94"/>
                    <a:pt x="1056" y="94"/>
                  </a:cubicBezTo>
                  <a:cubicBezTo>
                    <a:pt x="1062" y="94"/>
                    <a:pt x="1068" y="94"/>
                    <a:pt x="1074" y="94"/>
                  </a:cubicBezTo>
                  <a:cubicBezTo>
                    <a:pt x="1079" y="94"/>
                    <a:pt x="1086" y="96"/>
                    <a:pt x="1089" y="93"/>
                  </a:cubicBezTo>
                  <a:cubicBezTo>
                    <a:pt x="1091" y="90"/>
                    <a:pt x="1089" y="83"/>
                    <a:pt x="1090" y="78"/>
                  </a:cubicBezTo>
                  <a:cubicBezTo>
                    <a:pt x="1090" y="75"/>
                    <a:pt x="1089" y="74"/>
                    <a:pt x="1085" y="74"/>
                  </a:cubicBezTo>
                  <a:cubicBezTo>
                    <a:pt x="1076" y="74"/>
                    <a:pt x="1066" y="74"/>
                    <a:pt x="1057" y="74"/>
                  </a:cubicBezTo>
                  <a:cubicBezTo>
                    <a:pt x="1054" y="74"/>
                    <a:pt x="1053" y="73"/>
                    <a:pt x="1053" y="70"/>
                  </a:cubicBezTo>
                  <a:cubicBezTo>
                    <a:pt x="1053" y="58"/>
                    <a:pt x="1053" y="45"/>
                    <a:pt x="1053" y="32"/>
                  </a:cubicBezTo>
                  <a:cubicBezTo>
                    <a:pt x="1046" y="34"/>
                    <a:pt x="1040" y="36"/>
                    <a:pt x="1033" y="38"/>
                  </a:cubicBezTo>
                  <a:cubicBezTo>
                    <a:pt x="1031" y="39"/>
                    <a:pt x="1030" y="40"/>
                    <a:pt x="1030" y="43"/>
                  </a:cubicBezTo>
                  <a:cubicBezTo>
                    <a:pt x="1030" y="52"/>
                    <a:pt x="1030" y="61"/>
                    <a:pt x="1030" y="70"/>
                  </a:cubicBezTo>
                  <a:cubicBezTo>
                    <a:pt x="1030" y="72"/>
                    <a:pt x="1030" y="74"/>
                    <a:pt x="1027" y="74"/>
                  </a:cubicBezTo>
                  <a:cubicBezTo>
                    <a:pt x="1010" y="74"/>
                    <a:pt x="992" y="74"/>
                    <a:pt x="974" y="74"/>
                  </a:cubicBezTo>
                  <a:cubicBezTo>
                    <a:pt x="972" y="74"/>
                    <a:pt x="972" y="73"/>
                    <a:pt x="972" y="71"/>
                  </a:cubicBezTo>
                  <a:cubicBezTo>
                    <a:pt x="972" y="62"/>
                    <a:pt x="971" y="52"/>
                    <a:pt x="973" y="43"/>
                  </a:cubicBezTo>
                  <a:cubicBezTo>
                    <a:pt x="975" y="29"/>
                    <a:pt x="983" y="22"/>
                    <a:pt x="997" y="22"/>
                  </a:cubicBezTo>
                  <a:cubicBezTo>
                    <a:pt x="1002" y="22"/>
                    <a:pt x="1006" y="23"/>
                    <a:pt x="1011" y="25"/>
                  </a:cubicBezTo>
                  <a:cubicBezTo>
                    <a:pt x="1011" y="22"/>
                    <a:pt x="1011" y="19"/>
                    <a:pt x="1011" y="16"/>
                  </a:cubicBezTo>
                  <a:cubicBezTo>
                    <a:pt x="1011" y="3"/>
                    <a:pt x="1011" y="3"/>
                    <a:pt x="998" y="2"/>
                  </a:cubicBezTo>
                  <a:cubicBezTo>
                    <a:pt x="973" y="0"/>
                    <a:pt x="953" y="17"/>
                    <a:pt x="949" y="41"/>
                  </a:cubicBezTo>
                  <a:cubicBezTo>
                    <a:pt x="948" y="51"/>
                    <a:pt x="949" y="61"/>
                    <a:pt x="949" y="71"/>
                  </a:cubicBezTo>
                  <a:cubicBezTo>
                    <a:pt x="949" y="73"/>
                    <a:pt x="948" y="74"/>
                    <a:pt x="945" y="74"/>
                  </a:cubicBezTo>
                  <a:cubicBezTo>
                    <a:pt x="940" y="74"/>
                    <a:pt x="934" y="74"/>
                    <a:pt x="929" y="74"/>
                  </a:cubicBezTo>
                  <a:cubicBezTo>
                    <a:pt x="925" y="74"/>
                    <a:pt x="924" y="75"/>
                    <a:pt x="924" y="79"/>
                  </a:cubicBezTo>
                  <a:cubicBezTo>
                    <a:pt x="924" y="83"/>
                    <a:pt x="924" y="86"/>
                    <a:pt x="924" y="89"/>
                  </a:cubicBezTo>
                  <a:cubicBezTo>
                    <a:pt x="924" y="93"/>
                    <a:pt x="924" y="94"/>
                    <a:pt x="928" y="94"/>
                  </a:cubicBezTo>
                  <a:cubicBezTo>
                    <a:pt x="934" y="94"/>
                    <a:pt x="940" y="94"/>
                    <a:pt x="945" y="94"/>
                  </a:cubicBezTo>
                  <a:cubicBezTo>
                    <a:pt x="948" y="94"/>
                    <a:pt x="949" y="95"/>
                    <a:pt x="949" y="97"/>
                  </a:cubicBezTo>
                  <a:cubicBezTo>
                    <a:pt x="948" y="102"/>
                    <a:pt x="948" y="106"/>
                    <a:pt x="948" y="111"/>
                  </a:cubicBezTo>
                  <a:cubicBezTo>
                    <a:pt x="948" y="145"/>
                    <a:pt x="949" y="180"/>
                    <a:pt x="948" y="214"/>
                  </a:cubicBezTo>
                  <a:cubicBezTo>
                    <a:pt x="948" y="218"/>
                    <a:pt x="949" y="219"/>
                    <a:pt x="953" y="218"/>
                  </a:cubicBezTo>
                  <a:cubicBezTo>
                    <a:pt x="957" y="218"/>
                    <a:pt x="962" y="218"/>
                    <a:pt x="967" y="218"/>
                  </a:cubicBezTo>
                  <a:cubicBezTo>
                    <a:pt x="971" y="219"/>
                    <a:pt x="972" y="218"/>
                    <a:pt x="972" y="214"/>
                  </a:cubicBezTo>
                  <a:cubicBezTo>
                    <a:pt x="972" y="175"/>
                    <a:pt x="972" y="137"/>
                    <a:pt x="972" y="98"/>
                  </a:cubicBezTo>
                  <a:cubicBezTo>
                    <a:pt x="972" y="95"/>
                    <a:pt x="972" y="94"/>
                    <a:pt x="976" y="94"/>
                  </a:cubicBezTo>
                  <a:cubicBezTo>
                    <a:pt x="992" y="94"/>
                    <a:pt x="1008" y="94"/>
                    <a:pt x="1024" y="94"/>
                  </a:cubicBezTo>
                  <a:cubicBezTo>
                    <a:pt x="1029" y="94"/>
                    <a:pt x="1030" y="95"/>
                    <a:pt x="1030" y="100"/>
                  </a:cubicBezTo>
                  <a:cubicBezTo>
                    <a:pt x="1030" y="128"/>
                    <a:pt x="1030" y="157"/>
                    <a:pt x="1030" y="186"/>
                  </a:cubicBezTo>
                  <a:cubicBezTo>
                    <a:pt x="1030" y="196"/>
                    <a:pt x="1033" y="205"/>
                    <a:pt x="1040" y="212"/>
                  </a:cubicBezTo>
                  <a:cubicBezTo>
                    <a:pt x="1052" y="225"/>
                    <a:pt x="1078" y="223"/>
                    <a:pt x="1088" y="218"/>
                  </a:cubicBezTo>
                  <a:cubicBezTo>
                    <a:pt x="1090" y="217"/>
                    <a:pt x="1089" y="216"/>
                    <a:pt x="1089" y="214"/>
                  </a:cubicBezTo>
                  <a:cubicBezTo>
                    <a:pt x="1089" y="209"/>
                    <a:pt x="1089" y="203"/>
                    <a:pt x="1089" y="197"/>
                  </a:cubicBezTo>
                  <a:cubicBezTo>
                    <a:pt x="1087" y="198"/>
                    <a:pt x="1086" y="199"/>
                    <a:pt x="1085" y="200"/>
                  </a:cubicBezTo>
                  <a:close/>
                  <a:moveTo>
                    <a:pt x="1575" y="215"/>
                  </a:moveTo>
                  <a:cubicBezTo>
                    <a:pt x="1575" y="218"/>
                    <a:pt x="1576" y="219"/>
                    <a:pt x="1578" y="218"/>
                  </a:cubicBezTo>
                  <a:cubicBezTo>
                    <a:pt x="1584" y="218"/>
                    <a:pt x="1589" y="218"/>
                    <a:pt x="1595" y="218"/>
                  </a:cubicBezTo>
                  <a:cubicBezTo>
                    <a:pt x="1598" y="219"/>
                    <a:pt x="1599" y="217"/>
                    <a:pt x="1599" y="214"/>
                  </a:cubicBezTo>
                  <a:cubicBezTo>
                    <a:pt x="1598" y="200"/>
                    <a:pt x="1599" y="186"/>
                    <a:pt x="1599" y="171"/>
                  </a:cubicBezTo>
                  <a:cubicBezTo>
                    <a:pt x="1599" y="140"/>
                    <a:pt x="1599" y="109"/>
                    <a:pt x="1599" y="79"/>
                  </a:cubicBezTo>
                  <a:cubicBezTo>
                    <a:pt x="1599" y="75"/>
                    <a:pt x="1598" y="74"/>
                    <a:pt x="1594" y="74"/>
                  </a:cubicBezTo>
                  <a:cubicBezTo>
                    <a:pt x="1589" y="74"/>
                    <a:pt x="1585" y="74"/>
                    <a:pt x="1580" y="74"/>
                  </a:cubicBezTo>
                  <a:cubicBezTo>
                    <a:pt x="1576" y="74"/>
                    <a:pt x="1575" y="75"/>
                    <a:pt x="1575" y="79"/>
                  </a:cubicBezTo>
                  <a:cubicBezTo>
                    <a:pt x="1575" y="105"/>
                    <a:pt x="1575" y="132"/>
                    <a:pt x="1575" y="159"/>
                  </a:cubicBezTo>
                  <a:cubicBezTo>
                    <a:pt x="1575" y="172"/>
                    <a:pt x="1571" y="184"/>
                    <a:pt x="1561" y="193"/>
                  </a:cubicBezTo>
                  <a:cubicBezTo>
                    <a:pt x="1542" y="211"/>
                    <a:pt x="1511" y="202"/>
                    <a:pt x="1504" y="177"/>
                  </a:cubicBezTo>
                  <a:cubicBezTo>
                    <a:pt x="1503" y="171"/>
                    <a:pt x="1502" y="165"/>
                    <a:pt x="1502" y="159"/>
                  </a:cubicBezTo>
                  <a:cubicBezTo>
                    <a:pt x="1502" y="132"/>
                    <a:pt x="1502" y="105"/>
                    <a:pt x="1502" y="79"/>
                  </a:cubicBezTo>
                  <a:cubicBezTo>
                    <a:pt x="1502" y="75"/>
                    <a:pt x="1501" y="74"/>
                    <a:pt x="1498" y="74"/>
                  </a:cubicBezTo>
                  <a:cubicBezTo>
                    <a:pt x="1492" y="74"/>
                    <a:pt x="1487" y="74"/>
                    <a:pt x="1482" y="74"/>
                  </a:cubicBezTo>
                  <a:cubicBezTo>
                    <a:pt x="1479" y="74"/>
                    <a:pt x="1478" y="75"/>
                    <a:pt x="1479" y="77"/>
                  </a:cubicBezTo>
                  <a:cubicBezTo>
                    <a:pt x="1479" y="109"/>
                    <a:pt x="1477" y="141"/>
                    <a:pt x="1479" y="173"/>
                  </a:cubicBezTo>
                  <a:cubicBezTo>
                    <a:pt x="1480" y="186"/>
                    <a:pt x="1484" y="199"/>
                    <a:pt x="1493" y="208"/>
                  </a:cubicBezTo>
                  <a:cubicBezTo>
                    <a:pt x="1508" y="223"/>
                    <a:pt x="1527" y="224"/>
                    <a:pt x="1546" y="220"/>
                  </a:cubicBezTo>
                  <a:cubicBezTo>
                    <a:pt x="1559" y="217"/>
                    <a:pt x="1568" y="208"/>
                    <a:pt x="1575" y="197"/>
                  </a:cubicBezTo>
                  <a:cubicBezTo>
                    <a:pt x="1575" y="203"/>
                    <a:pt x="1575" y="209"/>
                    <a:pt x="1575" y="215"/>
                  </a:cubicBezTo>
                  <a:close/>
                  <a:moveTo>
                    <a:pt x="1424" y="97"/>
                  </a:moveTo>
                  <a:cubicBezTo>
                    <a:pt x="1402" y="126"/>
                    <a:pt x="1381" y="156"/>
                    <a:pt x="1360" y="185"/>
                  </a:cubicBezTo>
                  <a:cubicBezTo>
                    <a:pt x="1354" y="193"/>
                    <a:pt x="1348" y="201"/>
                    <a:pt x="1342" y="209"/>
                  </a:cubicBezTo>
                  <a:cubicBezTo>
                    <a:pt x="1340" y="212"/>
                    <a:pt x="1341" y="215"/>
                    <a:pt x="1341" y="217"/>
                  </a:cubicBezTo>
                  <a:cubicBezTo>
                    <a:pt x="1341" y="219"/>
                    <a:pt x="1343" y="218"/>
                    <a:pt x="1344" y="218"/>
                  </a:cubicBezTo>
                  <a:cubicBezTo>
                    <a:pt x="1381" y="218"/>
                    <a:pt x="1419" y="218"/>
                    <a:pt x="1456" y="218"/>
                  </a:cubicBezTo>
                  <a:cubicBezTo>
                    <a:pt x="1459" y="218"/>
                    <a:pt x="1459" y="217"/>
                    <a:pt x="1459" y="215"/>
                  </a:cubicBezTo>
                  <a:cubicBezTo>
                    <a:pt x="1459" y="211"/>
                    <a:pt x="1459" y="207"/>
                    <a:pt x="1459" y="203"/>
                  </a:cubicBezTo>
                  <a:cubicBezTo>
                    <a:pt x="1460" y="199"/>
                    <a:pt x="1458" y="198"/>
                    <a:pt x="1455" y="198"/>
                  </a:cubicBezTo>
                  <a:cubicBezTo>
                    <a:pt x="1436" y="199"/>
                    <a:pt x="1418" y="199"/>
                    <a:pt x="1400" y="199"/>
                  </a:cubicBezTo>
                  <a:cubicBezTo>
                    <a:pt x="1392" y="199"/>
                    <a:pt x="1384" y="199"/>
                    <a:pt x="1375" y="199"/>
                  </a:cubicBezTo>
                  <a:cubicBezTo>
                    <a:pt x="1377" y="197"/>
                    <a:pt x="1377" y="196"/>
                    <a:pt x="1378" y="195"/>
                  </a:cubicBezTo>
                  <a:cubicBezTo>
                    <a:pt x="1399" y="165"/>
                    <a:pt x="1420" y="136"/>
                    <a:pt x="1441" y="107"/>
                  </a:cubicBezTo>
                  <a:cubicBezTo>
                    <a:pt x="1447" y="99"/>
                    <a:pt x="1453" y="91"/>
                    <a:pt x="1459" y="83"/>
                  </a:cubicBezTo>
                  <a:cubicBezTo>
                    <a:pt x="1461" y="80"/>
                    <a:pt x="1461" y="77"/>
                    <a:pt x="1460" y="75"/>
                  </a:cubicBezTo>
                  <a:cubicBezTo>
                    <a:pt x="1459" y="73"/>
                    <a:pt x="1457" y="74"/>
                    <a:pt x="1455" y="74"/>
                  </a:cubicBezTo>
                  <a:cubicBezTo>
                    <a:pt x="1425" y="74"/>
                    <a:pt x="1395" y="74"/>
                    <a:pt x="1365" y="74"/>
                  </a:cubicBezTo>
                  <a:cubicBezTo>
                    <a:pt x="1360" y="74"/>
                    <a:pt x="1353" y="72"/>
                    <a:pt x="1350" y="75"/>
                  </a:cubicBezTo>
                  <a:cubicBezTo>
                    <a:pt x="1347" y="78"/>
                    <a:pt x="1349" y="85"/>
                    <a:pt x="1349" y="90"/>
                  </a:cubicBezTo>
                  <a:cubicBezTo>
                    <a:pt x="1348" y="93"/>
                    <a:pt x="1349" y="94"/>
                    <a:pt x="1353" y="94"/>
                  </a:cubicBezTo>
                  <a:cubicBezTo>
                    <a:pt x="1364" y="94"/>
                    <a:pt x="1375" y="94"/>
                    <a:pt x="1387" y="94"/>
                  </a:cubicBezTo>
                  <a:cubicBezTo>
                    <a:pt x="1399" y="94"/>
                    <a:pt x="1412" y="94"/>
                    <a:pt x="1426" y="94"/>
                  </a:cubicBezTo>
                  <a:cubicBezTo>
                    <a:pt x="1425" y="96"/>
                    <a:pt x="1424" y="96"/>
                    <a:pt x="1424" y="97"/>
                  </a:cubicBezTo>
                  <a:close/>
                  <a:moveTo>
                    <a:pt x="672" y="211"/>
                  </a:moveTo>
                  <a:cubicBezTo>
                    <a:pt x="672" y="213"/>
                    <a:pt x="673" y="214"/>
                    <a:pt x="675" y="215"/>
                  </a:cubicBezTo>
                  <a:cubicBezTo>
                    <a:pt x="684" y="219"/>
                    <a:pt x="693" y="221"/>
                    <a:pt x="703" y="222"/>
                  </a:cubicBezTo>
                  <a:cubicBezTo>
                    <a:pt x="717" y="222"/>
                    <a:pt x="731" y="221"/>
                    <a:pt x="743" y="213"/>
                  </a:cubicBezTo>
                  <a:cubicBezTo>
                    <a:pt x="766" y="198"/>
                    <a:pt x="767" y="163"/>
                    <a:pt x="744" y="148"/>
                  </a:cubicBezTo>
                  <a:cubicBezTo>
                    <a:pt x="737" y="144"/>
                    <a:pt x="730" y="140"/>
                    <a:pt x="723" y="137"/>
                  </a:cubicBezTo>
                  <a:cubicBezTo>
                    <a:pt x="717" y="135"/>
                    <a:pt x="711" y="132"/>
                    <a:pt x="706" y="128"/>
                  </a:cubicBezTo>
                  <a:cubicBezTo>
                    <a:pt x="699" y="124"/>
                    <a:pt x="696" y="117"/>
                    <a:pt x="696" y="109"/>
                  </a:cubicBezTo>
                  <a:cubicBezTo>
                    <a:pt x="697" y="101"/>
                    <a:pt x="701" y="96"/>
                    <a:pt x="709" y="93"/>
                  </a:cubicBezTo>
                  <a:cubicBezTo>
                    <a:pt x="714" y="91"/>
                    <a:pt x="719" y="91"/>
                    <a:pt x="725" y="91"/>
                  </a:cubicBezTo>
                  <a:cubicBezTo>
                    <a:pt x="735" y="91"/>
                    <a:pt x="745" y="95"/>
                    <a:pt x="754" y="101"/>
                  </a:cubicBezTo>
                  <a:cubicBezTo>
                    <a:pt x="754" y="93"/>
                    <a:pt x="754" y="86"/>
                    <a:pt x="754" y="80"/>
                  </a:cubicBezTo>
                  <a:cubicBezTo>
                    <a:pt x="754" y="78"/>
                    <a:pt x="753" y="77"/>
                    <a:pt x="752" y="76"/>
                  </a:cubicBezTo>
                  <a:cubicBezTo>
                    <a:pt x="731" y="68"/>
                    <a:pt x="710" y="68"/>
                    <a:pt x="691" y="80"/>
                  </a:cubicBezTo>
                  <a:cubicBezTo>
                    <a:pt x="666" y="95"/>
                    <a:pt x="666" y="133"/>
                    <a:pt x="692" y="147"/>
                  </a:cubicBezTo>
                  <a:cubicBezTo>
                    <a:pt x="697" y="150"/>
                    <a:pt x="702" y="153"/>
                    <a:pt x="707" y="155"/>
                  </a:cubicBezTo>
                  <a:cubicBezTo>
                    <a:pt x="715" y="158"/>
                    <a:pt x="722" y="162"/>
                    <a:pt x="729" y="167"/>
                  </a:cubicBezTo>
                  <a:cubicBezTo>
                    <a:pt x="736" y="172"/>
                    <a:pt x="738" y="179"/>
                    <a:pt x="736" y="187"/>
                  </a:cubicBezTo>
                  <a:cubicBezTo>
                    <a:pt x="735" y="194"/>
                    <a:pt x="730" y="198"/>
                    <a:pt x="723" y="200"/>
                  </a:cubicBezTo>
                  <a:cubicBezTo>
                    <a:pt x="719" y="201"/>
                    <a:pt x="715" y="202"/>
                    <a:pt x="711" y="202"/>
                  </a:cubicBezTo>
                  <a:cubicBezTo>
                    <a:pt x="697" y="202"/>
                    <a:pt x="684" y="198"/>
                    <a:pt x="672" y="188"/>
                  </a:cubicBezTo>
                  <a:cubicBezTo>
                    <a:pt x="672" y="196"/>
                    <a:pt x="672" y="203"/>
                    <a:pt x="672" y="211"/>
                  </a:cubicBezTo>
                  <a:close/>
                  <a:moveTo>
                    <a:pt x="393" y="198"/>
                  </a:moveTo>
                  <a:cubicBezTo>
                    <a:pt x="369" y="208"/>
                    <a:pt x="343" y="200"/>
                    <a:pt x="331" y="180"/>
                  </a:cubicBezTo>
                  <a:cubicBezTo>
                    <a:pt x="322" y="165"/>
                    <a:pt x="322" y="149"/>
                    <a:pt x="325" y="133"/>
                  </a:cubicBezTo>
                  <a:cubicBezTo>
                    <a:pt x="330" y="103"/>
                    <a:pt x="355" y="86"/>
                    <a:pt x="384" y="92"/>
                  </a:cubicBezTo>
                  <a:cubicBezTo>
                    <a:pt x="393" y="93"/>
                    <a:pt x="400" y="97"/>
                    <a:pt x="408" y="102"/>
                  </a:cubicBezTo>
                  <a:cubicBezTo>
                    <a:pt x="408" y="95"/>
                    <a:pt x="408" y="89"/>
                    <a:pt x="408" y="82"/>
                  </a:cubicBezTo>
                  <a:cubicBezTo>
                    <a:pt x="408" y="79"/>
                    <a:pt x="407" y="77"/>
                    <a:pt x="404" y="76"/>
                  </a:cubicBezTo>
                  <a:cubicBezTo>
                    <a:pt x="393" y="72"/>
                    <a:pt x="382" y="70"/>
                    <a:pt x="370" y="71"/>
                  </a:cubicBezTo>
                  <a:cubicBezTo>
                    <a:pt x="343" y="72"/>
                    <a:pt x="322" y="84"/>
                    <a:pt x="309" y="108"/>
                  </a:cubicBezTo>
                  <a:cubicBezTo>
                    <a:pt x="301" y="123"/>
                    <a:pt x="299" y="138"/>
                    <a:pt x="300" y="154"/>
                  </a:cubicBezTo>
                  <a:cubicBezTo>
                    <a:pt x="303" y="219"/>
                    <a:pt x="364" y="234"/>
                    <a:pt x="405" y="213"/>
                  </a:cubicBezTo>
                  <a:cubicBezTo>
                    <a:pt x="407" y="212"/>
                    <a:pt x="408" y="211"/>
                    <a:pt x="408" y="209"/>
                  </a:cubicBezTo>
                  <a:cubicBezTo>
                    <a:pt x="407" y="203"/>
                    <a:pt x="408" y="197"/>
                    <a:pt x="408" y="190"/>
                  </a:cubicBezTo>
                  <a:cubicBezTo>
                    <a:pt x="402" y="193"/>
                    <a:pt x="398" y="196"/>
                    <a:pt x="393" y="198"/>
                  </a:cubicBezTo>
                  <a:close/>
                  <a:moveTo>
                    <a:pt x="458" y="78"/>
                  </a:moveTo>
                  <a:cubicBezTo>
                    <a:pt x="458" y="75"/>
                    <a:pt x="457" y="74"/>
                    <a:pt x="454" y="74"/>
                  </a:cubicBezTo>
                  <a:cubicBezTo>
                    <a:pt x="449" y="74"/>
                    <a:pt x="444" y="74"/>
                    <a:pt x="439" y="74"/>
                  </a:cubicBezTo>
                  <a:cubicBezTo>
                    <a:pt x="436" y="74"/>
                    <a:pt x="434" y="75"/>
                    <a:pt x="434" y="79"/>
                  </a:cubicBezTo>
                  <a:cubicBezTo>
                    <a:pt x="435" y="95"/>
                    <a:pt x="434" y="111"/>
                    <a:pt x="434" y="127"/>
                  </a:cubicBezTo>
                  <a:cubicBezTo>
                    <a:pt x="434" y="156"/>
                    <a:pt x="434" y="185"/>
                    <a:pt x="434" y="214"/>
                  </a:cubicBezTo>
                  <a:cubicBezTo>
                    <a:pt x="434" y="217"/>
                    <a:pt x="435" y="219"/>
                    <a:pt x="439" y="218"/>
                  </a:cubicBezTo>
                  <a:cubicBezTo>
                    <a:pt x="444" y="218"/>
                    <a:pt x="449" y="218"/>
                    <a:pt x="453" y="218"/>
                  </a:cubicBezTo>
                  <a:cubicBezTo>
                    <a:pt x="457" y="219"/>
                    <a:pt x="458" y="217"/>
                    <a:pt x="458" y="214"/>
                  </a:cubicBezTo>
                  <a:cubicBezTo>
                    <a:pt x="458" y="191"/>
                    <a:pt x="458" y="169"/>
                    <a:pt x="458" y="147"/>
                  </a:cubicBezTo>
                  <a:cubicBezTo>
                    <a:pt x="458" y="139"/>
                    <a:pt x="458" y="132"/>
                    <a:pt x="460" y="125"/>
                  </a:cubicBezTo>
                  <a:cubicBezTo>
                    <a:pt x="463" y="114"/>
                    <a:pt x="467" y="104"/>
                    <a:pt x="477" y="98"/>
                  </a:cubicBezTo>
                  <a:cubicBezTo>
                    <a:pt x="487" y="91"/>
                    <a:pt x="498" y="92"/>
                    <a:pt x="510" y="97"/>
                  </a:cubicBezTo>
                  <a:cubicBezTo>
                    <a:pt x="510" y="90"/>
                    <a:pt x="510" y="83"/>
                    <a:pt x="510" y="76"/>
                  </a:cubicBezTo>
                  <a:cubicBezTo>
                    <a:pt x="510" y="74"/>
                    <a:pt x="509" y="73"/>
                    <a:pt x="507" y="73"/>
                  </a:cubicBezTo>
                  <a:cubicBezTo>
                    <a:pt x="491" y="69"/>
                    <a:pt x="476" y="74"/>
                    <a:pt x="467" y="87"/>
                  </a:cubicBezTo>
                  <a:cubicBezTo>
                    <a:pt x="463" y="92"/>
                    <a:pt x="461" y="97"/>
                    <a:pt x="458" y="102"/>
                  </a:cubicBezTo>
                  <a:cubicBezTo>
                    <a:pt x="458" y="94"/>
                    <a:pt x="458" y="86"/>
                    <a:pt x="458" y="78"/>
                  </a:cubicBezTo>
                  <a:close/>
                  <a:moveTo>
                    <a:pt x="1661" y="79"/>
                  </a:moveTo>
                  <a:cubicBezTo>
                    <a:pt x="1661" y="75"/>
                    <a:pt x="1660" y="74"/>
                    <a:pt x="1656" y="74"/>
                  </a:cubicBezTo>
                  <a:cubicBezTo>
                    <a:pt x="1651" y="74"/>
                    <a:pt x="1646" y="74"/>
                    <a:pt x="1642" y="74"/>
                  </a:cubicBezTo>
                  <a:cubicBezTo>
                    <a:pt x="1638" y="74"/>
                    <a:pt x="1637" y="75"/>
                    <a:pt x="1637" y="78"/>
                  </a:cubicBezTo>
                  <a:cubicBezTo>
                    <a:pt x="1637" y="96"/>
                    <a:pt x="1637" y="113"/>
                    <a:pt x="1637" y="130"/>
                  </a:cubicBezTo>
                  <a:cubicBezTo>
                    <a:pt x="1637" y="158"/>
                    <a:pt x="1637" y="186"/>
                    <a:pt x="1637" y="214"/>
                  </a:cubicBezTo>
                  <a:cubicBezTo>
                    <a:pt x="1637" y="218"/>
                    <a:pt x="1638" y="219"/>
                    <a:pt x="1642" y="218"/>
                  </a:cubicBezTo>
                  <a:cubicBezTo>
                    <a:pt x="1647" y="218"/>
                    <a:pt x="1651" y="218"/>
                    <a:pt x="1656" y="218"/>
                  </a:cubicBezTo>
                  <a:cubicBezTo>
                    <a:pt x="1660" y="219"/>
                    <a:pt x="1661" y="217"/>
                    <a:pt x="1661" y="213"/>
                  </a:cubicBezTo>
                  <a:cubicBezTo>
                    <a:pt x="1661" y="190"/>
                    <a:pt x="1661" y="166"/>
                    <a:pt x="1661" y="142"/>
                  </a:cubicBezTo>
                  <a:cubicBezTo>
                    <a:pt x="1661" y="133"/>
                    <a:pt x="1662" y="123"/>
                    <a:pt x="1667" y="114"/>
                  </a:cubicBezTo>
                  <a:cubicBezTo>
                    <a:pt x="1672" y="103"/>
                    <a:pt x="1679" y="94"/>
                    <a:pt x="1692" y="93"/>
                  </a:cubicBezTo>
                  <a:cubicBezTo>
                    <a:pt x="1699" y="93"/>
                    <a:pt x="1706" y="94"/>
                    <a:pt x="1713" y="98"/>
                  </a:cubicBezTo>
                  <a:cubicBezTo>
                    <a:pt x="1713" y="90"/>
                    <a:pt x="1713" y="84"/>
                    <a:pt x="1713" y="77"/>
                  </a:cubicBezTo>
                  <a:cubicBezTo>
                    <a:pt x="1713" y="75"/>
                    <a:pt x="1712" y="73"/>
                    <a:pt x="1710" y="73"/>
                  </a:cubicBezTo>
                  <a:cubicBezTo>
                    <a:pt x="1696" y="70"/>
                    <a:pt x="1683" y="72"/>
                    <a:pt x="1673" y="83"/>
                  </a:cubicBezTo>
                  <a:cubicBezTo>
                    <a:pt x="1668" y="88"/>
                    <a:pt x="1664" y="95"/>
                    <a:pt x="1661" y="102"/>
                  </a:cubicBezTo>
                  <a:cubicBezTo>
                    <a:pt x="1661" y="94"/>
                    <a:pt x="1660" y="86"/>
                    <a:pt x="1661" y="79"/>
                  </a:cubicBezTo>
                  <a:close/>
                  <a:moveTo>
                    <a:pt x="272" y="78"/>
                  </a:moveTo>
                  <a:cubicBezTo>
                    <a:pt x="272" y="75"/>
                    <a:pt x="271" y="74"/>
                    <a:pt x="267" y="74"/>
                  </a:cubicBezTo>
                  <a:cubicBezTo>
                    <a:pt x="262" y="74"/>
                    <a:pt x="257" y="74"/>
                    <a:pt x="252" y="74"/>
                  </a:cubicBezTo>
                  <a:cubicBezTo>
                    <a:pt x="249" y="74"/>
                    <a:pt x="248" y="75"/>
                    <a:pt x="248" y="78"/>
                  </a:cubicBezTo>
                  <a:cubicBezTo>
                    <a:pt x="249" y="90"/>
                    <a:pt x="248" y="103"/>
                    <a:pt x="248" y="115"/>
                  </a:cubicBezTo>
                  <a:cubicBezTo>
                    <a:pt x="248" y="148"/>
                    <a:pt x="249" y="181"/>
                    <a:pt x="248" y="213"/>
                  </a:cubicBezTo>
                  <a:cubicBezTo>
                    <a:pt x="248" y="218"/>
                    <a:pt x="250" y="219"/>
                    <a:pt x="254" y="218"/>
                  </a:cubicBezTo>
                  <a:cubicBezTo>
                    <a:pt x="258" y="218"/>
                    <a:pt x="263" y="218"/>
                    <a:pt x="268" y="218"/>
                  </a:cubicBezTo>
                  <a:cubicBezTo>
                    <a:pt x="271" y="219"/>
                    <a:pt x="272" y="218"/>
                    <a:pt x="272" y="214"/>
                  </a:cubicBezTo>
                  <a:cubicBezTo>
                    <a:pt x="272" y="192"/>
                    <a:pt x="272" y="169"/>
                    <a:pt x="272" y="146"/>
                  </a:cubicBezTo>
                  <a:cubicBezTo>
                    <a:pt x="272" y="124"/>
                    <a:pt x="272" y="101"/>
                    <a:pt x="272" y="78"/>
                  </a:cubicBezTo>
                  <a:close/>
                  <a:moveTo>
                    <a:pt x="260" y="8"/>
                  </a:moveTo>
                  <a:cubicBezTo>
                    <a:pt x="252" y="8"/>
                    <a:pt x="245" y="15"/>
                    <a:pt x="245" y="23"/>
                  </a:cubicBezTo>
                  <a:cubicBezTo>
                    <a:pt x="245" y="32"/>
                    <a:pt x="252" y="38"/>
                    <a:pt x="260" y="38"/>
                  </a:cubicBezTo>
                  <a:cubicBezTo>
                    <a:pt x="269" y="38"/>
                    <a:pt x="275" y="31"/>
                    <a:pt x="276" y="23"/>
                  </a:cubicBezTo>
                  <a:cubicBezTo>
                    <a:pt x="276" y="14"/>
                    <a:pt x="269" y="7"/>
                    <a:pt x="260" y="8"/>
                  </a:cubicBezTo>
                  <a:close/>
                  <a:moveTo>
                    <a:pt x="183" y="47"/>
                  </a:moveTo>
                  <a:cubicBezTo>
                    <a:pt x="183" y="48"/>
                    <a:pt x="183" y="50"/>
                    <a:pt x="183" y="52"/>
                  </a:cubicBezTo>
                  <a:cubicBezTo>
                    <a:pt x="184" y="53"/>
                    <a:pt x="183" y="55"/>
                    <a:pt x="183" y="56"/>
                  </a:cubicBezTo>
                  <a:cubicBezTo>
                    <a:pt x="184" y="53"/>
                    <a:pt x="184" y="50"/>
                    <a:pt x="184" y="47"/>
                  </a:cubicBezTo>
                  <a:cubicBezTo>
                    <a:pt x="184" y="46"/>
                    <a:pt x="184" y="46"/>
                    <a:pt x="183" y="47"/>
                  </a:cubicBezTo>
                  <a:close/>
                  <a:moveTo>
                    <a:pt x="24" y="48"/>
                  </a:moveTo>
                  <a:cubicBezTo>
                    <a:pt x="24" y="46"/>
                    <a:pt x="24" y="45"/>
                    <a:pt x="22" y="45"/>
                  </a:cubicBezTo>
                  <a:cubicBezTo>
                    <a:pt x="22" y="46"/>
                    <a:pt x="22" y="47"/>
                    <a:pt x="23" y="49"/>
                  </a:cubicBezTo>
                  <a:cubicBezTo>
                    <a:pt x="23" y="48"/>
                    <a:pt x="24" y="48"/>
                    <a:pt x="24" y="48"/>
                  </a:cubicBezTo>
                  <a:close/>
                  <a:moveTo>
                    <a:pt x="185" y="45"/>
                  </a:moveTo>
                  <a:cubicBezTo>
                    <a:pt x="185" y="45"/>
                    <a:pt x="185" y="44"/>
                    <a:pt x="184" y="44"/>
                  </a:cubicBezTo>
                  <a:cubicBezTo>
                    <a:pt x="183" y="45"/>
                    <a:pt x="183" y="46"/>
                    <a:pt x="183" y="47"/>
                  </a:cubicBezTo>
                  <a:cubicBezTo>
                    <a:pt x="184" y="47"/>
                    <a:pt x="184" y="47"/>
                    <a:pt x="184" y="47"/>
                  </a:cubicBezTo>
                  <a:cubicBezTo>
                    <a:pt x="184" y="47"/>
                    <a:pt x="184" y="47"/>
                    <a:pt x="184" y="47"/>
                  </a:cubicBezTo>
                  <a:cubicBezTo>
                    <a:pt x="185" y="46"/>
                    <a:pt x="185" y="46"/>
                    <a:pt x="185" y="45"/>
                  </a:cubicBezTo>
                  <a:close/>
                  <a:moveTo>
                    <a:pt x="1329" y="213"/>
                  </a:moveTo>
                  <a:cubicBezTo>
                    <a:pt x="1320" y="189"/>
                    <a:pt x="1310" y="164"/>
                    <a:pt x="1301" y="140"/>
                  </a:cubicBezTo>
                  <a:cubicBezTo>
                    <a:pt x="1285" y="100"/>
                    <a:pt x="1270" y="60"/>
                    <a:pt x="1255" y="20"/>
                  </a:cubicBezTo>
                  <a:cubicBezTo>
                    <a:pt x="1254" y="17"/>
                    <a:pt x="1252" y="16"/>
                    <a:pt x="1249" y="16"/>
                  </a:cubicBezTo>
                  <a:cubicBezTo>
                    <a:pt x="1244" y="17"/>
                    <a:pt x="1239" y="17"/>
                    <a:pt x="1234" y="16"/>
                  </a:cubicBezTo>
                  <a:cubicBezTo>
                    <a:pt x="1230" y="16"/>
                    <a:pt x="1228" y="17"/>
                    <a:pt x="1227" y="21"/>
                  </a:cubicBezTo>
                  <a:cubicBezTo>
                    <a:pt x="1210" y="64"/>
                    <a:pt x="1194" y="108"/>
                    <a:pt x="1177" y="151"/>
                  </a:cubicBezTo>
                  <a:cubicBezTo>
                    <a:pt x="1169" y="172"/>
                    <a:pt x="1161" y="192"/>
                    <a:pt x="1153" y="213"/>
                  </a:cubicBezTo>
                  <a:cubicBezTo>
                    <a:pt x="1151" y="218"/>
                    <a:pt x="1151" y="218"/>
                    <a:pt x="1157" y="218"/>
                  </a:cubicBezTo>
                  <a:cubicBezTo>
                    <a:pt x="1163" y="218"/>
                    <a:pt x="1168" y="218"/>
                    <a:pt x="1174" y="218"/>
                  </a:cubicBezTo>
                  <a:cubicBezTo>
                    <a:pt x="1177" y="219"/>
                    <a:pt x="1178" y="218"/>
                    <a:pt x="1179" y="215"/>
                  </a:cubicBezTo>
                  <a:cubicBezTo>
                    <a:pt x="1185" y="199"/>
                    <a:pt x="1191" y="183"/>
                    <a:pt x="1196" y="167"/>
                  </a:cubicBezTo>
                  <a:cubicBezTo>
                    <a:pt x="1197" y="163"/>
                    <a:pt x="1199" y="162"/>
                    <a:pt x="1203" y="162"/>
                  </a:cubicBezTo>
                  <a:cubicBezTo>
                    <a:pt x="1228" y="162"/>
                    <a:pt x="1254" y="162"/>
                    <a:pt x="1279" y="162"/>
                  </a:cubicBezTo>
                  <a:cubicBezTo>
                    <a:pt x="1282" y="162"/>
                    <a:pt x="1284" y="163"/>
                    <a:pt x="1285" y="166"/>
                  </a:cubicBezTo>
                  <a:cubicBezTo>
                    <a:pt x="1290" y="179"/>
                    <a:pt x="1295" y="193"/>
                    <a:pt x="1300" y="206"/>
                  </a:cubicBezTo>
                  <a:cubicBezTo>
                    <a:pt x="1301" y="210"/>
                    <a:pt x="1302" y="216"/>
                    <a:pt x="1305" y="218"/>
                  </a:cubicBezTo>
                  <a:cubicBezTo>
                    <a:pt x="1308" y="220"/>
                    <a:pt x="1313" y="218"/>
                    <a:pt x="1318" y="218"/>
                  </a:cubicBezTo>
                  <a:cubicBezTo>
                    <a:pt x="1318" y="218"/>
                    <a:pt x="1318" y="218"/>
                    <a:pt x="1318" y="218"/>
                  </a:cubicBezTo>
                  <a:cubicBezTo>
                    <a:pt x="1320" y="218"/>
                    <a:pt x="1323" y="218"/>
                    <a:pt x="1325" y="218"/>
                  </a:cubicBezTo>
                  <a:cubicBezTo>
                    <a:pt x="1331" y="218"/>
                    <a:pt x="1331" y="218"/>
                    <a:pt x="1329" y="213"/>
                  </a:cubicBezTo>
                  <a:close/>
                  <a:moveTo>
                    <a:pt x="1270" y="140"/>
                  </a:moveTo>
                  <a:cubicBezTo>
                    <a:pt x="1250" y="140"/>
                    <a:pt x="1231" y="140"/>
                    <a:pt x="1212" y="140"/>
                  </a:cubicBezTo>
                  <a:cubicBezTo>
                    <a:pt x="1206" y="140"/>
                    <a:pt x="1206" y="140"/>
                    <a:pt x="1208" y="135"/>
                  </a:cubicBezTo>
                  <a:cubicBezTo>
                    <a:pt x="1218" y="108"/>
                    <a:pt x="1227" y="82"/>
                    <a:pt x="1237" y="56"/>
                  </a:cubicBezTo>
                  <a:cubicBezTo>
                    <a:pt x="1238" y="52"/>
                    <a:pt x="1239" y="47"/>
                    <a:pt x="1240" y="43"/>
                  </a:cubicBezTo>
                  <a:cubicBezTo>
                    <a:pt x="1250" y="74"/>
                    <a:pt x="1263" y="104"/>
                    <a:pt x="1273" y="135"/>
                  </a:cubicBezTo>
                  <a:cubicBezTo>
                    <a:pt x="1275" y="140"/>
                    <a:pt x="1275" y="140"/>
                    <a:pt x="1270" y="140"/>
                  </a:cubicBezTo>
                  <a:close/>
                  <a:moveTo>
                    <a:pt x="1839" y="122"/>
                  </a:moveTo>
                  <a:cubicBezTo>
                    <a:pt x="1836" y="104"/>
                    <a:pt x="1829" y="88"/>
                    <a:pt x="1813" y="78"/>
                  </a:cubicBezTo>
                  <a:cubicBezTo>
                    <a:pt x="1789" y="65"/>
                    <a:pt x="1747" y="66"/>
                    <a:pt x="1726" y="104"/>
                  </a:cubicBezTo>
                  <a:cubicBezTo>
                    <a:pt x="1715" y="122"/>
                    <a:pt x="1713" y="143"/>
                    <a:pt x="1716" y="164"/>
                  </a:cubicBezTo>
                  <a:cubicBezTo>
                    <a:pt x="1717" y="175"/>
                    <a:pt x="1721" y="185"/>
                    <a:pt x="1727" y="195"/>
                  </a:cubicBezTo>
                  <a:cubicBezTo>
                    <a:pt x="1737" y="211"/>
                    <a:pt x="1753" y="220"/>
                    <a:pt x="1772" y="221"/>
                  </a:cubicBezTo>
                  <a:cubicBezTo>
                    <a:pt x="1791" y="223"/>
                    <a:pt x="1810" y="221"/>
                    <a:pt x="1827" y="210"/>
                  </a:cubicBezTo>
                  <a:cubicBezTo>
                    <a:pt x="1829" y="209"/>
                    <a:pt x="1831" y="209"/>
                    <a:pt x="1831" y="206"/>
                  </a:cubicBezTo>
                  <a:cubicBezTo>
                    <a:pt x="1831" y="200"/>
                    <a:pt x="1831" y="193"/>
                    <a:pt x="1831" y="186"/>
                  </a:cubicBezTo>
                  <a:cubicBezTo>
                    <a:pt x="1818" y="196"/>
                    <a:pt x="1805" y="201"/>
                    <a:pt x="1791" y="202"/>
                  </a:cubicBezTo>
                  <a:cubicBezTo>
                    <a:pt x="1774" y="203"/>
                    <a:pt x="1758" y="199"/>
                    <a:pt x="1748" y="184"/>
                  </a:cubicBezTo>
                  <a:cubicBezTo>
                    <a:pt x="1742" y="176"/>
                    <a:pt x="1740" y="167"/>
                    <a:pt x="1739" y="157"/>
                  </a:cubicBezTo>
                  <a:cubicBezTo>
                    <a:pt x="1739" y="153"/>
                    <a:pt x="1740" y="152"/>
                    <a:pt x="1744" y="152"/>
                  </a:cubicBezTo>
                  <a:cubicBezTo>
                    <a:pt x="1775" y="152"/>
                    <a:pt x="1806" y="152"/>
                    <a:pt x="1837" y="152"/>
                  </a:cubicBezTo>
                  <a:cubicBezTo>
                    <a:pt x="1840" y="152"/>
                    <a:pt x="1841" y="152"/>
                    <a:pt x="1841" y="149"/>
                  </a:cubicBezTo>
                  <a:cubicBezTo>
                    <a:pt x="1841" y="140"/>
                    <a:pt x="1841" y="131"/>
                    <a:pt x="1839" y="122"/>
                  </a:cubicBezTo>
                  <a:close/>
                  <a:moveTo>
                    <a:pt x="1809" y="132"/>
                  </a:moveTo>
                  <a:cubicBezTo>
                    <a:pt x="1799" y="132"/>
                    <a:pt x="1788" y="132"/>
                    <a:pt x="1778" y="132"/>
                  </a:cubicBezTo>
                  <a:cubicBezTo>
                    <a:pt x="1766" y="132"/>
                    <a:pt x="1755" y="132"/>
                    <a:pt x="1743" y="132"/>
                  </a:cubicBezTo>
                  <a:cubicBezTo>
                    <a:pt x="1741" y="132"/>
                    <a:pt x="1739" y="133"/>
                    <a:pt x="1740" y="130"/>
                  </a:cubicBezTo>
                  <a:cubicBezTo>
                    <a:pt x="1743" y="114"/>
                    <a:pt x="1750" y="101"/>
                    <a:pt x="1765" y="94"/>
                  </a:cubicBezTo>
                  <a:cubicBezTo>
                    <a:pt x="1789" y="83"/>
                    <a:pt x="1814" y="97"/>
                    <a:pt x="1816" y="124"/>
                  </a:cubicBezTo>
                  <a:cubicBezTo>
                    <a:pt x="1817" y="132"/>
                    <a:pt x="1817" y="132"/>
                    <a:pt x="1809" y="132"/>
                  </a:cubicBezTo>
                  <a:close/>
                  <a:moveTo>
                    <a:pt x="654" y="135"/>
                  </a:moveTo>
                  <a:cubicBezTo>
                    <a:pt x="652" y="115"/>
                    <a:pt x="646" y="98"/>
                    <a:pt x="630" y="85"/>
                  </a:cubicBezTo>
                  <a:cubicBezTo>
                    <a:pt x="616" y="73"/>
                    <a:pt x="599" y="70"/>
                    <a:pt x="582" y="71"/>
                  </a:cubicBezTo>
                  <a:cubicBezTo>
                    <a:pt x="551" y="71"/>
                    <a:pt x="526" y="88"/>
                    <a:pt x="517" y="116"/>
                  </a:cubicBezTo>
                  <a:cubicBezTo>
                    <a:pt x="513" y="129"/>
                    <a:pt x="512" y="142"/>
                    <a:pt x="512" y="155"/>
                  </a:cubicBezTo>
                  <a:cubicBezTo>
                    <a:pt x="514" y="189"/>
                    <a:pt x="537" y="220"/>
                    <a:pt x="577" y="222"/>
                  </a:cubicBezTo>
                  <a:cubicBezTo>
                    <a:pt x="601" y="223"/>
                    <a:pt x="623" y="216"/>
                    <a:pt x="638" y="197"/>
                  </a:cubicBezTo>
                  <a:cubicBezTo>
                    <a:pt x="650" y="182"/>
                    <a:pt x="654" y="164"/>
                    <a:pt x="654" y="144"/>
                  </a:cubicBezTo>
                  <a:cubicBezTo>
                    <a:pt x="654" y="142"/>
                    <a:pt x="654" y="138"/>
                    <a:pt x="654" y="135"/>
                  </a:cubicBezTo>
                  <a:close/>
                  <a:moveTo>
                    <a:pt x="627" y="171"/>
                  </a:moveTo>
                  <a:cubicBezTo>
                    <a:pt x="620" y="194"/>
                    <a:pt x="602" y="204"/>
                    <a:pt x="580" y="202"/>
                  </a:cubicBezTo>
                  <a:cubicBezTo>
                    <a:pt x="555" y="200"/>
                    <a:pt x="540" y="183"/>
                    <a:pt x="537" y="159"/>
                  </a:cubicBezTo>
                  <a:cubicBezTo>
                    <a:pt x="535" y="148"/>
                    <a:pt x="536" y="137"/>
                    <a:pt x="539" y="126"/>
                  </a:cubicBezTo>
                  <a:cubicBezTo>
                    <a:pt x="544" y="103"/>
                    <a:pt x="561" y="91"/>
                    <a:pt x="584" y="91"/>
                  </a:cubicBezTo>
                  <a:cubicBezTo>
                    <a:pt x="607" y="91"/>
                    <a:pt x="623" y="103"/>
                    <a:pt x="628" y="125"/>
                  </a:cubicBezTo>
                  <a:cubicBezTo>
                    <a:pt x="631" y="140"/>
                    <a:pt x="631" y="156"/>
                    <a:pt x="627" y="171"/>
                  </a:cubicBezTo>
                  <a:close/>
                  <a:moveTo>
                    <a:pt x="916" y="129"/>
                  </a:moveTo>
                  <a:cubicBezTo>
                    <a:pt x="914" y="112"/>
                    <a:pt x="908" y="98"/>
                    <a:pt x="895" y="86"/>
                  </a:cubicBezTo>
                  <a:cubicBezTo>
                    <a:pt x="880" y="73"/>
                    <a:pt x="861" y="70"/>
                    <a:pt x="842" y="71"/>
                  </a:cubicBezTo>
                  <a:cubicBezTo>
                    <a:pt x="815" y="73"/>
                    <a:pt x="795" y="85"/>
                    <a:pt x="783" y="110"/>
                  </a:cubicBezTo>
                  <a:cubicBezTo>
                    <a:pt x="777" y="122"/>
                    <a:pt x="776" y="135"/>
                    <a:pt x="776" y="148"/>
                  </a:cubicBezTo>
                  <a:cubicBezTo>
                    <a:pt x="775" y="190"/>
                    <a:pt x="801" y="220"/>
                    <a:pt x="841" y="222"/>
                  </a:cubicBezTo>
                  <a:cubicBezTo>
                    <a:pt x="870" y="224"/>
                    <a:pt x="896" y="211"/>
                    <a:pt x="909" y="185"/>
                  </a:cubicBezTo>
                  <a:cubicBezTo>
                    <a:pt x="918" y="167"/>
                    <a:pt x="919" y="148"/>
                    <a:pt x="916" y="129"/>
                  </a:cubicBezTo>
                  <a:close/>
                  <a:moveTo>
                    <a:pt x="890" y="171"/>
                  </a:moveTo>
                  <a:cubicBezTo>
                    <a:pt x="884" y="194"/>
                    <a:pt x="866" y="204"/>
                    <a:pt x="843" y="202"/>
                  </a:cubicBezTo>
                  <a:cubicBezTo>
                    <a:pt x="817" y="200"/>
                    <a:pt x="802" y="181"/>
                    <a:pt x="800" y="156"/>
                  </a:cubicBezTo>
                  <a:cubicBezTo>
                    <a:pt x="799" y="153"/>
                    <a:pt x="800" y="150"/>
                    <a:pt x="800" y="147"/>
                  </a:cubicBezTo>
                  <a:cubicBezTo>
                    <a:pt x="799" y="133"/>
                    <a:pt x="802" y="119"/>
                    <a:pt x="811" y="107"/>
                  </a:cubicBezTo>
                  <a:cubicBezTo>
                    <a:pt x="823" y="92"/>
                    <a:pt x="839" y="89"/>
                    <a:pt x="857" y="92"/>
                  </a:cubicBezTo>
                  <a:cubicBezTo>
                    <a:pt x="875" y="94"/>
                    <a:pt x="886" y="106"/>
                    <a:pt x="891" y="123"/>
                  </a:cubicBezTo>
                  <a:cubicBezTo>
                    <a:pt x="895" y="139"/>
                    <a:pt x="895" y="155"/>
                    <a:pt x="890" y="171"/>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endParaRPr lang="en-US" sz="1873"/>
            </a:p>
          </p:txBody>
        </p:sp>
        <p:sp>
          <p:nvSpPr>
            <p:cNvPr id="40" name="Freeform 33"/>
            <p:cNvSpPr>
              <a:spLocks noEditPoints="1"/>
            </p:cNvSpPr>
            <p:nvPr/>
          </p:nvSpPr>
          <p:spPr bwMode="auto">
            <a:xfrm>
              <a:off x="7302188" y="4596209"/>
              <a:ext cx="2096451" cy="237019"/>
            </a:xfrm>
            <a:custGeom>
              <a:avLst/>
              <a:gdLst>
                <a:gd name="T0" fmla="*/ 8 w 1061"/>
                <a:gd name="T1" fmla="*/ 95 h 117"/>
                <a:gd name="T2" fmla="*/ 64 w 1061"/>
                <a:gd name="T3" fmla="*/ 36 h 117"/>
                <a:gd name="T4" fmla="*/ 80 w 1061"/>
                <a:gd name="T5" fmla="*/ 23 h 117"/>
                <a:gd name="T6" fmla="*/ 621 w 1061"/>
                <a:gd name="T7" fmla="*/ 116 h 117"/>
                <a:gd name="T8" fmla="*/ 473 w 1061"/>
                <a:gd name="T9" fmla="*/ 41 h 117"/>
                <a:gd name="T10" fmla="*/ 424 w 1061"/>
                <a:gd name="T11" fmla="*/ 32 h 117"/>
                <a:gd name="T12" fmla="*/ 412 w 1061"/>
                <a:gd name="T13" fmla="*/ 32 h 117"/>
                <a:gd name="T14" fmla="*/ 423 w 1061"/>
                <a:gd name="T15" fmla="*/ 95 h 117"/>
                <a:gd name="T16" fmla="*/ 474 w 1061"/>
                <a:gd name="T17" fmla="*/ 95 h 117"/>
                <a:gd name="T18" fmla="*/ 1011 w 1061"/>
                <a:gd name="T19" fmla="*/ 60 h 117"/>
                <a:gd name="T20" fmla="*/ 552 w 1061"/>
                <a:gd name="T21" fmla="*/ 9 h 117"/>
                <a:gd name="T22" fmla="*/ 530 w 1061"/>
                <a:gd name="T23" fmla="*/ 88 h 117"/>
                <a:gd name="T24" fmla="*/ 518 w 1061"/>
                <a:gd name="T25" fmla="*/ 28 h 117"/>
                <a:gd name="T26" fmla="*/ 847 w 1061"/>
                <a:gd name="T27" fmla="*/ 66 h 117"/>
                <a:gd name="T28" fmla="*/ 843 w 1061"/>
                <a:gd name="T29" fmla="*/ 88 h 117"/>
                <a:gd name="T30" fmla="*/ 752 w 1061"/>
                <a:gd name="T31" fmla="*/ 40 h 117"/>
                <a:gd name="T32" fmla="*/ 736 w 1061"/>
                <a:gd name="T33" fmla="*/ 36 h 117"/>
                <a:gd name="T34" fmla="*/ 264 w 1061"/>
                <a:gd name="T35" fmla="*/ 32 h 117"/>
                <a:gd name="T36" fmla="*/ 340 w 1061"/>
                <a:gd name="T37" fmla="*/ 49 h 117"/>
                <a:gd name="T38" fmla="*/ 707 w 1061"/>
                <a:gd name="T39" fmla="*/ 95 h 117"/>
                <a:gd name="T40" fmla="*/ 661 w 1061"/>
                <a:gd name="T41" fmla="*/ 9 h 117"/>
                <a:gd name="T42" fmla="*/ 919 w 1061"/>
                <a:gd name="T43" fmla="*/ 95 h 117"/>
                <a:gd name="T44" fmla="*/ 294 w 1061"/>
                <a:gd name="T45" fmla="*/ 94 h 117"/>
                <a:gd name="T46" fmla="*/ 329 w 1061"/>
                <a:gd name="T47" fmla="*/ 34 h 117"/>
                <a:gd name="T48" fmla="*/ 293 w 1061"/>
                <a:gd name="T49" fmla="*/ 92 h 117"/>
                <a:gd name="T50" fmla="*/ 134 w 1061"/>
                <a:gd name="T51" fmla="*/ 48 h 117"/>
                <a:gd name="T52" fmla="*/ 191 w 1061"/>
                <a:gd name="T53" fmla="*/ 32 h 117"/>
                <a:gd name="T54" fmla="*/ 222 w 1061"/>
                <a:gd name="T55" fmla="*/ 42 h 117"/>
                <a:gd name="T56" fmla="*/ 1023 w 1061"/>
                <a:gd name="T57" fmla="*/ 32 h 117"/>
                <a:gd name="T58" fmla="*/ 1054 w 1061"/>
                <a:gd name="T59" fmla="*/ 33 h 117"/>
                <a:gd name="T60" fmla="*/ 858 w 1061"/>
                <a:gd name="T61" fmla="*/ 94 h 117"/>
                <a:gd name="T62" fmla="*/ 890 w 1061"/>
                <a:gd name="T63" fmla="*/ 31 h 117"/>
                <a:gd name="T64" fmla="*/ 109 w 1061"/>
                <a:gd name="T65" fmla="*/ 95 h 117"/>
                <a:gd name="T66" fmla="*/ 480 w 1061"/>
                <a:gd name="T67" fmla="*/ 36 h 117"/>
                <a:gd name="T68" fmla="*/ 481 w 1061"/>
                <a:gd name="T69" fmla="*/ 33 h 117"/>
                <a:gd name="T70" fmla="*/ 480 w 1061"/>
                <a:gd name="T71" fmla="*/ 33 h 117"/>
                <a:gd name="T72" fmla="*/ 1061 w 1061"/>
                <a:gd name="T73" fmla="*/ 34 h 117"/>
                <a:gd name="T74" fmla="*/ 1058 w 1061"/>
                <a:gd name="T75" fmla="*/ 36 h 117"/>
                <a:gd name="T76" fmla="*/ 1061 w 1061"/>
                <a:gd name="T77" fmla="*/ 36 h 117"/>
                <a:gd name="T78" fmla="*/ 480 w 1061"/>
                <a:gd name="T79" fmla="*/ 36 h 117"/>
                <a:gd name="T80" fmla="*/ 477 w 1061"/>
                <a:gd name="T81" fmla="*/ 33 h 117"/>
                <a:gd name="T82" fmla="*/ 481 w 1061"/>
                <a:gd name="T83" fmla="*/ 36 h 117"/>
                <a:gd name="T84" fmla="*/ 620 w 1061"/>
                <a:gd name="T85" fmla="*/ 17 h 117"/>
                <a:gd name="T86" fmla="*/ 1000 w 1061"/>
                <a:gd name="T87" fmla="*/ 57 h 117"/>
                <a:gd name="T88" fmla="*/ 809 w 1061"/>
                <a:gd name="T89" fmla="*/ 45 h 117"/>
                <a:gd name="T90" fmla="*/ 235 w 1061"/>
                <a:gd name="T91" fmla="*/ 52 h 117"/>
                <a:gd name="T92" fmla="*/ 348 w 1061"/>
                <a:gd name="T93" fmla="*/ 64 h 117"/>
                <a:gd name="T94" fmla="*/ 478 w 1061"/>
                <a:gd name="T95" fmla="*/ 36 h 117"/>
                <a:gd name="T96" fmla="*/ 481 w 1061"/>
                <a:gd name="T97" fmla="*/ 35 h 117"/>
                <a:gd name="T98" fmla="*/ 1057 w 1061"/>
                <a:gd name="T99" fmla="*/ 34 h 117"/>
                <a:gd name="T100" fmla="*/ 1060 w 1061"/>
                <a:gd name="T101" fmla="*/ 35 h 117"/>
                <a:gd name="T102" fmla="*/ 478 w 1061"/>
                <a:gd name="T103" fmla="*/ 32 h 117"/>
                <a:gd name="T104" fmla="*/ 1059 w 1061"/>
                <a:gd name="T105" fmla="*/ 35 h 117"/>
                <a:gd name="T106" fmla="*/ 480 w 1061"/>
                <a:gd name="T107" fmla="*/ 35 h 117"/>
                <a:gd name="T108" fmla="*/ 478 w 1061"/>
                <a:gd name="T109" fmla="*/ 33 h 117"/>
                <a:gd name="T110" fmla="*/ 1060 w 1061"/>
                <a:gd name="T111" fmla="*/ 33 h 117"/>
                <a:gd name="T112" fmla="*/ 1060 w 1061"/>
                <a:gd name="T113" fmla="*/ 33 h 117"/>
                <a:gd name="T114" fmla="*/ 1060 w 1061"/>
                <a:gd name="T115" fmla="*/ 3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61" h="117">
                  <a:moveTo>
                    <a:pt x="80" y="23"/>
                  </a:moveTo>
                  <a:cubicBezTo>
                    <a:pt x="80" y="24"/>
                    <a:pt x="80" y="24"/>
                    <a:pt x="79" y="25"/>
                  </a:cubicBezTo>
                  <a:cubicBezTo>
                    <a:pt x="69" y="48"/>
                    <a:pt x="59" y="71"/>
                    <a:pt x="49" y="94"/>
                  </a:cubicBezTo>
                  <a:cubicBezTo>
                    <a:pt x="49" y="94"/>
                    <a:pt x="49" y="94"/>
                    <a:pt x="49" y="95"/>
                  </a:cubicBezTo>
                  <a:cubicBezTo>
                    <a:pt x="48" y="95"/>
                    <a:pt x="48" y="96"/>
                    <a:pt x="47" y="95"/>
                  </a:cubicBezTo>
                  <a:cubicBezTo>
                    <a:pt x="46" y="95"/>
                    <a:pt x="44" y="96"/>
                    <a:pt x="43" y="95"/>
                  </a:cubicBezTo>
                  <a:cubicBezTo>
                    <a:pt x="42" y="95"/>
                    <a:pt x="42" y="93"/>
                    <a:pt x="41" y="92"/>
                  </a:cubicBezTo>
                  <a:cubicBezTo>
                    <a:pt x="31" y="69"/>
                    <a:pt x="21" y="47"/>
                    <a:pt x="11" y="25"/>
                  </a:cubicBezTo>
                  <a:cubicBezTo>
                    <a:pt x="11" y="24"/>
                    <a:pt x="11" y="24"/>
                    <a:pt x="10" y="23"/>
                  </a:cubicBezTo>
                  <a:cubicBezTo>
                    <a:pt x="10" y="24"/>
                    <a:pt x="10" y="25"/>
                    <a:pt x="10" y="25"/>
                  </a:cubicBezTo>
                  <a:cubicBezTo>
                    <a:pt x="10" y="48"/>
                    <a:pt x="10" y="71"/>
                    <a:pt x="10" y="93"/>
                  </a:cubicBezTo>
                  <a:cubicBezTo>
                    <a:pt x="10" y="96"/>
                    <a:pt x="11" y="95"/>
                    <a:pt x="8" y="95"/>
                  </a:cubicBezTo>
                  <a:cubicBezTo>
                    <a:pt x="6" y="95"/>
                    <a:pt x="4" y="95"/>
                    <a:pt x="1" y="95"/>
                  </a:cubicBezTo>
                  <a:cubicBezTo>
                    <a:pt x="0" y="95"/>
                    <a:pt x="0" y="95"/>
                    <a:pt x="0" y="95"/>
                  </a:cubicBezTo>
                  <a:cubicBezTo>
                    <a:pt x="0" y="94"/>
                    <a:pt x="0" y="94"/>
                    <a:pt x="0" y="93"/>
                  </a:cubicBezTo>
                  <a:cubicBezTo>
                    <a:pt x="0" y="65"/>
                    <a:pt x="0" y="37"/>
                    <a:pt x="0" y="9"/>
                  </a:cubicBezTo>
                  <a:cubicBezTo>
                    <a:pt x="0" y="7"/>
                    <a:pt x="0" y="7"/>
                    <a:pt x="2" y="7"/>
                  </a:cubicBezTo>
                  <a:cubicBezTo>
                    <a:pt x="6" y="7"/>
                    <a:pt x="9" y="7"/>
                    <a:pt x="12" y="7"/>
                  </a:cubicBezTo>
                  <a:cubicBezTo>
                    <a:pt x="14" y="7"/>
                    <a:pt x="14" y="7"/>
                    <a:pt x="15" y="8"/>
                  </a:cubicBezTo>
                  <a:cubicBezTo>
                    <a:pt x="21" y="24"/>
                    <a:pt x="28" y="39"/>
                    <a:pt x="35" y="55"/>
                  </a:cubicBezTo>
                  <a:cubicBezTo>
                    <a:pt x="38" y="62"/>
                    <a:pt x="41" y="69"/>
                    <a:pt x="45" y="76"/>
                  </a:cubicBezTo>
                  <a:cubicBezTo>
                    <a:pt x="45" y="77"/>
                    <a:pt x="45" y="77"/>
                    <a:pt x="45" y="78"/>
                  </a:cubicBezTo>
                  <a:cubicBezTo>
                    <a:pt x="46" y="77"/>
                    <a:pt x="46" y="77"/>
                    <a:pt x="46" y="76"/>
                  </a:cubicBezTo>
                  <a:cubicBezTo>
                    <a:pt x="52" y="63"/>
                    <a:pt x="58" y="50"/>
                    <a:pt x="64" y="36"/>
                  </a:cubicBezTo>
                  <a:cubicBezTo>
                    <a:pt x="69" y="27"/>
                    <a:pt x="73" y="18"/>
                    <a:pt x="77" y="8"/>
                  </a:cubicBezTo>
                  <a:cubicBezTo>
                    <a:pt x="77" y="7"/>
                    <a:pt x="78" y="7"/>
                    <a:pt x="79" y="7"/>
                  </a:cubicBezTo>
                  <a:cubicBezTo>
                    <a:pt x="83" y="7"/>
                    <a:pt x="86" y="7"/>
                    <a:pt x="90" y="7"/>
                  </a:cubicBezTo>
                  <a:cubicBezTo>
                    <a:pt x="91" y="7"/>
                    <a:pt x="91" y="7"/>
                    <a:pt x="91" y="8"/>
                  </a:cubicBezTo>
                  <a:cubicBezTo>
                    <a:pt x="91" y="11"/>
                    <a:pt x="91" y="13"/>
                    <a:pt x="91" y="16"/>
                  </a:cubicBezTo>
                  <a:cubicBezTo>
                    <a:pt x="91" y="42"/>
                    <a:pt x="91" y="68"/>
                    <a:pt x="91" y="94"/>
                  </a:cubicBezTo>
                  <a:cubicBezTo>
                    <a:pt x="91" y="96"/>
                    <a:pt x="91" y="95"/>
                    <a:pt x="89" y="95"/>
                  </a:cubicBezTo>
                  <a:cubicBezTo>
                    <a:pt x="86" y="95"/>
                    <a:pt x="84" y="95"/>
                    <a:pt x="82" y="95"/>
                  </a:cubicBezTo>
                  <a:cubicBezTo>
                    <a:pt x="80" y="95"/>
                    <a:pt x="80" y="95"/>
                    <a:pt x="80" y="94"/>
                  </a:cubicBezTo>
                  <a:cubicBezTo>
                    <a:pt x="80" y="94"/>
                    <a:pt x="80" y="94"/>
                    <a:pt x="80" y="93"/>
                  </a:cubicBezTo>
                  <a:cubicBezTo>
                    <a:pt x="80" y="71"/>
                    <a:pt x="80" y="48"/>
                    <a:pt x="80" y="25"/>
                  </a:cubicBezTo>
                  <a:cubicBezTo>
                    <a:pt x="80" y="25"/>
                    <a:pt x="80" y="24"/>
                    <a:pt x="80" y="23"/>
                  </a:cubicBezTo>
                  <a:close/>
                  <a:moveTo>
                    <a:pt x="644" y="72"/>
                  </a:moveTo>
                  <a:cubicBezTo>
                    <a:pt x="647" y="65"/>
                    <a:pt x="648" y="58"/>
                    <a:pt x="648" y="50"/>
                  </a:cubicBezTo>
                  <a:cubicBezTo>
                    <a:pt x="648" y="43"/>
                    <a:pt x="647" y="37"/>
                    <a:pt x="644" y="30"/>
                  </a:cubicBezTo>
                  <a:cubicBezTo>
                    <a:pt x="640" y="19"/>
                    <a:pt x="631" y="11"/>
                    <a:pt x="620" y="7"/>
                  </a:cubicBezTo>
                  <a:cubicBezTo>
                    <a:pt x="612" y="5"/>
                    <a:pt x="605" y="5"/>
                    <a:pt x="597" y="6"/>
                  </a:cubicBezTo>
                  <a:cubicBezTo>
                    <a:pt x="585" y="9"/>
                    <a:pt x="575" y="16"/>
                    <a:pt x="569" y="27"/>
                  </a:cubicBezTo>
                  <a:cubicBezTo>
                    <a:pt x="566" y="34"/>
                    <a:pt x="564" y="42"/>
                    <a:pt x="564" y="50"/>
                  </a:cubicBezTo>
                  <a:cubicBezTo>
                    <a:pt x="564" y="57"/>
                    <a:pt x="565" y="64"/>
                    <a:pt x="567" y="71"/>
                  </a:cubicBezTo>
                  <a:cubicBezTo>
                    <a:pt x="571" y="80"/>
                    <a:pt x="577" y="88"/>
                    <a:pt x="586" y="93"/>
                  </a:cubicBezTo>
                  <a:cubicBezTo>
                    <a:pt x="591" y="95"/>
                    <a:pt x="597" y="97"/>
                    <a:pt x="603" y="97"/>
                  </a:cubicBezTo>
                  <a:cubicBezTo>
                    <a:pt x="605" y="97"/>
                    <a:pt x="605" y="97"/>
                    <a:pt x="606" y="98"/>
                  </a:cubicBezTo>
                  <a:cubicBezTo>
                    <a:pt x="611" y="104"/>
                    <a:pt x="616" y="110"/>
                    <a:pt x="621" y="116"/>
                  </a:cubicBezTo>
                  <a:cubicBezTo>
                    <a:pt x="622" y="117"/>
                    <a:pt x="623" y="117"/>
                    <a:pt x="624" y="117"/>
                  </a:cubicBezTo>
                  <a:cubicBezTo>
                    <a:pt x="628" y="117"/>
                    <a:pt x="631" y="117"/>
                    <a:pt x="635" y="117"/>
                  </a:cubicBezTo>
                  <a:cubicBezTo>
                    <a:pt x="636" y="117"/>
                    <a:pt x="636" y="117"/>
                    <a:pt x="637" y="117"/>
                  </a:cubicBezTo>
                  <a:cubicBezTo>
                    <a:pt x="630" y="110"/>
                    <a:pt x="623" y="103"/>
                    <a:pt x="616" y="96"/>
                  </a:cubicBezTo>
                  <a:cubicBezTo>
                    <a:pt x="630" y="92"/>
                    <a:pt x="639" y="85"/>
                    <a:pt x="644" y="72"/>
                  </a:cubicBezTo>
                  <a:close/>
                  <a:moveTo>
                    <a:pt x="474" y="87"/>
                  </a:moveTo>
                  <a:cubicBezTo>
                    <a:pt x="471" y="88"/>
                    <a:pt x="468" y="88"/>
                    <a:pt x="465" y="88"/>
                  </a:cubicBezTo>
                  <a:cubicBezTo>
                    <a:pt x="462" y="87"/>
                    <a:pt x="460" y="86"/>
                    <a:pt x="459" y="83"/>
                  </a:cubicBezTo>
                  <a:cubicBezTo>
                    <a:pt x="459" y="81"/>
                    <a:pt x="458" y="79"/>
                    <a:pt x="458" y="77"/>
                  </a:cubicBezTo>
                  <a:cubicBezTo>
                    <a:pt x="458" y="65"/>
                    <a:pt x="458" y="54"/>
                    <a:pt x="458" y="42"/>
                  </a:cubicBezTo>
                  <a:cubicBezTo>
                    <a:pt x="458" y="41"/>
                    <a:pt x="458" y="41"/>
                    <a:pt x="460" y="41"/>
                  </a:cubicBezTo>
                  <a:cubicBezTo>
                    <a:pt x="465" y="41"/>
                    <a:pt x="469" y="41"/>
                    <a:pt x="473" y="41"/>
                  </a:cubicBezTo>
                  <a:cubicBezTo>
                    <a:pt x="474" y="41"/>
                    <a:pt x="474" y="41"/>
                    <a:pt x="474" y="40"/>
                  </a:cubicBezTo>
                  <a:cubicBezTo>
                    <a:pt x="474" y="38"/>
                    <a:pt x="474" y="35"/>
                    <a:pt x="474" y="33"/>
                  </a:cubicBezTo>
                  <a:cubicBezTo>
                    <a:pt x="474" y="32"/>
                    <a:pt x="474" y="32"/>
                    <a:pt x="473" y="32"/>
                  </a:cubicBezTo>
                  <a:cubicBezTo>
                    <a:pt x="469" y="32"/>
                    <a:pt x="465" y="32"/>
                    <a:pt x="461" y="32"/>
                  </a:cubicBezTo>
                  <a:cubicBezTo>
                    <a:pt x="458" y="32"/>
                    <a:pt x="458" y="32"/>
                    <a:pt x="458" y="30"/>
                  </a:cubicBezTo>
                  <a:cubicBezTo>
                    <a:pt x="458" y="25"/>
                    <a:pt x="458" y="20"/>
                    <a:pt x="458" y="15"/>
                  </a:cubicBezTo>
                  <a:cubicBezTo>
                    <a:pt x="458" y="14"/>
                    <a:pt x="459" y="14"/>
                    <a:pt x="458" y="13"/>
                  </a:cubicBezTo>
                  <a:cubicBezTo>
                    <a:pt x="455" y="14"/>
                    <a:pt x="452" y="15"/>
                    <a:pt x="450" y="16"/>
                  </a:cubicBezTo>
                  <a:cubicBezTo>
                    <a:pt x="448" y="17"/>
                    <a:pt x="448" y="16"/>
                    <a:pt x="448" y="18"/>
                  </a:cubicBezTo>
                  <a:cubicBezTo>
                    <a:pt x="448" y="22"/>
                    <a:pt x="448" y="27"/>
                    <a:pt x="448" y="31"/>
                  </a:cubicBezTo>
                  <a:cubicBezTo>
                    <a:pt x="448" y="32"/>
                    <a:pt x="448" y="32"/>
                    <a:pt x="447" y="32"/>
                  </a:cubicBezTo>
                  <a:cubicBezTo>
                    <a:pt x="440" y="32"/>
                    <a:pt x="432" y="32"/>
                    <a:pt x="424" y="32"/>
                  </a:cubicBezTo>
                  <a:cubicBezTo>
                    <a:pt x="424" y="32"/>
                    <a:pt x="423" y="32"/>
                    <a:pt x="423" y="31"/>
                  </a:cubicBezTo>
                  <a:cubicBezTo>
                    <a:pt x="423" y="28"/>
                    <a:pt x="423" y="25"/>
                    <a:pt x="423" y="22"/>
                  </a:cubicBezTo>
                  <a:cubicBezTo>
                    <a:pt x="423" y="20"/>
                    <a:pt x="424" y="17"/>
                    <a:pt x="424" y="15"/>
                  </a:cubicBezTo>
                  <a:cubicBezTo>
                    <a:pt x="425" y="12"/>
                    <a:pt x="427" y="10"/>
                    <a:pt x="430" y="10"/>
                  </a:cubicBezTo>
                  <a:cubicBezTo>
                    <a:pt x="431" y="9"/>
                    <a:pt x="433" y="9"/>
                    <a:pt x="435" y="9"/>
                  </a:cubicBezTo>
                  <a:cubicBezTo>
                    <a:pt x="437" y="9"/>
                    <a:pt x="439" y="10"/>
                    <a:pt x="441" y="10"/>
                  </a:cubicBezTo>
                  <a:cubicBezTo>
                    <a:pt x="441" y="8"/>
                    <a:pt x="441" y="5"/>
                    <a:pt x="441" y="2"/>
                  </a:cubicBezTo>
                  <a:cubicBezTo>
                    <a:pt x="441" y="2"/>
                    <a:pt x="440" y="1"/>
                    <a:pt x="440" y="1"/>
                  </a:cubicBezTo>
                  <a:cubicBezTo>
                    <a:pt x="434" y="0"/>
                    <a:pt x="429" y="0"/>
                    <a:pt x="424" y="2"/>
                  </a:cubicBezTo>
                  <a:cubicBezTo>
                    <a:pt x="417" y="6"/>
                    <a:pt x="414" y="12"/>
                    <a:pt x="413" y="19"/>
                  </a:cubicBezTo>
                  <a:cubicBezTo>
                    <a:pt x="413" y="23"/>
                    <a:pt x="413" y="27"/>
                    <a:pt x="413" y="31"/>
                  </a:cubicBezTo>
                  <a:cubicBezTo>
                    <a:pt x="413" y="32"/>
                    <a:pt x="413" y="32"/>
                    <a:pt x="412" y="32"/>
                  </a:cubicBezTo>
                  <a:cubicBezTo>
                    <a:pt x="409" y="32"/>
                    <a:pt x="406" y="32"/>
                    <a:pt x="403" y="32"/>
                  </a:cubicBezTo>
                  <a:cubicBezTo>
                    <a:pt x="403" y="32"/>
                    <a:pt x="402" y="32"/>
                    <a:pt x="402" y="33"/>
                  </a:cubicBezTo>
                  <a:cubicBezTo>
                    <a:pt x="402" y="35"/>
                    <a:pt x="402" y="38"/>
                    <a:pt x="402" y="40"/>
                  </a:cubicBezTo>
                  <a:cubicBezTo>
                    <a:pt x="402" y="40"/>
                    <a:pt x="403" y="41"/>
                    <a:pt x="403" y="41"/>
                  </a:cubicBezTo>
                  <a:cubicBezTo>
                    <a:pt x="406" y="41"/>
                    <a:pt x="409" y="41"/>
                    <a:pt x="412" y="41"/>
                  </a:cubicBezTo>
                  <a:cubicBezTo>
                    <a:pt x="413" y="41"/>
                    <a:pt x="413" y="41"/>
                    <a:pt x="413" y="42"/>
                  </a:cubicBezTo>
                  <a:cubicBezTo>
                    <a:pt x="413" y="42"/>
                    <a:pt x="413" y="43"/>
                    <a:pt x="413" y="43"/>
                  </a:cubicBezTo>
                  <a:cubicBezTo>
                    <a:pt x="413" y="60"/>
                    <a:pt x="413" y="77"/>
                    <a:pt x="413" y="93"/>
                  </a:cubicBezTo>
                  <a:cubicBezTo>
                    <a:pt x="413" y="94"/>
                    <a:pt x="413" y="94"/>
                    <a:pt x="413" y="94"/>
                  </a:cubicBezTo>
                  <a:cubicBezTo>
                    <a:pt x="413" y="95"/>
                    <a:pt x="413" y="95"/>
                    <a:pt x="414" y="95"/>
                  </a:cubicBezTo>
                  <a:cubicBezTo>
                    <a:pt x="416" y="95"/>
                    <a:pt x="418" y="96"/>
                    <a:pt x="420" y="95"/>
                  </a:cubicBezTo>
                  <a:cubicBezTo>
                    <a:pt x="421" y="95"/>
                    <a:pt x="422" y="96"/>
                    <a:pt x="423" y="95"/>
                  </a:cubicBezTo>
                  <a:cubicBezTo>
                    <a:pt x="424" y="95"/>
                    <a:pt x="423" y="93"/>
                    <a:pt x="423" y="92"/>
                  </a:cubicBezTo>
                  <a:cubicBezTo>
                    <a:pt x="423" y="75"/>
                    <a:pt x="423" y="59"/>
                    <a:pt x="423" y="42"/>
                  </a:cubicBezTo>
                  <a:cubicBezTo>
                    <a:pt x="423" y="40"/>
                    <a:pt x="423" y="41"/>
                    <a:pt x="425" y="41"/>
                  </a:cubicBezTo>
                  <a:cubicBezTo>
                    <a:pt x="432" y="41"/>
                    <a:pt x="439" y="41"/>
                    <a:pt x="446" y="41"/>
                  </a:cubicBezTo>
                  <a:cubicBezTo>
                    <a:pt x="447" y="41"/>
                    <a:pt x="447" y="41"/>
                    <a:pt x="447" y="41"/>
                  </a:cubicBezTo>
                  <a:cubicBezTo>
                    <a:pt x="448" y="41"/>
                    <a:pt x="448" y="41"/>
                    <a:pt x="448" y="42"/>
                  </a:cubicBezTo>
                  <a:cubicBezTo>
                    <a:pt x="448" y="42"/>
                    <a:pt x="448" y="42"/>
                    <a:pt x="448" y="43"/>
                  </a:cubicBezTo>
                  <a:cubicBezTo>
                    <a:pt x="448" y="55"/>
                    <a:pt x="448" y="66"/>
                    <a:pt x="448" y="78"/>
                  </a:cubicBezTo>
                  <a:cubicBezTo>
                    <a:pt x="448" y="81"/>
                    <a:pt x="449" y="85"/>
                    <a:pt x="450" y="88"/>
                  </a:cubicBezTo>
                  <a:cubicBezTo>
                    <a:pt x="451" y="92"/>
                    <a:pt x="454" y="95"/>
                    <a:pt x="459" y="96"/>
                  </a:cubicBezTo>
                  <a:cubicBezTo>
                    <a:pt x="462" y="97"/>
                    <a:pt x="465" y="97"/>
                    <a:pt x="469" y="97"/>
                  </a:cubicBezTo>
                  <a:cubicBezTo>
                    <a:pt x="470" y="96"/>
                    <a:pt x="472" y="96"/>
                    <a:pt x="474" y="95"/>
                  </a:cubicBezTo>
                  <a:cubicBezTo>
                    <a:pt x="474" y="95"/>
                    <a:pt x="474" y="95"/>
                    <a:pt x="474" y="94"/>
                  </a:cubicBezTo>
                  <a:cubicBezTo>
                    <a:pt x="474" y="92"/>
                    <a:pt x="474" y="89"/>
                    <a:pt x="474" y="87"/>
                  </a:cubicBezTo>
                  <a:cubicBezTo>
                    <a:pt x="474" y="86"/>
                    <a:pt x="474" y="86"/>
                    <a:pt x="474" y="87"/>
                  </a:cubicBezTo>
                  <a:close/>
                  <a:moveTo>
                    <a:pt x="1004" y="83"/>
                  </a:moveTo>
                  <a:cubicBezTo>
                    <a:pt x="998" y="87"/>
                    <a:pt x="990" y="89"/>
                    <a:pt x="982" y="88"/>
                  </a:cubicBezTo>
                  <a:cubicBezTo>
                    <a:pt x="975" y="87"/>
                    <a:pt x="971" y="83"/>
                    <a:pt x="968" y="77"/>
                  </a:cubicBezTo>
                  <a:cubicBezTo>
                    <a:pt x="967" y="74"/>
                    <a:pt x="966" y="71"/>
                    <a:pt x="966" y="68"/>
                  </a:cubicBezTo>
                  <a:cubicBezTo>
                    <a:pt x="966" y="66"/>
                    <a:pt x="966" y="66"/>
                    <a:pt x="968" y="66"/>
                  </a:cubicBezTo>
                  <a:cubicBezTo>
                    <a:pt x="981" y="66"/>
                    <a:pt x="995" y="66"/>
                    <a:pt x="1009" y="66"/>
                  </a:cubicBezTo>
                  <a:cubicBezTo>
                    <a:pt x="1009" y="66"/>
                    <a:pt x="1009" y="66"/>
                    <a:pt x="1010" y="66"/>
                  </a:cubicBezTo>
                  <a:cubicBezTo>
                    <a:pt x="1010" y="66"/>
                    <a:pt x="1011" y="66"/>
                    <a:pt x="1011" y="65"/>
                  </a:cubicBezTo>
                  <a:cubicBezTo>
                    <a:pt x="1011" y="63"/>
                    <a:pt x="1011" y="62"/>
                    <a:pt x="1011" y="60"/>
                  </a:cubicBezTo>
                  <a:cubicBezTo>
                    <a:pt x="1010" y="55"/>
                    <a:pt x="1010" y="50"/>
                    <a:pt x="1008" y="46"/>
                  </a:cubicBezTo>
                  <a:cubicBezTo>
                    <a:pt x="1005" y="39"/>
                    <a:pt x="1001" y="34"/>
                    <a:pt x="994" y="32"/>
                  </a:cubicBezTo>
                  <a:cubicBezTo>
                    <a:pt x="988" y="30"/>
                    <a:pt x="982" y="30"/>
                    <a:pt x="977" y="32"/>
                  </a:cubicBezTo>
                  <a:cubicBezTo>
                    <a:pt x="968" y="34"/>
                    <a:pt x="963" y="39"/>
                    <a:pt x="959" y="47"/>
                  </a:cubicBezTo>
                  <a:cubicBezTo>
                    <a:pt x="954" y="58"/>
                    <a:pt x="954" y="70"/>
                    <a:pt x="958" y="81"/>
                  </a:cubicBezTo>
                  <a:cubicBezTo>
                    <a:pt x="962" y="90"/>
                    <a:pt x="968" y="95"/>
                    <a:pt x="977" y="96"/>
                  </a:cubicBezTo>
                  <a:cubicBezTo>
                    <a:pt x="984" y="98"/>
                    <a:pt x="991" y="97"/>
                    <a:pt x="997" y="95"/>
                  </a:cubicBezTo>
                  <a:cubicBezTo>
                    <a:pt x="1000" y="94"/>
                    <a:pt x="1003" y="93"/>
                    <a:pt x="1005" y="92"/>
                  </a:cubicBezTo>
                  <a:cubicBezTo>
                    <a:pt x="1006" y="91"/>
                    <a:pt x="1006" y="91"/>
                    <a:pt x="1006" y="90"/>
                  </a:cubicBezTo>
                  <a:cubicBezTo>
                    <a:pt x="1006" y="87"/>
                    <a:pt x="1006" y="85"/>
                    <a:pt x="1006" y="81"/>
                  </a:cubicBezTo>
                  <a:cubicBezTo>
                    <a:pt x="1005" y="82"/>
                    <a:pt x="1005" y="82"/>
                    <a:pt x="1004" y="83"/>
                  </a:cubicBezTo>
                  <a:close/>
                  <a:moveTo>
                    <a:pt x="552" y="9"/>
                  </a:moveTo>
                  <a:cubicBezTo>
                    <a:pt x="552" y="8"/>
                    <a:pt x="552" y="8"/>
                    <a:pt x="552" y="8"/>
                  </a:cubicBezTo>
                  <a:cubicBezTo>
                    <a:pt x="551" y="7"/>
                    <a:pt x="550" y="7"/>
                    <a:pt x="549" y="7"/>
                  </a:cubicBezTo>
                  <a:cubicBezTo>
                    <a:pt x="545" y="6"/>
                    <a:pt x="542" y="5"/>
                    <a:pt x="539" y="5"/>
                  </a:cubicBezTo>
                  <a:cubicBezTo>
                    <a:pt x="534" y="5"/>
                    <a:pt x="529" y="5"/>
                    <a:pt x="524" y="7"/>
                  </a:cubicBezTo>
                  <a:cubicBezTo>
                    <a:pt x="513" y="10"/>
                    <a:pt x="507" y="18"/>
                    <a:pt x="507" y="28"/>
                  </a:cubicBezTo>
                  <a:cubicBezTo>
                    <a:pt x="507" y="35"/>
                    <a:pt x="509" y="40"/>
                    <a:pt x="513" y="45"/>
                  </a:cubicBezTo>
                  <a:cubicBezTo>
                    <a:pt x="516" y="48"/>
                    <a:pt x="519" y="50"/>
                    <a:pt x="522" y="52"/>
                  </a:cubicBezTo>
                  <a:cubicBezTo>
                    <a:pt x="525" y="53"/>
                    <a:pt x="528" y="55"/>
                    <a:pt x="531" y="57"/>
                  </a:cubicBezTo>
                  <a:cubicBezTo>
                    <a:pt x="534" y="59"/>
                    <a:pt x="537" y="61"/>
                    <a:pt x="540" y="63"/>
                  </a:cubicBezTo>
                  <a:cubicBezTo>
                    <a:pt x="544" y="66"/>
                    <a:pt x="545" y="71"/>
                    <a:pt x="545" y="76"/>
                  </a:cubicBezTo>
                  <a:cubicBezTo>
                    <a:pt x="545" y="81"/>
                    <a:pt x="542" y="84"/>
                    <a:pt x="537" y="86"/>
                  </a:cubicBezTo>
                  <a:cubicBezTo>
                    <a:pt x="535" y="87"/>
                    <a:pt x="532" y="87"/>
                    <a:pt x="530" y="88"/>
                  </a:cubicBezTo>
                  <a:cubicBezTo>
                    <a:pt x="522" y="88"/>
                    <a:pt x="514" y="85"/>
                    <a:pt x="508" y="81"/>
                  </a:cubicBezTo>
                  <a:cubicBezTo>
                    <a:pt x="507" y="80"/>
                    <a:pt x="507" y="80"/>
                    <a:pt x="507" y="80"/>
                  </a:cubicBezTo>
                  <a:cubicBezTo>
                    <a:pt x="507" y="84"/>
                    <a:pt x="507" y="87"/>
                    <a:pt x="507" y="91"/>
                  </a:cubicBezTo>
                  <a:cubicBezTo>
                    <a:pt x="507" y="92"/>
                    <a:pt x="507" y="92"/>
                    <a:pt x="508" y="92"/>
                  </a:cubicBezTo>
                  <a:cubicBezTo>
                    <a:pt x="509" y="93"/>
                    <a:pt x="511" y="94"/>
                    <a:pt x="513" y="95"/>
                  </a:cubicBezTo>
                  <a:cubicBezTo>
                    <a:pt x="521" y="97"/>
                    <a:pt x="529" y="98"/>
                    <a:pt x="537" y="96"/>
                  </a:cubicBezTo>
                  <a:cubicBezTo>
                    <a:pt x="543" y="94"/>
                    <a:pt x="548" y="92"/>
                    <a:pt x="551" y="88"/>
                  </a:cubicBezTo>
                  <a:cubicBezTo>
                    <a:pt x="557" y="81"/>
                    <a:pt x="559" y="66"/>
                    <a:pt x="549" y="57"/>
                  </a:cubicBezTo>
                  <a:cubicBezTo>
                    <a:pt x="547" y="55"/>
                    <a:pt x="545" y="53"/>
                    <a:pt x="542" y="52"/>
                  </a:cubicBezTo>
                  <a:cubicBezTo>
                    <a:pt x="539" y="50"/>
                    <a:pt x="536" y="48"/>
                    <a:pt x="533" y="46"/>
                  </a:cubicBezTo>
                  <a:cubicBezTo>
                    <a:pt x="530" y="44"/>
                    <a:pt x="526" y="42"/>
                    <a:pt x="523" y="40"/>
                  </a:cubicBezTo>
                  <a:cubicBezTo>
                    <a:pt x="519" y="37"/>
                    <a:pt x="518" y="33"/>
                    <a:pt x="518" y="28"/>
                  </a:cubicBezTo>
                  <a:cubicBezTo>
                    <a:pt x="518" y="23"/>
                    <a:pt x="520" y="20"/>
                    <a:pt x="524" y="17"/>
                  </a:cubicBezTo>
                  <a:cubicBezTo>
                    <a:pt x="525" y="16"/>
                    <a:pt x="527" y="16"/>
                    <a:pt x="528" y="15"/>
                  </a:cubicBezTo>
                  <a:cubicBezTo>
                    <a:pt x="533" y="14"/>
                    <a:pt x="537" y="14"/>
                    <a:pt x="541" y="15"/>
                  </a:cubicBezTo>
                  <a:cubicBezTo>
                    <a:pt x="545" y="16"/>
                    <a:pt x="549" y="17"/>
                    <a:pt x="552" y="20"/>
                  </a:cubicBezTo>
                  <a:cubicBezTo>
                    <a:pt x="552" y="16"/>
                    <a:pt x="552" y="13"/>
                    <a:pt x="552" y="9"/>
                  </a:cubicBezTo>
                  <a:close/>
                  <a:moveTo>
                    <a:pt x="842" y="82"/>
                  </a:moveTo>
                  <a:cubicBezTo>
                    <a:pt x="835" y="87"/>
                    <a:pt x="827" y="89"/>
                    <a:pt x="819" y="88"/>
                  </a:cubicBezTo>
                  <a:cubicBezTo>
                    <a:pt x="812" y="87"/>
                    <a:pt x="807" y="83"/>
                    <a:pt x="805" y="77"/>
                  </a:cubicBezTo>
                  <a:cubicBezTo>
                    <a:pt x="804" y="74"/>
                    <a:pt x="803" y="71"/>
                    <a:pt x="803" y="68"/>
                  </a:cubicBezTo>
                  <a:cubicBezTo>
                    <a:pt x="803" y="66"/>
                    <a:pt x="803" y="66"/>
                    <a:pt x="804" y="66"/>
                  </a:cubicBezTo>
                  <a:cubicBezTo>
                    <a:pt x="818" y="66"/>
                    <a:pt x="832" y="66"/>
                    <a:pt x="845" y="66"/>
                  </a:cubicBezTo>
                  <a:cubicBezTo>
                    <a:pt x="846" y="66"/>
                    <a:pt x="846" y="66"/>
                    <a:pt x="847" y="66"/>
                  </a:cubicBezTo>
                  <a:cubicBezTo>
                    <a:pt x="847" y="66"/>
                    <a:pt x="847" y="66"/>
                    <a:pt x="847" y="65"/>
                  </a:cubicBezTo>
                  <a:cubicBezTo>
                    <a:pt x="847" y="63"/>
                    <a:pt x="847" y="60"/>
                    <a:pt x="847" y="57"/>
                  </a:cubicBezTo>
                  <a:cubicBezTo>
                    <a:pt x="847" y="53"/>
                    <a:pt x="847" y="50"/>
                    <a:pt x="845" y="47"/>
                  </a:cubicBezTo>
                  <a:cubicBezTo>
                    <a:pt x="843" y="40"/>
                    <a:pt x="839" y="35"/>
                    <a:pt x="831" y="32"/>
                  </a:cubicBezTo>
                  <a:cubicBezTo>
                    <a:pt x="825" y="30"/>
                    <a:pt x="818" y="30"/>
                    <a:pt x="811" y="32"/>
                  </a:cubicBezTo>
                  <a:cubicBezTo>
                    <a:pt x="804" y="35"/>
                    <a:pt x="798" y="41"/>
                    <a:pt x="795" y="49"/>
                  </a:cubicBezTo>
                  <a:cubicBezTo>
                    <a:pt x="792" y="55"/>
                    <a:pt x="792" y="62"/>
                    <a:pt x="792" y="68"/>
                  </a:cubicBezTo>
                  <a:cubicBezTo>
                    <a:pt x="793" y="73"/>
                    <a:pt x="793" y="77"/>
                    <a:pt x="795" y="81"/>
                  </a:cubicBezTo>
                  <a:cubicBezTo>
                    <a:pt x="799" y="89"/>
                    <a:pt x="805" y="94"/>
                    <a:pt x="814" y="96"/>
                  </a:cubicBezTo>
                  <a:cubicBezTo>
                    <a:pt x="818" y="97"/>
                    <a:pt x="822" y="97"/>
                    <a:pt x="826" y="97"/>
                  </a:cubicBezTo>
                  <a:cubicBezTo>
                    <a:pt x="831" y="96"/>
                    <a:pt x="836" y="95"/>
                    <a:pt x="841" y="92"/>
                  </a:cubicBezTo>
                  <a:cubicBezTo>
                    <a:pt x="843" y="91"/>
                    <a:pt x="843" y="91"/>
                    <a:pt x="843" y="88"/>
                  </a:cubicBezTo>
                  <a:cubicBezTo>
                    <a:pt x="843" y="86"/>
                    <a:pt x="843" y="84"/>
                    <a:pt x="843" y="82"/>
                  </a:cubicBezTo>
                  <a:cubicBezTo>
                    <a:pt x="842" y="82"/>
                    <a:pt x="842" y="82"/>
                    <a:pt x="842" y="82"/>
                  </a:cubicBezTo>
                  <a:close/>
                  <a:moveTo>
                    <a:pt x="735" y="81"/>
                  </a:moveTo>
                  <a:cubicBezTo>
                    <a:pt x="735" y="84"/>
                    <a:pt x="735" y="87"/>
                    <a:pt x="735" y="91"/>
                  </a:cubicBezTo>
                  <a:cubicBezTo>
                    <a:pt x="735" y="92"/>
                    <a:pt x="736" y="92"/>
                    <a:pt x="737" y="93"/>
                  </a:cubicBezTo>
                  <a:cubicBezTo>
                    <a:pt x="739" y="94"/>
                    <a:pt x="742" y="95"/>
                    <a:pt x="745" y="96"/>
                  </a:cubicBezTo>
                  <a:cubicBezTo>
                    <a:pt x="753" y="98"/>
                    <a:pt x="761" y="98"/>
                    <a:pt x="768" y="95"/>
                  </a:cubicBezTo>
                  <a:cubicBezTo>
                    <a:pt x="777" y="92"/>
                    <a:pt x="783" y="87"/>
                    <a:pt x="784" y="77"/>
                  </a:cubicBezTo>
                  <a:cubicBezTo>
                    <a:pt x="786" y="70"/>
                    <a:pt x="784" y="63"/>
                    <a:pt x="778" y="58"/>
                  </a:cubicBezTo>
                  <a:cubicBezTo>
                    <a:pt x="776" y="56"/>
                    <a:pt x="774" y="54"/>
                    <a:pt x="771" y="52"/>
                  </a:cubicBezTo>
                  <a:cubicBezTo>
                    <a:pt x="768" y="50"/>
                    <a:pt x="764" y="48"/>
                    <a:pt x="761" y="46"/>
                  </a:cubicBezTo>
                  <a:cubicBezTo>
                    <a:pt x="758" y="44"/>
                    <a:pt x="755" y="42"/>
                    <a:pt x="752" y="40"/>
                  </a:cubicBezTo>
                  <a:cubicBezTo>
                    <a:pt x="748" y="37"/>
                    <a:pt x="746" y="34"/>
                    <a:pt x="746" y="29"/>
                  </a:cubicBezTo>
                  <a:cubicBezTo>
                    <a:pt x="746" y="24"/>
                    <a:pt x="748" y="21"/>
                    <a:pt x="751" y="18"/>
                  </a:cubicBezTo>
                  <a:cubicBezTo>
                    <a:pt x="753" y="17"/>
                    <a:pt x="755" y="16"/>
                    <a:pt x="757" y="15"/>
                  </a:cubicBezTo>
                  <a:cubicBezTo>
                    <a:pt x="765" y="14"/>
                    <a:pt x="773" y="15"/>
                    <a:pt x="780" y="19"/>
                  </a:cubicBezTo>
                  <a:cubicBezTo>
                    <a:pt x="780" y="19"/>
                    <a:pt x="780" y="20"/>
                    <a:pt x="781" y="20"/>
                  </a:cubicBezTo>
                  <a:cubicBezTo>
                    <a:pt x="781" y="20"/>
                    <a:pt x="781" y="20"/>
                    <a:pt x="781" y="20"/>
                  </a:cubicBezTo>
                  <a:cubicBezTo>
                    <a:pt x="781" y="16"/>
                    <a:pt x="781" y="13"/>
                    <a:pt x="781" y="9"/>
                  </a:cubicBezTo>
                  <a:cubicBezTo>
                    <a:pt x="781" y="8"/>
                    <a:pt x="781" y="8"/>
                    <a:pt x="780" y="8"/>
                  </a:cubicBezTo>
                  <a:cubicBezTo>
                    <a:pt x="779" y="7"/>
                    <a:pt x="778" y="7"/>
                    <a:pt x="777" y="7"/>
                  </a:cubicBezTo>
                  <a:cubicBezTo>
                    <a:pt x="772" y="5"/>
                    <a:pt x="766" y="5"/>
                    <a:pt x="760" y="5"/>
                  </a:cubicBezTo>
                  <a:cubicBezTo>
                    <a:pt x="756" y="6"/>
                    <a:pt x="753" y="6"/>
                    <a:pt x="749" y="8"/>
                  </a:cubicBezTo>
                  <a:cubicBezTo>
                    <a:pt x="737" y="14"/>
                    <a:pt x="733" y="25"/>
                    <a:pt x="736" y="36"/>
                  </a:cubicBezTo>
                  <a:cubicBezTo>
                    <a:pt x="738" y="41"/>
                    <a:pt x="741" y="44"/>
                    <a:pt x="744" y="47"/>
                  </a:cubicBezTo>
                  <a:cubicBezTo>
                    <a:pt x="748" y="50"/>
                    <a:pt x="751" y="52"/>
                    <a:pt x="755" y="54"/>
                  </a:cubicBezTo>
                  <a:cubicBezTo>
                    <a:pt x="758" y="56"/>
                    <a:pt x="762" y="58"/>
                    <a:pt x="765" y="61"/>
                  </a:cubicBezTo>
                  <a:cubicBezTo>
                    <a:pt x="767" y="62"/>
                    <a:pt x="769" y="63"/>
                    <a:pt x="770" y="65"/>
                  </a:cubicBezTo>
                  <a:cubicBezTo>
                    <a:pt x="774" y="69"/>
                    <a:pt x="775" y="74"/>
                    <a:pt x="773" y="79"/>
                  </a:cubicBezTo>
                  <a:cubicBezTo>
                    <a:pt x="772" y="83"/>
                    <a:pt x="768" y="86"/>
                    <a:pt x="764" y="87"/>
                  </a:cubicBezTo>
                  <a:cubicBezTo>
                    <a:pt x="764" y="87"/>
                    <a:pt x="763" y="87"/>
                    <a:pt x="763" y="87"/>
                  </a:cubicBezTo>
                  <a:cubicBezTo>
                    <a:pt x="757" y="88"/>
                    <a:pt x="751" y="87"/>
                    <a:pt x="745" y="85"/>
                  </a:cubicBezTo>
                  <a:cubicBezTo>
                    <a:pt x="742" y="84"/>
                    <a:pt x="738" y="82"/>
                    <a:pt x="735" y="80"/>
                  </a:cubicBezTo>
                  <a:cubicBezTo>
                    <a:pt x="735" y="80"/>
                    <a:pt x="735" y="81"/>
                    <a:pt x="735" y="81"/>
                  </a:cubicBezTo>
                  <a:close/>
                  <a:moveTo>
                    <a:pt x="283" y="50"/>
                  </a:moveTo>
                  <a:cubicBezTo>
                    <a:pt x="280" y="41"/>
                    <a:pt x="274" y="34"/>
                    <a:pt x="264" y="32"/>
                  </a:cubicBezTo>
                  <a:cubicBezTo>
                    <a:pt x="259" y="30"/>
                    <a:pt x="254" y="30"/>
                    <a:pt x="248" y="31"/>
                  </a:cubicBezTo>
                  <a:cubicBezTo>
                    <a:pt x="237" y="33"/>
                    <a:pt x="230" y="39"/>
                    <a:pt x="226" y="49"/>
                  </a:cubicBezTo>
                  <a:cubicBezTo>
                    <a:pt x="222" y="58"/>
                    <a:pt x="222" y="68"/>
                    <a:pt x="225" y="77"/>
                  </a:cubicBezTo>
                  <a:cubicBezTo>
                    <a:pt x="228" y="86"/>
                    <a:pt x="234" y="92"/>
                    <a:pt x="243" y="95"/>
                  </a:cubicBezTo>
                  <a:cubicBezTo>
                    <a:pt x="248" y="97"/>
                    <a:pt x="254" y="97"/>
                    <a:pt x="260" y="97"/>
                  </a:cubicBezTo>
                  <a:cubicBezTo>
                    <a:pt x="270" y="95"/>
                    <a:pt x="277" y="90"/>
                    <a:pt x="282" y="81"/>
                  </a:cubicBezTo>
                  <a:cubicBezTo>
                    <a:pt x="284" y="76"/>
                    <a:pt x="285" y="70"/>
                    <a:pt x="285" y="65"/>
                  </a:cubicBezTo>
                  <a:cubicBezTo>
                    <a:pt x="285" y="59"/>
                    <a:pt x="285" y="54"/>
                    <a:pt x="283" y="50"/>
                  </a:cubicBezTo>
                  <a:close/>
                  <a:moveTo>
                    <a:pt x="398" y="50"/>
                  </a:moveTo>
                  <a:cubicBezTo>
                    <a:pt x="395" y="41"/>
                    <a:pt x="389" y="34"/>
                    <a:pt x="379" y="32"/>
                  </a:cubicBezTo>
                  <a:cubicBezTo>
                    <a:pt x="374" y="30"/>
                    <a:pt x="368" y="30"/>
                    <a:pt x="363" y="31"/>
                  </a:cubicBezTo>
                  <a:cubicBezTo>
                    <a:pt x="352" y="33"/>
                    <a:pt x="344" y="39"/>
                    <a:pt x="340" y="49"/>
                  </a:cubicBezTo>
                  <a:cubicBezTo>
                    <a:pt x="337" y="58"/>
                    <a:pt x="336" y="68"/>
                    <a:pt x="339" y="77"/>
                  </a:cubicBezTo>
                  <a:cubicBezTo>
                    <a:pt x="342" y="86"/>
                    <a:pt x="349" y="93"/>
                    <a:pt x="358" y="96"/>
                  </a:cubicBezTo>
                  <a:cubicBezTo>
                    <a:pt x="364" y="97"/>
                    <a:pt x="369" y="97"/>
                    <a:pt x="375" y="97"/>
                  </a:cubicBezTo>
                  <a:cubicBezTo>
                    <a:pt x="385" y="95"/>
                    <a:pt x="392" y="89"/>
                    <a:pt x="397" y="80"/>
                  </a:cubicBezTo>
                  <a:cubicBezTo>
                    <a:pt x="399" y="75"/>
                    <a:pt x="400" y="69"/>
                    <a:pt x="400" y="63"/>
                  </a:cubicBezTo>
                  <a:cubicBezTo>
                    <a:pt x="400" y="59"/>
                    <a:pt x="400" y="54"/>
                    <a:pt x="398" y="50"/>
                  </a:cubicBezTo>
                  <a:close/>
                  <a:moveTo>
                    <a:pt x="661" y="93"/>
                  </a:moveTo>
                  <a:cubicBezTo>
                    <a:pt x="661" y="94"/>
                    <a:pt x="661" y="94"/>
                    <a:pt x="661" y="95"/>
                  </a:cubicBezTo>
                  <a:cubicBezTo>
                    <a:pt x="661" y="95"/>
                    <a:pt x="662" y="96"/>
                    <a:pt x="662" y="95"/>
                  </a:cubicBezTo>
                  <a:cubicBezTo>
                    <a:pt x="663" y="95"/>
                    <a:pt x="663" y="95"/>
                    <a:pt x="663" y="95"/>
                  </a:cubicBezTo>
                  <a:cubicBezTo>
                    <a:pt x="677" y="95"/>
                    <a:pt x="691" y="95"/>
                    <a:pt x="706" y="95"/>
                  </a:cubicBezTo>
                  <a:cubicBezTo>
                    <a:pt x="706" y="95"/>
                    <a:pt x="706" y="95"/>
                    <a:pt x="707" y="95"/>
                  </a:cubicBezTo>
                  <a:cubicBezTo>
                    <a:pt x="707" y="95"/>
                    <a:pt x="707" y="95"/>
                    <a:pt x="707" y="95"/>
                  </a:cubicBezTo>
                  <a:cubicBezTo>
                    <a:pt x="707" y="92"/>
                    <a:pt x="707" y="89"/>
                    <a:pt x="707" y="87"/>
                  </a:cubicBezTo>
                  <a:cubicBezTo>
                    <a:pt x="707" y="86"/>
                    <a:pt x="707" y="86"/>
                    <a:pt x="707" y="86"/>
                  </a:cubicBezTo>
                  <a:cubicBezTo>
                    <a:pt x="706" y="86"/>
                    <a:pt x="706" y="86"/>
                    <a:pt x="705" y="86"/>
                  </a:cubicBezTo>
                  <a:cubicBezTo>
                    <a:pt x="695" y="86"/>
                    <a:pt x="684" y="86"/>
                    <a:pt x="674" y="86"/>
                  </a:cubicBezTo>
                  <a:cubicBezTo>
                    <a:pt x="672" y="86"/>
                    <a:pt x="672" y="86"/>
                    <a:pt x="672" y="84"/>
                  </a:cubicBezTo>
                  <a:cubicBezTo>
                    <a:pt x="672" y="59"/>
                    <a:pt x="672" y="34"/>
                    <a:pt x="672" y="9"/>
                  </a:cubicBezTo>
                  <a:cubicBezTo>
                    <a:pt x="672" y="9"/>
                    <a:pt x="672" y="8"/>
                    <a:pt x="672" y="8"/>
                  </a:cubicBezTo>
                  <a:cubicBezTo>
                    <a:pt x="672" y="7"/>
                    <a:pt x="671" y="7"/>
                    <a:pt x="671" y="7"/>
                  </a:cubicBezTo>
                  <a:cubicBezTo>
                    <a:pt x="668" y="7"/>
                    <a:pt x="665" y="7"/>
                    <a:pt x="663" y="7"/>
                  </a:cubicBezTo>
                  <a:cubicBezTo>
                    <a:pt x="661" y="7"/>
                    <a:pt x="661" y="6"/>
                    <a:pt x="661" y="8"/>
                  </a:cubicBezTo>
                  <a:cubicBezTo>
                    <a:pt x="661" y="8"/>
                    <a:pt x="661" y="9"/>
                    <a:pt x="661" y="9"/>
                  </a:cubicBezTo>
                  <a:cubicBezTo>
                    <a:pt x="661" y="23"/>
                    <a:pt x="661" y="37"/>
                    <a:pt x="661" y="51"/>
                  </a:cubicBezTo>
                  <a:cubicBezTo>
                    <a:pt x="661" y="65"/>
                    <a:pt x="661" y="79"/>
                    <a:pt x="661" y="93"/>
                  </a:cubicBezTo>
                  <a:close/>
                  <a:moveTo>
                    <a:pt x="923" y="83"/>
                  </a:moveTo>
                  <a:cubicBezTo>
                    <a:pt x="920" y="73"/>
                    <a:pt x="916" y="64"/>
                    <a:pt x="913" y="54"/>
                  </a:cubicBezTo>
                  <a:cubicBezTo>
                    <a:pt x="911" y="47"/>
                    <a:pt x="908" y="41"/>
                    <a:pt x="906" y="34"/>
                  </a:cubicBezTo>
                  <a:cubicBezTo>
                    <a:pt x="905" y="32"/>
                    <a:pt x="905" y="32"/>
                    <a:pt x="904" y="32"/>
                  </a:cubicBezTo>
                  <a:cubicBezTo>
                    <a:pt x="901" y="32"/>
                    <a:pt x="899" y="32"/>
                    <a:pt x="897" y="32"/>
                  </a:cubicBezTo>
                  <a:cubicBezTo>
                    <a:pt x="896" y="32"/>
                    <a:pt x="895" y="32"/>
                    <a:pt x="894" y="32"/>
                  </a:cubicBezTo>
                  <a:cubicBezTo>
                    <a:pt x="894" y="33"/>
                    <a:pt x="894" y="33"/>
                    <a:pt x="895" y="33"/>
                  </a:cubicBezTo>
                  <a:cubicBezTo>
                    <a:pt x="899" y="45"/>
                    <a:pt x="903" y="56"/>
                    <a:pt x="907" y="67"/>
                  </a:cubicBezTo>
                  <a:cubicBezTo>
                    <a:pt x="911" y="76"/>
                    <a:pt x="914" y="85"/>
                    <a:pt x="917" y="94"/>
                  </a:cubicBezTo>
                  <a:cubicBezTo>
                    <a:pt x="918" y="96"/>
                    <a:pt x="918" y="95"/>
                    <a:pt x="919" y="95"/>
                  </a:cubicBezTo>
                  <a:cubicBezTo>
                    <a:pt x="922" y="95"/>
                    <a:pt x="924" y="95"/>
                    <a:pt x="927" y="95"/>
                  </a:cubicBezTo>
                  <a:cubicBezTo>
                    <a:pt x="928" y="95"/>
                    <a:pt x="928" y="96"/>
                    <a:pt x="929" y="94"/>
                  </a:cubicBezTo>
                  <a:cubicBezTo>
                    <a:pt x="937" y="74"/>
                    <a:pt x="945" y="54"/>
                    <a:pt x="953" y="34"/>
                  </a:cubicBezTo>
                  <a:cubicBezTo>
                    <a:pt x="953" y="33"/>
                    <a:pt x="953" y="33"/>
                    <a:pt x="953" y="32"/>
                  </a:cubicBezTo>
                  <a:cubicBezTo>
                    <a:pt x="953" y="32"/>
                    <a:pt x="952" y="32"/>
                    <a:pt x="952" y="32"/>
                  </a:cubicBezTo>
                  <a:cubicBezTo>
                    <a:pt x="949" y="32"/>
                    <a:pt x="947" y="32"/>
                    <a:pt x="944" y="32"/>
                  </a:cubicBezTo>
                  <a:cubicBezTo>
                    <a:pt x="943" y="32"/>
                    <a:pt x="943" y="32"/>
                    <a:pt x="942" y="34"/>
                  </a:cubicBezTo>
                  <a:cubicBezTo>
                    <a:pt x="936" y="50"/>
                    <a:pt x="930" y="66"/>
                    <a:pt x="924" y="82"/>
                  </a:cubicBezTo>
                  <a:cubicBezTo>
                    <a:pt x="924" y="83"/>
                    <a:pt x="924" y="83"/>
                    <a:pt x="923" y="84"/>
                  </a:cubicBezTo>
                  <a:cubicBezTo>
                    <a:pt x="923" y="83"/>
                    <a:pt x="923" y="83"/>
                    <a:pt x="923" y="83"/>
                  </a:cubicBezTo>
                  <a:close/>
                  <a:moveTo>
                    <a:pt x="293" y="92"/>
                  </a:moveTo>
                  <a:cubicBezTo>
                    <a:pt x="293" y="93"/>
                    <a:pt x="293" y="93"/>
                    <a:pt x="294" y="94"/>
                  </a:cubicBezTo>
                  <a:cubicBezTo>
                    <a:pt x="299" y="96"/>
                    <a:pt x="304" y="97"/>
                    <a:pt x="310" y="97"/>
                  </a:cubicBezTo>
                  <a:cubicBezTo>
                    <a:pt x="314" y="97"/>
                    <a:pt x="318" y="96"/>
                    <a:pt x="321" y="94"/>
                  </a:cubicBezTo>
                  <a:cubicBezTo>
                    <a:pt x="329" y="91"/>
                    <a:pt x="333" y="83"/>
                    <a:pt x="331" y="74"/>
                  </a:cubicBezTo>
                  <a:cubicBezTo>
                    <a:pt x="330" y="71"/>
                    <a:pt x="328" y="68"/>
                    <a:pt x="325" y="66"/>
                  </a:cubicBezTo>
                  <a:cubicBezTo>
                    <a:pt x="322" y="63"/>
                    <a:pt x="319" y="61"/>
                    <a:pt x="316" y="60"/>
                  </a:cubicBezTo>
                  <a:cubicBezTo>
                    <a:pt x="314" y="59"/>
                    <a:pt x="311" y="58"/>
                    <a:pt x="309" y="57"/>
                  </a:cubicBezTo>
                  <a:cubicBezTo>
                    <a:pt x="308" y="56"/>
                    <a:pt x="307" y="56"/>
                    <a:pt x="306" y="55"/>
                  </a:cubicBezTo>
                  <a:cubicBezTo>
                    <a:pt x="302" y="52"/>
                    <a:pt x="302" y="46"/>
                    <a:pt x="305" y="42"/>
                  </a:cubicBezTo>
                  <a:cubicBezTo>
                    <a:pt x="307" y="40"/>
                    <a:pt x="310" y="40"/>
                    <a:pt x="312" y="39"/>
                  </a:cubicBezTo>
                  <a:cubicBezTo>
                    <a:pt x="318" y="39"/>
                    <a:pt x="323" y="40"/>
                    <a:pt x="328" y="43"/>
                  </a:cubicBezTo>
                  <a:cubicBezTo>
                    <a:pt x="328" y="43"/>
                    <a:pt x="328" y="44"/>
                    <a:pt x="329" y="43"/>
                  </a:cubicBezTo>
                  <a:cubicBezTo>
                    <a:pt x="329" y="40"/>
                    <a:pt x="329" y="37"/>
                    <a:pt x="329" y="34"/>
                  </a:cubicBezTo>
                  <a:cubicBezTo>
                    <a:pt x="329" y="34"/>
                    <a:pt x="328" y="33"/>
                    <a:pt x="328" y="33"/>
                  </a:cubicBezTo>
                  <a:cubicBezTo>
                    <a:pt x="320" y="30"/>
                    <a:pt x="313" y="29"/>
                    <a:pt x="306" y="32"/>
                  </a:cubicBezTo>
                  <a:cubicBezTo>
                    <a:pt x="298" y="35"/>
                    <a:pt x="294" y="39"/>
                    <a:pt x="293" y="47"/>
                  </a:cubicBezTo>
                  <a:cubicBezTo>
                    <a:pt x="292" y="54"/>
                    <a:pt x="294" y="59"/>
                    <a:pt x="300" y="63"/>
                  </a:cubicBezTo>
                  <a:cubicBezTo>
                    <a:pt x="302" y="65"/>
                    <a:pt x="305" y="66"/>
                    <a:pt x="307" y="67"/>
                  </a:cubicBezTo>
                  <a:cubicBezTo>
                    <a:pt x="310" y="68"/>
                    <a:pt x="313" y="70"/>
                    <a:pt x="315" y="71"/>
                  </a:cubicBezTo>
                  <a:cubicBezTo>
                    <a:pt x="316" y="72"/>
                    <a:pt x="318" y="73"/>
                    <a:pt x="319" y="73"/>
                  </a:cubicBezTo>
                  <a:cubicBezTo>
                    <a:pt x="322" y="77"/>
                    <a:pt x="322" y="85"/>
                    <a:pt x="317" y="87"/>
                  </a:cubicBezTo>
                  <a:cubicBezTo>
                    <a:pt x="315" y="88"/>
                    <a:pt x="313" y="88"/>
                    <a:pt x="311" y="88"/>
                  </a:cubicBezTo>
                  <a:cubicBezTo>
                    <a:pt x="305" y="89"/>
                    <a:pt x="299" y="87"/>
                    <a:pt x="294" y="83"/>
                  </a:cubicBezTo>
                  <a:cubicBezTo>
                    <a:pt x="294" y="83"/>
                    <a:pt x="293" y="83"/>
                    <a:pt x="293" y="83"/>
                  </a:cubicBezTo>
                  <a:cubicBezTo>
                    <a:pt x="293" y="86"/>
                    <a:pt x="293" y="89"/>
                    <a:pt x="293" y="92"/>
                  </a:cubicBezTo>
                  <a:close/>
                  <a:moveTo>
                    <a:pt x="177" y="84"/>
                  </a:moveTo>
                  <a:cubicBezTo>
                    <a:pt x="172" y="87"/>
                    <a:pt x="166" y="89"/>
                    <a:pt x="161" y="88"/>
                  </a:cubicBezTo>
                  <a:cubicBezTo>
                    <a:pt x="153" y="88"/>
                    <a:pt x="147" y="84"/>
                    <a:pt x="144" y="77"/>
                  </a:cubicBezTo>
                  <a:cubicBezTo>
                    <a:pt x="140" y="68"/>
                    <a:pt x="140" y="59"/>
                    <a:pt x="144" y="50"/>
                  </a:cubicBezTo>
                  <a:cubicBezTo>
                    <a:pt x="148" y="44"/>
                    <a:pt x="153" y="40"/>
                    <a:pt x="160" y="39"/>
                  </a:cubicBezTo>
                  <a:cubicBezTo>
                    <a:pt x="166" y="39"/>
                    <a:pt x="171" y="40"/>
                    <a:pt x="176" y="43"/>
                  </a:cubicBezTo>
                  <a:cubicBezTo>
                    <a:pt x="177" y="43"/>
                    <a:pt x="177" y="44"/>
                    <a:pt x="178" y="44"/>
                  </a:cubicBezTo>
                  <a:cubicBezTo>
                    <a:pt x="178" y="43"/>
                    <a:pt x="178" y="43"/>
                    <a:pt x="178" y="43"/>
                  </a:cubicBezTo>
                  <a:cubicBezTo>
                    <a:pt x="178" y="40"/>
                    <a:pt x="178" y="38"/>
                    <a:pt x="178" y="36"/>
                  </a:cubicBezTo>
                  <a:cubicBezTo>
                    <a:pt x="178" y="34"/>
                    <a:pt x="178" y="34"/>
                    <a:pt x="176" y="33"/>
                  </a:cubicBezTo>
                  <a:cubicBezTo>
                    <a:pt x="170" y="30"/>
                    <a:pt x="163" y="30"/>
                    <a:pt x="157" y="31"/>
                  </a:cubicBezTo>
                  <a:cubicBezTo>
                    <a:pt x="146" y="33"/>
                    <a:pt x="138" y="39"/>
                    <a:pt x="134" y="48"/>
                  </a:cubicBezTo>
                  <a:cubicBezTo>
                    <a:pt x="130" y="58"/>
                    <a:pt x="129" y="67"/>
                    <a:pt x="132" y="77"/>
                  </a:cubicBezTo>
                  <a:cubicBezTo>
                    <a:pt x="135" y="86"/>
                    <a:pt x="141" y="92"/>
                    <a:pt x="150" y="95"/>
                  </a:cubicBezTo>
                  <a:cubicBezTo>
                    <a:pt x="156" y="97"/>
                    <a:pt x="162" y="97"/>
                    <a:pt x="168" y="96"/>
                  </a:cubicBezTo>
                  <a:cubicBezTo>
                    <a:pt x="171" y="96"/>
                    <a:pt x="174" y="95"/>
                    <a:pt x="177" y="93"/>
                  </a:cubicBezTo>
                  <a:cubicBezTo>
                    <a:pt x="178" y="93"/>
                    <a:pt x="178" y="93"/>
                    <a:pt x="178" y="92"/>
                  </a:cubicBezTo>
                  <a:cubicBezTo>
                    <a:pt x="178" y="89"/>
                    <a:pt x="178" y="86"/>
                    <a:pt x="178" y="83"/>
                  </a:cubicBezTo>
                  <a:cubicBezTo>
                    <a:pt x="177" y="83"/>
                    <a:pt x="177" y="84"/>
                    <a:pt x="177" y="84"/>
                  </a:cubicBezTo>
                  <a:close/>
                  <a:moveTo>
                    <a:pt x="200" y="44"/>
                  </a:moveTo>
                  <a:cubicBezTo>
                    <a:pt x="200" y="44"/>
                    <a:pt x="200" y="43"/>
                    <a:pt x="200" y="43"/>
                  </a:cubicBezTo>
                  <a:cubicBezTo>
                    <a:pt x="200" y="40"/>
                    <a:pt x="199" y="36"/>
                    <a:pt x="200" y="33"/>
                  </a:cubicBezTo>
                  <a:cubicBezTo>
                    <a:pt x="200" y="32"/>
                    <a:pt x="199" y="32"/>
                    <a:pt x="198" y="32"/>
                  </a:cubicBezTo>
                  <a:cubicBezTo>
                    <a:pt x="196" y="32"/>
                    <a:pt x="194" y="32"/>
                    <a:pt x="191" y="32"/>
                  </a:cubicBezTo>
                  <a:cubicBezTo>
                    <a:pt x="189" y="32"/>
                    <a:pt x="189" y="32"/>
                    <a:pt x="189" y="34"/>
                  </a:cubicBezTo>
                  <a:cubicBezTo>
                    <a:pt x="189" y="54"/>
                    <a:pt x="189" y="74"/>
                    <a:pt x="189" y="93"/>
                  </a:cubicBezTo>
                  <a:cubicBezTo>
                    <a:pt x="189" y="94"/>
                    <a:pt x="189" y="94"/>
                    <a:pt x="189" y="94"/>
                  </a:cubicBezTo>
                  <a:cubicBezTo>
                    <a:pt x="189" y="95"/>
                    <a:pt x="190" y="96"/>
                    <a:pt x="190" y="95"/>
                  </a:cubicBezTo>
                  <a:cubicBezTo>
                    <a:pt x="193" y="95"/>
                    <a:pt x="196" y="95"/>
                    <a:pt x="198" y="95"/>
                  </a:cubicBezTo>
                  <a:cubicBezTo>
                    <a:pt x="199" y="95"/>
                    <a:pt x="200" y="95"/>
                    <a:pt x="200" y="94"/>
                  </a:cubicBezTo>
                  <a:cubicBezTo>
                    <a:pt x="200" y="94"/>
                    <a:pt x="200" y="94"/>
                    <a:pt x="200" y="93"/>
                  </a:cubicBezTo>
                  <a:cubicBezTo>
                    <a:pt x="200" y="83"/>
                    <a:pt x="200" y="73"/>
                    <a:pt x="200" y="63"/>
                  </a:cubicBezTo>
                  <a:cubicBezTo>
                    <a:pt x="200" y="61"/>
                    <a:pt x="200" y="59"/>
                    <a:pt x="200" y="56"/>
                  </a:cubicBezTo>
                  <a:cubicBezTo>
                    <a:pt x="201" y="52"/>
                    <a:pt x="202" y="48"/>
                    <a:pt x="205" y="45"/>
                  </a:cubicBezTo>
                  <a:cubicBezTo>
                    <a:pt x="208" y="42"/>
                    <a:pt x="211" y="40"/>
                    <a:pt x="215" y="40"/>
                  </a:cubicBezTo>
                  <a:cubicBezTo>
                    <a:pt x="217" y="40"/>
                    <a:pt x="220" y="41"/>
                    <a:pt x="222" y="42"/>
                  </a:cubicBezTo>
                  <a:cubicBezTo>
                    <a:pt x="222" y="39"/>
                    <a:pt x="222" y="36"/>
                    <a:pt x="222" y="32"/>
                  </a:cubicBezTo>
                  <a:cubicBezTo>
                    <a:pt x="222" y="32"/>
                    <a:pt x="222" y="32"/>
                    <a:pt x="221" y="31"/>
                  </a:cubicBezTo>
                  <a:cubicBezTo>
                    <a:pt x="220" y="31"/>
                    <a:pt x="219" y="31"/>
                    <a:pt x="217" y="31"/>
                  </a:cubicBezTo>
                  <a:cubicBezTo>
                    <a:pt x="213" y="31"/>
                    <a:pt x="210" y="32"/>
                    <a:pt x="206" y="35"/>
                  </a:cubicBezTo>
                  <a:cubicBezTo>
                    <a:pt x="204" y="37"/>
                    <a:pt x="202" y="39"/>
                    <a:pt x="201" y="42"/>
                  </a:cubicBezTo>
                  <a:cubicBezTo>
                    <a:pt x="201" y="43"/>
                    <a:pt x="200" y="44"/>
                    <a:pt x="200" y="44"/>
                  </a:cubicBezTo>
                  <a:cubicBezTo>
                    <a:pt x="200" y="44"/>
                    <a:pt x="200" y="44"/>
                    <a:pt x="200" y="44"/>
                  </a:cubicBezTo>
                  <a:close/>
                  <a:moveTo>
                    <a:pt x="1032" y="44"/>
                  </a:moveTo>
                  <a:cubicBezTo>
                    <a:pt x="1032" y="44"/>
                    <a:pt x="1032" y="44"/>
                    <a:pt x="1032" y="43"/>
                  </a:cubicBezTo>
                  <a:cubicBezTo>
                    <a:pt x="1032" y="40"/>
                    <a:pt x="1032" y="37"/>
                    <a:pt x="1032" y="33"/>
                  </a:cubicBezTo>
                  <a:cubicBezTo>
                    <a:pt x="1032" y="32"/>
                    <a:pt x="1031" y="32"/>
                    <a:pt x="1030" y="32"/>
                  </a:cubicBezTo>
                  <a:cubicBezTo>
                    <a:pt x="1028" y="32"/>
                    <a:pt x="1026" y="32"/>
                    <a:pt x="1023" y="32"/>
                  </a:cubicBezTo>
                  <a:cubicBezTo>
                    <a:pt x="1021" y="32"/>
                    <a:pt x="1021" y="32"/>
                    <a:pt x="1021" y="34"/>
                  </a:cubicBezTo>
                  <a:cubicBezTo>
                    <a:pt x="1021" y="54"/>
                    <a:pt x="1021" y="74"/>
                    <a:pt x="1021" y="94"/>
                  </a:cubicBezTo>
                  <a:cubicBezTo>
                    <a:pt x="1021" y="94"/>
                    <a:pt x="1021" y="94"/>
                    <a:pt x="1021" y="94"/>
                  </a:cubicBezTo>
                  <a:cubicBezTo>
                    <a:pt x="1021" y="95"/>
                    <a:pt x="1021" y="95"/>
                    <a:pt x="1023" y="95"/>
                  </a:cubicBezTo>
                  <a:cubicBezTo>
                    <a:pt x="1025" y="95"/>
                    <a:pt x="1027" y="95"/>
                    <a:pt x="1030" y="95"/>
                  </a:cubicBezTo>
                  <a:cubicBezTo>
                    <a:pt x="1032" y="95"/>
                    <a:pt x="1032" y="96"/>
                    <a:pt x="1032" y="94"/>
                  </a:cubicBezTo>
                  <a:cubicBezTo>
                    <a:pt x="1032" y="84"/>
                    <a:pt x="1032" y="74"/>
                    <a:pt x="1032" y="63"/>
                  </a:cubicBezTo>
                  <a:cubicBezTo>
                    <a:pt x="1032" y="61"/>
                    <a:pt x="1032" y="59"/>
                    <a:pt x="1032" y="57"/>
                  </a:cubicBezTo>
                  <a:cubicBezTo>
                    <a:pt x="1033" y="52"/>
                    <a:pt x="1034" y="48"/>
                    <a:pt x="1038" y="44"/>
                  </a:cubicBezTo>
                  <a:cubicBezTo>
                    <a:pt x="1040" y="42"/>
                    <a:pt x="1043" y="40"/>
                    <a:pt x="1047" y="40"/>
                  </a:cubicBezTo>
                  <a:cubicBezTo>
                    <a:pt x="1049" y="40"/>
                    <a:pt x="1052" y="41"/>
                    <a:pt x="1054" y="42"/>
                  </a:cubicBezTo>
                  <a:cubicBezTo>
                    <a:pt x="1054" y="39"/>
                    <a:pt x="1054" y="36"/>
                    <a:pt x="1054" y="33"/>
                  </a:cubicBezTo>
                  <a:cubicBezTo>
                    <a:pt x="1054" y="32"/>
                    <a:pt x="1054" y="32"/>
                    <a:pt x="1053" y="31"/>
                  </a:cubicBezTo>
                  <a:cubicBezTo>
                    <a:pt x="1052" y="31"/>
                    <a:pt x="1050" y="31"/>
                    <a:pt x="1049" y="31"/>
                  </a:cubicBezTo>
                  <a:cubicBezTo>
                    <a:pt x="1045" y="31"/>
                    <a:pt x="1042" y="32"/>
                    <a:pt x="1039" y="34"/>
                  </a:cubicBezTo>
                  <a:cubicBezTo>
                    <a:pt x="1036" y="37"/>
                    <a:pt x="1034" y="39"/>
                    <a:pt x="1033" y="43"/>
                  </a:cubicBezTo>
                  <a:cubicBezTo>
                    <a:pt x="1032" y="43"/>
                    <a:pt x="1032" y="44"/>
                    <a:pt x="1032" y="45"/>
                  </a:cubicBezTo>
                  <a:cubicBezTo>
                    <a:pt x="1032" y="44"/>
                    <a:pt x="1032" y="44"/>
                    <a:pt x="1032" y="44"/>
                  </a:cubicBezTo>
                  <a:close/>
                  <a:moveTo>
                    <a:pt x="868" y="43"/>
                  </a:moveTo>
                  <a:cubicBezTo>
                    <a:pt x="868" y="40"/>
                    <a:pt x="868" y="37"/>
                    <a:pt x="868" y="33"/>
                  </a:cubicBezTo>
                  <a:cubicBezTo>
                    <a:pt x="868" y="32"/>
                    <a:pt x="868" y="32"/>
                    <a:pt x="867" y="32"/>
                  </a:cubicBezTo>
                  <a:cubicBezTo>
                    <a:pt x="865" y="32"/>
                    <a:pt x="862" y="32"/>
                    <a:pt x="860" y="32"/>
                  </a:cubicBezTo>
                  <a:cubicBezTo>
                    <a:pt x="858" y="32"/>
                    <a:pt x="858" y="32"/>
                    <a:pt x="858" y="34"/>
                  </a:cubicBezTo>
                  <a:cubicBezTo>
                    <a:pt x="858" y="54"/>
                    <a:pt x="858" y="74"/>
                    <a:pt x="858" y="94"/>
                  </a:cubicBezTo>
                  <a:cubicBezTo>
                    <a:pt x="858" y="94"/>
                    <a:pt x="858" y="94"/>
                    <a:pt x="858" y="95"/>
                  </a:cubicBezTo>
                  <a:cubicBezTo>
                    <a:pt x="858" y="95"/>
                    <a:pt x="858" y="95"/>
                    <a:pt x="859" y="95"/>
                  </a:cubicBezTo>
                  <a:cubicBezTo>
                    <a:pt x="862" y="95"/>
                    <a:pt x="865" y="95"/>
                    <a:pt x="868" y="95"/>
                  </a:cubicBezTo>
                  <a:cubicBezTo>
                    <a:pt x="868" y="95"/>
                    <a:pt x="868" y="95"/>
                    <a:pt x="868" y="95"/>
                  </a:cubicBezTo>
                  <a:cubicBezTo>
                    <a:pt x="868" y="94"/>
                    <a:pt x="868" y="94"/>
                    <a:pt x="868" y="94"/>
                  </a:cubicBezTo>
                  <a:cubicBezTo>
                    <a:pt x="868" y="84"/>
                    <a:pt x="868" y="74"/>
                    <a:pt x="868" y="65"/>
                  </a:cubicBezTo>
                  <a:cubicBezTo>
                    <a:pt x="868" y="62"/>
                    <a:pt x="868" y="60"/>
                    <a:pt x="869" y="58"/>
                  </a:cubicBezTo>
                  <a:cubicBezTo>
                    <a:pt x="869" y="53"/>
                    <a:pt x="871" y="49"/>
                    <a:pt x="874" y="45"/>
                  </a:cubicBezTo>
                  <a:cubicBezTo>
                    <a:pt x="878" y="39"/>
                    <a:pt x="886" y="40"/>
                    <a:pt x="890" y="42"/>
                  </a:cubicBezTo>
                  <a:cubicBezTo>
                    <a:pt x="891" y="42"/>
                    <a:pt x="891" y="42"/>
                    <a:pt x="891" y="42"/>
                  </a:cubicBezTo>
                  <a:cubicBezTo>
                    <a:pt x="891" y="39"/>
                    <a:pt x="891" y="36"/>
                    <a:pt x="891" y="33"/>
                  </a:cubicBezTo>
                  <a:cubicBezTo>
                    <a:pt x="891" y="32"/>
                    <a:pt x="891" y="32"/>
                    <a:pt x="890" y="31"/>
                  </a:cubicBezTo>
                  <a:cubicBezTo>
                    <a:pt x="889" y="31"/>
                    <a:pt x="888" y="31"/>
                    <a:pt x="886" y="31"/>
                  </a:cubicBezTo>
                  <a:cubicBezTo>
                    <a:pt x="882" y="31"/>
                    <a:pt x="878" y="32"/>
                    <a:pt x="874" y="35"/>
                  </a:cubicBezTo>
                  <a:cubicBezTo>
                    <a:pt x="872" y="38"/>
                    <a:pt x="871" y="40"/>
                    <a:pt x="869" y="43"/>
                  </a:cubicBezTo>
                  <a:cubicBezTo>
                    <a:pt x="869" y="44"/>
                    <a:pt x="869" y="44"/>
                    <a:pt x="868" y="45"/>
                  </a:cubicBezTo>
                  <a:cubicBezTo>
                    <a:pt x="868" y="44"/>
                    <a:pt x="868" y="44"/>
                    <a:pt x="868" y="43"/>
                  </a:cubicBezTo>
                  <a:close/>
                  <a:moveTo>
                    <a:pt x="119" y="58"/>
                  </a:moveTo>
                  <a:cubicBezTo>
                    <a:pt x="119" y="50"/>
                    <a:pt x="119" y="42"/>
                    <a:pt x="119" y="34"/>
                  </a:cubicBezTo>
                  <a:cubicBezTo>
                    <a:pt x="119" y="32"/>
                    <a:pt x="119" y="32"/>
                    <a:pt x="117" y="32"/>
                  </a:cubicBezTo>
                  <a:cubicBezTo>
                    <a:pt x="115" y="32"/>
                    <a:pt x="113" y="32"/>
                    <a:pt x="110" y="32"/>
                  </a:cubicBezTo>
                  <a:cubicBezTo>
                    <a:pt x="108" y="32"/>
                    <a:pt x="109" y="32"/>
                    <a:pt x="109" y="34"/>
                  </a:cubicBezTo>
                  <a:cubicBezTo>
                    <a:pt x="109" y="54"/>
                    <a:pt x="109" y="74"/>
                    <a:pt x="109" y="94"/>
                  </a:cubicBezTo>
                  <a:cubicBezTo>
                    <a:pt x="109" y="94"/>
                    <a:pt x="109" y="94"/>
                    <a:pt x="109" y="95"/>
                  </a:cubicBezTo>
                  <a:cubicBezTo>
                    <a:pt x="109" y="95"/>
                    <a:pt x="109" y="95"/>
                    <a:pt x="109" y="95"/>
                  </a:cubicBezTo>
                  <a:cubicBezTo>
                    <a:pt x="112" y="95"/>
                    <a:pt x="115" y="95"/>
                    <a:pt x="118" y="95"/>
                  </a:cubicBezTo>
                  <a:cubicBezTo>
                    <a:pt x="119" y="95"/>
                    <a:pt x="119" y="95"/>
                    <a:pt x="119" y="95"/>
                  </a:cubicBezTo>
                  <a:cubicBezTo>
                    <a:pt x="119" y="94"/>
                    <a:pt x="119" y="94"/>
                    <a:pt x="119" y="94"/>
                  </a:cubicBezTo>
                  <a:cubicBezTo>
                    <a:pt x="119" y="84"/>
                    <a:pt x="119" y="74"/>
                    <a:pt x="119" y="64"/>
                  </a:cubicBezTo>
                  <a:cubicBezTo>
                    <a:pt x="119" y="62"/>
                    <a:pt x="119" y="60"/>
                    <a:pt x="119" y="58"/>
                  </a:cubicBezTo>
                  <a:close/>
                  <a:moveTo>
                    <a:pt x="114" y="3"/>
                  </a:moveTo>
                  <a:cubicBezTo>
                    <a:pt x="110" y="3"/>
                    <a:pt x="107" y="6"/>
                    <a:pt x="107" y="9"/>
                  </a:cubicBezTo>
                  <a:cubicBezTo>
                    <a:pt x="107" y="13"/>
                    <a:pt x="110" y="16"/>
                    <a:pt x="114" y="16"/>
                  </a:cubicBezTo>
                  <a:cubicBezTo>
                    <a:pt x="118" y="16"/>
                    <a:pt x="121" y="13"/>
                    <a:pt x="121" y="9"/>
                  </a:cubicBezTo>
                  <a:cubicBezTo>
                    <a:pt x="121" y="6"/>
                    <a:pt x="118" y="3"/>
                    <a:pt x="114" y="3"/>
                  </a:cubicBezTo>
                  <a:close/>
                  <a:moveTo>
                    <a:pt x="480" y="36"/>
                  </a:moveTo>
                  <a:cubicBezTo>
                    <a:pt x="479" y="36"/>
                    <a:pt x="479" y="36"/>
                    <a:pt x="478" y="35"/>
                  </a:cubicBezTo>
                  <a:cubicBezTo>
                    <a:pt x="478" y="35"/>
                    <a:pt x="478" y="34"/>
                    <a:pt x="478" y="34"/>
                  </a:cubicBezTo>
                  <a:cubicBezTo>
                    <a:pt x="477" y="34"/>
                    <a:pt x="477" y="33"/>
                    <a:pt x="477" y="33"/>
                  </a:cubicBezTo>
                  <a:cubicBezTo>
                    <a:pt x="476" y="34"/>
                    <a:pt x="477" y="35"/>
                    <a:pt x="477" y="36"/>
                  </a:cubicBezTo>
                  <a:cubicBezTo>
                    <a:pt x="478" y="36"/>
                    <a:pt x="479" y="37"/>
                    <a:pt x="480" y="36"/>
                  </a:cubicBezTo>
                  <a:cubicBezTo>
                    <a:pt x="480" y="36"/>
                    <a:pt x="480" y="36"/>
                    <a:pt x="480" y="36"/>
                  </a:cubicBezTo>
                  <a:close/>
                  <a:moveTo>
                    <a:pt x="480" y="33"/>
                  </a:moveTo>
                  <a:cubicBezTo>
                    <a:pt x="480" y="33"/>
                    <a:pt x="480" y="33"/>
                    <a:pt x="480" y="33"/>
                  </a:cubicBezTo>
                  <a:cubicBezTo>
                    <a:pt x="480" y="33"/>
                    <a:pt x="480" y="33"/>
                    <a:pt x="480" y="33"/>
                  </a:cubicBezTo>
                  <a:cubicBezTo>
                    <a:pt x="481" y="34"/>
                    <a:pt x="480" y="35"/>
                    <a:pt x="481" y="35"/>
                  </a:cubicBezTo>
                  <a:cubicBezTo>
                    <a:pt x="481" y="36"/>
                    <a:pt x="481" y="35"/>
                    <a:pt x="481" y="35"/>
                  </a:cubicBezTo>
                  <a:cubicBezTo>
                    <a:pt x="482" y="34"/>
                    <a:pt x="482" y="34"/>
                    <a:pt x="481" y="33"/>
                  </a:cubicBezTo>
                  <a:cubicBezTo>
                    <a:pt x="481" y="33"/>
                    <a:pt x="480" y="33"/>
                    <a:pt x="480" y="33"/>
                  </a:cubicBezTo>
                  <a:close/>
                  <a:moveTo>
                    <a:pt x="1059" y="36"/>
                  </a:moveTo>
                  <a:cubicBezTo>
                    <a:pt x="1059" y="36"/>
                    <a:pt x="1058" y="36"/>
                    <a:pt x="1058" y="35"/>
                  </a:cubicBezTo>
                  <a:cubicBezTo>
                    <a:pt x="1058" y="35"/>
                    <a:pt x="1058" y="35"/>
                    <a:pt x="1057" y="35"/>
                  </a:cubicBezTo>
                  <a:cubicBezTo>
                    <a:pt x="1057" y="35"/>
                    <a:pt x="1057" y="35"/>
                    <a:pt x="1057" y="35"/>
                  </a:cubicBezTo>
                  <a:cubicBezTo>
                    <a:pt x="1057" y="36"/>
                    <a:pt x="1057" y="36"/>
                    <a:pt x="1058" y="36"/>
                  </a:cubicBezTo>
                  <a:cubicBezTo>
                    <a:pt x="1059" y="37"/>
                    <a:pt x="1059" y="36"/>
                    <a:pt x="1059" y="36"/>
                  </a:cubicBezTo>
                  <a:close/>
                  <a:moveTo>
                    <a:pt x="478" y="33"/>
                  </a:moveTo>
                  <a:cubicBezTo>
                    <a:pt x="478" y="33"/>
                    <a:pt x="478" y="33"/>
                    <a:pt x="478" y="33"/>
                  </a:cubicBezTo>
                  <a:cubicBezTo>
                    <a:pt x="479" y="33"/>
                    <a:pt x="479" y="33"/>
                    <a:pt x="480" y="33"/>
                  </a:cubicBezTo>
                  <a:cubicBezTo>
                    <a:pt x="480" y="33"/>
                    <a:pt x="480" y="33"/>
                    <a:pt x="480" y="33"/>
                  </a:cubicBezTo>
                  <a:cubicBezTo>
                    <a:pt x="480" y="33"/>
                    <a:pt x="480" y="33"/>
                    <a:pt x="480" y="33"/>
                  </a:cubicBezTo>
                  <a:cubicBezTo>
                    <a:pt x="480" y="33"/>
                    <a:pt x="480" y="32"/>
                    <a:pt x="480" y="32"/>
                  </a:cubicBezTo>
                  <a:cubicBezTo>
                    <a:pt x="480" y="32"/>
                    <a:pt x="479" y="32"/>
                    <a:pt x="478" y="32"/>
                  </a:cubicBezTo>
                  <a:cubicBezTo>
                    <a:pt x="478" y="32"/>
                    <a:pt x="478" y="32"/>
                    <a:pt x="478" y="33"/>
                  </a:cubicBezTo>
                  <a:close/>
                  <a:moveTo>
                    <a:pt x="1057" y="34"/>
                  </a:moveTo>
                  <a:cubicBezTo>
                    <a:pt x="1058" y="34"/>
                    <a:pt x="1058" y="33"/>
                    <a:pt x="1058" y="33"/>
                  </a:cubicBezTo>
                  <a:cubicBezTo>
                    <a:pt x="1058" y="33"/>
                    <a:pt x="1058" y="33"/>
                    <a:pt x="1058" y="33"/>
                  </a:cubicBezTo>
                  <a:cubicBezTo>
                    <a:pt x="1058" y="32"/>
                    <a:pt x="1058" y="32"/>
                    <a:pt x="1058" y="32"/>
                  </a:cubicBezTo>
                  <a:cubicBezTo>
                    <a:pt x="1057" y="32"/>
                    <a:pt x="1057" y="33"/>
                    <a:pt x="1057" y="34"/>
                  </a:cubicBezTo>
                  <a:cubicBezTo>
                    <a:pt x="1057" y="34"/>
                    <a:pt x="1057" y="34"/>
                    <a:pt x="1057" y="34"/>
                  </a:cubicBezTo>
                  <a:close/>
                  <a:moveTo>
                    <a:pt x="1060" y="33"/>
                  </a:moveTo>
                  <a:cubicBezTo>
                    <a:pt x="1060" y="33"/>
                    <a:pt x="1060" y="33"/>
                    <a:pt x="1060" y="33"/>
                  </a:cubicBezTo>
                  <a:cubicBezTo>
                    <a:pt x="1060" y="33"/>
                    <a:pt x="1060" y="33"/>
                    <a:pt x="1061" y="34"/>
                  </a:cubicBezTo>
                  <a:cubicBezTo>
                    <a:pt x="1061" y="34"/>
                    <a:pt x="1061" y="34"/>
                    <a:pt x="1061" y="33"/>
                  </a:cubicBezTo>
                  <a:cubicBezTo>
                    <a:pt x="1061" y="33"/>
                    <a:pt x="1061" y="32"/>
                    <a:pt x="1060" y="32"/>
                  </a:cubicBezTo>
                  <a:cubicBezTo>
                    <a:pt x="1060" y="32"/>
                    <a:pt x="1060" y="32"/>
                    <a:pt x="1060" y="33"/>
                  </a:cubicBezTo>
                  <a:close/>
                  <a:moveTo>
                    <a:pt x="1058" y="32"/>
                  </a:moveTo>
                  <a:cubicBezTo>
                    <a:pt x="1058" y="32"/>
                    <a:pt x="1058" y="32"/>
                    <a:pt x="1058" y="33"/>
                  </a:cubicBezTo>
                  <a:cubicBezTo>
                    <a:pt x="1059" y="33"/>
                    <a:pt x="1059" y="33"/>
                    <a:pt x="1060" y="32"/>
                  </a:cubicBezTo>
                  <a:cubicBezTo>
                    <a:pt x="1060" y="32"/>
                    <a:pt x="1060" y="32"/>
                    <a:pt x="1060" y="32"/>
                  </a:cubicBezTo>
                  <a:cubicBezTo>
                    <a:pt x="1059" y="32"/>
                    <a:pt x="1059" y="32"/>
                    <a:pt x="1058" y="32"/>
                  </a:cubicBezTo>
                  <a:close/>
                  <a:moveTo>
                    <a:pt x="1060" y="36"/>
                  </a:moveTo>
                  <a:cubicBezTo>
                    <a:pt x="1060" y="36"/>
                    <a:pt x="1060" y="36"/>
                    <a:pt x="1059" y="36"/>
                  </a:cubicBezTo>
                  <a:cubicBezTo>
                    <a:pt x="1059" y="36"/>
                    <a:pt x="1059" y="36"/>
                    <a:pt x="1059" y="36"/>
                  </a:cubicBezTo>
                  <a:cubicBezTo>
                    <a:pt x="1059" y="36"/>
                    <a:pt x="1058" y="36"/>
                    <a:pt x="1058" y="36"/>
                  </a:cubicBezTo>
                  <a:cubicBezTo>
                    <a:pt x="1059" y="37"/>
                    <a:pt x="1059" y="37"/>
                    <a:pt x="1060" y="36"/>
                  </a:cubicBezTo>
                  <a:close/>
                  <a:moveTo>
                    <a:pt x="1061" y="35"/>
                  </a:moveTo>
                  <a:cubicBezTo>
                    <a:pt x="1061" y="35"/>
                    <a:pt x="1061" y="35"/>
                    <a:pt x="1061" y="35"/>
                  </a:cubicBezTo>
                  <a:cubicBezTo>
                    <a:pt x="1061" y="34"/>
                    <a:pt x="1061" y="34"/>
                    <a:pt x="1061" y="33"/>
                  </a:cubicBezTo>
                  <a:cubicBezTo>
                    <a:pt x="1061" y="33"/>
                    <a:pt x="1061" y="33"/>
                    <a:pt x="1061" y="33"/>
                  </a:cubicBezTo>
                  <a:cubicBezTo>
                    <a:pt x="1061" y="34"/>
                    <a:pt x="1061" y="34"/>
                    <a:pt x="1061" y="35"/>
                  </a:cubicBezTo>
                  <a:close/>
                  <a:moveTo>
                    <a:pt x="1061" y="36"/>
                  </a:moveTo>
                  <a:cubicBezTo>
                    <a:pt x="1061" y="36"/>
                    <a:pt x="1061" y="36"/>
                    <a:pt x="1060" y="35"/>
                  </a:cubicBezTo>
                  <a:cubicBezTo>
                    <a:pt x="1060" y="35"/>
                    <a:pt x="1060" y="35"/>
                    <a:pt x="1060" y="36"/>
                  </a:cubicBezTo>
                  <a:cubicBezTo>
                    <a:pt x="1060" y="36"/>
                    <a:pt x="1059" y="36"/>
                    <a:pt x="1059" y="36"/>
                  </a:cubicBezTo>
                  <a:cubicBezTo>
                    <a:pt x="1059" y="36"/>
                    <a:pt x="1060" y="36"/>
                    <a:pt x="1060" y="36"/>
                  </a:cubicBezTo>
                  <a:cubicBezTo>
                    <a:pt x="1060" y="36"/>
                    <a:pt x="1061" y="36"/>
                    <a:pt x="1061" y="36"/>
                  </a:cubicBezTo>
                  <a:close/>
                  <a:moveTo>
                    <a:pt x="1057" y="35"/>
                  </a:moveTo>
                  <a:cubicBezTo>
                    <a:pt x="1057" y="35"/>
                    <a:pt x="1057" y="35"/>
                    <a:pt x="1057" y="35"/>
                  </a:cubicBezTo>
                  <a:cubicBezTo>
                    <a:pt x="1057" y="34"/>
                    <a:pt x="1057" y="34"/>
                    <a:pt x="1057" y="34"/>
                  </a:cubicBezTo>
                  <a:cubicBezTo>
                    <a:pt x="1057" y="34"/>
                    <a:pt x="1057" y="34"/>
                    <a:pt x="1057" y="34"/>
                  </a:cubicBezTo>
                  <a:cubicBezTo>
                    <a:pt x="1057" y="34"/>
                    <a:pt x="1057" y="35"/>
                    <a:pt x="1057" y="35"/>
                  </a:cubicBezTo>
                  <a:close/>
                  <a:moveTo>
                    <a:pt x="480" y="36"/>
                  </a:moveTo>
                  <a:cubicBezTo>
                    <a:pt x="480" y="36"/>
                    <a:pt x="480" y="36"/>
                    <a:pt x="480" y="36"/>
                  </a:cubicBezTo>
                  <a:cubicBezTo>
                    <a:pt x="480" y="35"/>
                    <a:pt x="480" y="35"/>
                    <a:pt x="480" y="35"/>
                  </a:cubicBezTo>
                  <a:cubicBezTo>
                    <a:pt x="480" y="35"/>
                    <a:pt x="480" y="35"/>
                    <a:pt x="480" y="35"/>
                  </a:cubicBezTo>
                  <a:cubicBezTo>
                    <a:pt x="480" y="36"/>
                    <a:pt x="480" y="36"/>
                    <a:pt x="480" y="36"/>
                  </a:cubicBezTo>
                  <a:cubicBezTo>
                    <a:pt x="480" y="36"/>
                    <a:pt x="480" y="36"/>
                    <a:pt x="480" y="36"/>
                  </a:cubicBezTo>
                  <a:cubicBezTo>
                    <a:pt x="480" y="36"/>
                    <a:pt x="480" y="36"/>
                    <a:pt x="480" y="36"/>
                  </a:cubicBezTo>
                  <a:close/>
                  <a:moveTo>
                    <a:pt x="1061" y="35"/>
                  </a:moveTo>
                  <a:cubicBezTo>
                    <a:pt x="1061" y="35"/>
                    <a:pt x="1061" y="35"/>
                    <a:pt x="1061" y="35"/>
                  </a:cubicBezTo>
                  <a:cubicBezTo>
                    <a:pt x="1060" y="35"/>
                    <a:pt x="1060" y="35"/>
                    <a:pt x="1060" y="36"/>
                  </a:cubicBezTo>
                  <a:cubicBezTo>
                    <a:pt x="1060" y="36"/>
                    <a:pt x="1061" y="36"/>
                    <a:pt x="1061" y="36"/>
                  </a:cubicBezTo>
                  <a:cubicBezTo>
                    <a:pt x="1061" y="36"/>
                    <a:pt x="1061" y="35"/>
                    <a:pt x="1061" y="35"/>
                  </a:cubicBezTo>
                  <a:close/>
                  <a:moveTo>
                    <a:pt x="478" y="33"/>
                  </a:moveTo>
                  <a:cubicBezTo>
                    <a:pt x="478" y="33"/>
                    <a:pt x="478" y="33"/>
                    <a:pt x="478" y="33"/>
                  </a:cubicBezTo>
                  <a:cubicBezTo>
                    <a:pt x="477" y="33"/>
                    <a:pt x="477" y="33"/>
                    <a:pt x="477" y="33"/>
                  </a:cubicBezTo>
                  <a:cubicBezTo>
                    <a:pt x="477" y="33"/>
                    <a:pt x="477" y="33"/>
                    <a:pt x="477" y="33"/>
                  </a:cubicBezTo>
                  <a:cubicBezTo>
                    <a:pt x="477" y="33"/>
                    <a:pt x="477" y="34"/>
                    <a:pt x="477" y="34"/>
                  </a:cubicBezTo>
                  <a:cubicBezTo>
                    <a:pt x="478" y="34"/>
                    <a:pt x="478" y="33"/>
                    <a:pt x="478" y="33"/>
                  </a:cubicBezTo>
                  <a:close/>
                  <a:moveTo>
                    <a:pt x="477" y="33"/>
                  </a:moveTo>
                  <a:cubicBezTo>
                    <a:pt x="478" y="33"/>
                    <a:pt x="478" y="33"/>
                    <a:pt x="478" y="33"/>
                  </a:cubicBezTo>
                  <a:cubicBezTo>
                    <a:pt x="478" y="33"/>
                    <a:pt x="478" y="33"/>
                    <a:pt x="478" y="33"/>
                  </a:cubicBezTo>
                  <a:cubicBezTo>
                    <a:pt x="478" y="33"/>
                    <a:pt x="478" y="33"/>
                    <a:pt x="478" y="33"/>
                  </a:cubicBezTo>
                  <a:cubicBezTo>
                    <a:pt x="478" y="33"/>
                    <a:pt x="478" y="33"/>
                    <a:pt x="478" y="33"/>
                  </a:cubicBezTo>
                  <a:cubicBezTo>
                    <a:pt x="478" y="33"/>
                    <a:pt x="478" y="32"/>
                    <a:pt x="478" y="32"/>
                  </a:cubicBezTo>
                  <a:cubicBezTo>
                    <a:pt x="478" y="32"/>
                    <a:pt x="478" y="32"/>
                    <a:pt x="478" y="32"/>
                  </a:cubicBezTo>
                  <a:cubicBezTo>
                    <a:pt x="478" y="32"/>
                    <a:pt x="478" y="32"/>
                    <a:pt x="477" y="33"/>
                  </a:cubicBezTo>
                  <a:close/>
                  <a:moveTo>
                    <a:pt x="481" y="36"/>
                  </a:moveTo>
                  <a:cubicBezTo>
                    <a:pt x="481" y="36"/>
                    <a:pt x="481" y="36"/>
                    <a:pt x="481" y="36"/>
                  </a:cubicBezTo>
                  <a:cubicBezTo>
                    <a:pt x="480" y="36"/>
                    <a:pt x="480" y="36"/>
                    <a:pt x="480" y="36"/>
                  </a:cubicBezTo>
                  <a:cubicBezTo>
                    <a:pt x="480" y="36"/>
                    <a:pt x="480" y="36"/>
                    <a:pt x="480" y="36"/>
                  </a:cubicBezTo>
                  <a:cubicBezTo>
                    <a:pt x="481" y="36"/>
                    <a:pt x="481" y="36"/>
                    <a:pt x="481" y="36"/>
                  </a:cubicBezTo>
                  <a:close/>
                  <a:moveTo>
                    <a:pt x="481" y="33"/>
                  </a:moveTo>
                  <a:cubicBezTo>
                    <a:pt x="481" y="33"/>
                    <a:pt x="481" y="32"/>
                    <a:pt x="480" y="32"/>
                  </a:cubicBezTo>
                  <a:cubicBezTo>
                    <a:pt x="480" y="32"/>
                    <a:pt x="480" y="33"/>
                    <a:pt x="480" y="33"/>
                  </a:cubicBezTo>
                  <a:cubicBezTo>
                    <a:pt x="481" y="33"/>
                    <a:pt x="481" y="33"/>
                    <a:pt x="481" y="33"/>
                  </a:cubicBezTo>
                  <a:close/>
                  <a:moveTo>
                    <a:pt x="481" y="36"/>
                  </a:moveTo>
                  <a:cubicBezTo>
                    <a:pt x="481" y="36"/>
                    <a:pt x="481" y="36"/>
                    <a:pt x="481" y="36"/>
                  </a:cubicBezTo>
                  <a:cubicBezTo>
                    <a:pt x="481" y="36"/>
                    <a:pt x="481" y="36"/>
                    <a:pt x="481" y="35"/>
                  </a:cubicBezTo>
                  <a:cubicBezTo>
                    <a:pt x="481" y="35"/>
                    <a:pt x="481" y="35"/>
                    <a:pt x="481" y="35"/>
                  </a:cubicBezTo>
                  <a:cubicBezTo>
                    <a:pt x="481" y="35"/>
                    <a:pt x="480" y="36"/>
                    <a:pt x="481" y="36"/>
                  </a:cubicBezTo>
                  <a:close/>
                  <a:moveTo>
                    <a:pt x="637" y="52"/>
                  </a:moveTo>
                  <a:cubicBezTo>
                    <a:pt x="637" y="46"/>
                    <a:pt x="636" y="39"/>
                    <a:pt x="634" y="33"/>
                  </a:cubicBezTo>
                  <a:cubicBezTo>
                    <a:pt x="631" y="26"/>
                    <a:pt x="627" y="21"/>
                    <a:pt x="620" y="17"/>
                  </a:cubicBezTo>
                  <a:cubicBezTo>
                    <a:pt x="614" y="14"/>
                    <a:pt x="607" y="14"/>
                    <a:pt x="600" y="15"/>
                  </a:cubicBezTo>
                  <a:cubicBezTo>
                    <a:pt x="591" y="17"/>
                    <a:pt x="584" y="22"/>
                    <a:pt x="580" y="30"/>
                  </a:cubicBezTo>
                  <a:cubicBezTo>
                    <a:pt x="577" y="35"/>
                    <a:pt x="576" y="40"/>
                    <a:pt x="575" y="46"/>
                  </a:cubicBezTo>
                  <a:cubicBezTo>
                    <a:pt x="574" y="54"/>
                    <a:pt x="575" y="61"/>
                    <a:pt x="578" y="68"/>
                  </a:cubicBezTo>
                  <a:cubicBezTo>
                    <a:pt x="581" y="76"/>
                    <a:pt x="586" y="82"/>
                    <a:pt x="594" y="85"/>
                  </a:cubicBezTo>
                  <a:cubicBezTo>
                    <a:pt x="599" y="87"/>
                    <a:pt x="604" y="88"/>
                    <a:pt x="610" y="87"/>
                  </a:cubicBezTo>
                  <a:cubicBezTo>
                    <a:pt x="620" y="86"/>
                    <a:pt x="628" y="81"/>
                    <a:pt x="632" y="72"/>
                  </a:cubicBezTo>
                  <a:cubicBezTo>
                    <a:pt x="636" y="66"/>
                    <a:pt x="637" y="60"/>
                    <a:pt x="637" y="52"/>
                  </a:cubicBezTo>
                  <a:cubicBezTo>
                    <a:pt x="637" y="52"/>
                    <a:pt x="637" y="52"/>
                    <a:pt x="637" y="52"/>
                  </a:cubicBezTo>
                  <a:close/>
                  <a:moveTo>
                    <a:pt x="967" y="58"/>
                  </a:moveTo>
                  <a:cubicBezTo>
                    <a:pt x="977" y="58"/>
                    <a:pt x="988" y="58"/>
                    <a:pt x="999" y="58"/>
                  </a:cubicBezTo>
                  <a:cubicBezTo>
                    <a:pt x="1000" y="58"/>
                    <a:pt x="1000" y="57"/>
                    <a:pt x="1000" y="57"/>
                  </a:cubicBezTo>
                  <a:cubicBezTo>
                    <a:pt x="1000" y="54"/>
                    <a:pt x="999" y="51"/>
                    <a:pt x="998" y="48"/>
                  </a:cubicBezTo>
                  <a:cubicBezTo>
                    <a:pt x="997" y="44"/>
                    <a:pt x="994" y="42"/>
                    <a:pt x="991" y="40"/>
                  </a:cubicBezTo>
                  <a:cubicBezTo>
                    <a:pt x="985" y="38"/>
                    <a:pt x="980" y="39"/>
                    <a:pt x="975" y="42"/>
                  </a:cubicBezTo>
                  <a:cubicBezTo>
                    <a:pt x="969" y="46"/>
                    <a:pt x="967" y="51"/>
                    <a:pt x="966" y="58"/>
                  </a:cubicBezTo>
                  <a:cubicBezTo>
                    <a:pt x="966" y="58"/>
                    <a:pt x="966" y="58"/>
                    <a:pt x="967" y="58"/>
                  </a:cubicBezTo>
                  <a:close/>
                  <a:moveTo>
                    <a:pt x="804" y="58"/>
                  </a:moveTo>
                  <a:cubicBezTo>
                    <a:pt x="814" y="58"/>
                    <a:pt x="825" y="58"/>
                    <a:pt x="836" y="58"/>
                  </a:cubicBezTo>
                  <a:cubicBezTo>
                    <a:pt x="836" y="58"/>
                    <a:pt x="836" y="58"/>
                    <a:pt x="836" y="58"/>
                  </a:cubicBezTo>
                  <a:cubicBezTo>
                    <a:pt x="837" y="58"/>
                    <a:pt x="837" y="57"/>
                    <a:pt x="837" y="57"/>
                  </a:cubicBezTo>
                  <a:cubicBezTo>
                    <a:pt x="837" y="54"/>
                    <a:pt x="836" y="51"/>
                    <a:pt x="835" y="49"/>
                  </a:cubicBezTo>
                  <a:cubicBezTo>
                    <a:pt x="834" y="44"/>
                    <a:pt x="831" y="41"/>
                    <a:pt x="826" y="40"/>
                  </a:cubicBezTo>
                  <a:cubicBezTo>
                    <a:pt x="819" y="38"/>
                    <a:pt x="813" y="40"/>
                    <a:pt x="809" y="45"/>
                  </a:cubicBezTo>
                  <a:cubicBezTo>
                    <a:pt x="805" y="48"/>
                    <a:pt x="804" y="53"/>
                    <a:pt x="803" y="58"/>
                  </a:cubicBezTo>
                  <a:cubicBezTo>
                    <a:pt x="803" y="58"/>
                    <a:pt x="803" y="58"/>
                    <a:pt x="804" y="58"/>
                  </a:cubicBezTo>
                  <a:close/>
                  <a:moveTo>
                    <a:pt x="234" y="69"/>
                  </a:moveTo>
                  <a:cubicBezTo>
                    <a:pt x="234" y="70"/>
                    <a:pt x="234" y="72"/>
                    <a:pt x="235" y="73"/>
                  </a:cubicBezTo>
                  <a:cubicBezTo>
                    <a:pt x="236" y="80"/>
                    <a:pt x="240" y="85"/>
                    <a:pt x="247" y="87"/>
                  </a:cubicBezTo>
                  <a:cubicBezTo>
                    <a:pt x="250" y="88"/>
                    <a:pt x="254" y="89"/>
                    <a:pt x="258" y="88"/>
                  </a:cubicBezTo>
                  <a:cubicBezTo>
                    <a:pt x="266" y="87"/>
                    <a:pt x="271" y="83"/>
                    <a:pt x="273" y="75"/>
                  </a:cubicBezTo>
                  <a:cubicBezTo>
                    <a:pt x="274" y="72"/>
                    <a:pt x="275" y="70"/>
                    <a:pt x="275" y="67"/>
                  </a:cubicBezTo>
                  <a:cubicBezTo>
                    <a:pt x="275" y="62"/>
                    <a:pt x="275" y="57"/>
                    <a:pt x="273" y="51"/>
                  </a:cubicBezTo>
                  <a:cubicBezTo>
                    <a:pt x="271" y="46"/>
                    <a:pt x="267" y="42"/>
                    <a:pt x="261" y="40"/>
                  </a:cubicBezTo>
                  <a:cubicBezTo>
                    <a:pt x="259" y="39"/>
                    <a:pt x="256" y="39"/>
                    <a:pt x="253" y="39"/>
                  </a:cubicBezTo>
                  <a:cubicBezTo>
                    <a:pt x="245" y="39"/>
                    <a:pt x="239" y="44"/>
                    <a:pt x="235" y="52"/>
                  </a:cubicBezTo>
                  <a:cubicBezTo>
                    <a:pt x="234" y="56"/>
                    <a:pt x="233" y="60"/>
                    <a:pt x="233" y="64"/>
                  </a:cubicBezTo>
                  <a:cubicBezTo>
                    <a:pt x="233" y="66"/>
                    <a:pt x="233" y="67"/>
                    <a:pt x="234" y="69"/>
                  </a:cubicBezTo>
                  <a:close/>
                  <a:moveTo>
                    <a:pt x="349" y="74"/>
                  </a:moveTo>
                  <a:cubicBezTo>
                    <a:pt x="351" y="80"/>
                    <a:pt x="356" y="85"/>
                    <a:pt x="363" y="87"/>
                  </a:cubicBezTo>
                  <a:cubicBezTo>
                    <a:pt x="365" y="88"/>
                    <a:pt x="368" y="88"/>
                    <a:pt x="371" y="88"/>
                  </a:cubicBezTo>
                  <a:cubicBezTo>
                    <a:pt x="379" y="88"/>
                    <a:pt x="385" y="84"/>
                    <a:pt x="388" y="76"/>
                  </a:cubicBezTo>
                  <a:cubicBezTo>
                    <a:pt x="389" y="72"/>
                    <a:pt x="390" y="68"/>
                    <a:pt x="390" y="64"/>
                  </a:cubicBezTo>
                  <a:cubicBezTo>
                    <a:pt x="390" y="60"/>
                    <a:pt x="389" y="55"/>
                    <a:pt x="387" y="51"/>
                  </a:cubicBezTo>
                  <a:cubicBezTo>
                    <a:pt x="385" y="45"/>
                    <a:pt x="381" y="41"/>
                    <a:pt x="375" y="40"/>
                  </a:cubicBezTo>
                  <a:cubicBezTo>
                    <a:pt x="372" y="39"/>
                    <a:pt x="370" y="39"/>
                    <a:pt x="368" y="39"/>
                  </a:cubicBezTo>
                  <a:cubicBezTo>
                    <a:pt x="360" y="40"/>
                    <a:pt x="354" y="44"/>
                    <a:pt x="350" y="51"/>
                  </a:cubicBezTo>
                  <a:cubicBezTo>
                    <a:pt x="349" y="55"/>
                    <a:pt x="348" y="60"/>
                    <a:pt x="348" y="64"/>
                  </a:cubicBezTo>
                  <a:cubicBezTo>
                    <a:pt x="348" y="67"/>
                    <a:pt x="348" y="70"/>
                    <a:pt x="349" y="74"/>
                  </a:cubicBezTo>
                  <a:close/>
                  <a:moveTo>
                    <a:pt x="477" y="33"/>
                  </a:moveTo>
                  <a:cubicBezTo>
                    <a:pt x="477" y="33"/>
                    <a:pt x="477" y="34"/>
                    <a:pt x="477" y="34"/>
                  </a:cubicBezTo>
                  <a:cubicBezTo>
                    <a:pt x="477" y="34"/>
                    <a:pt x="477" y="35"/>
                    <a:pt x="478" y="36"/>
                  </a:cubicBezTo>
                  <a:cubicBezTo>
                    <a:pt x="478" y="36"/>
                    <a:pt x="478" y="36"/>
                    <a:pt x="478" y="35"/>
                  </a:cubicBezTo>
                  <a:cubicBezTo>
                    <a:pt x="479" y="35"/>
                    <a:pt x="479" y="34"/>
                    <a:pt x="478" y="33"/>
                  </a:cubicBezTo>
                  <a:cubicBezTo>
                    <a:pt x="478" y="33"/>
                    <a:pt x="478" y="33"/>
                    <a:pt x="478" y="33"/>
                  </a:cubicBezTo>
                  <a:cubicBezTo>
                    <a:pt x="478" y="33"/>
                    <a:pt x="477" y="33"/>
                    <a:pt x="477" y="33"/>
                  </a:cubicBezTo>
                  <a:close/>
                  <a:moveTo>
                    <a:pt x="480" y="35"/>
                  </a:moveTo>
                  <a:cubicBezTo>
                    <a:pt x="478" y="34"/>
                    <a:pt x="478" y="35"/>
                    <a:pt x="478" y="35"/>
                  </a:cubicBezTo>
                  <a:cubicBezTo>
                    <a:pt x="478" y="36"/>
                    <a:pt x="478" y="36"/>
                    <a:pt x="478" y="36"/>
                  </a:cubicBezTo>
                  <a:cubicBezTo>
                    <a:pt x="478" y="36"/>
                    <a:pt x="478" y="36"/>
                    <a:pt x="478" y="36"/>
                  </a:cubicBezTo>
                  <a:cubicBezTo>
                    <a:pt x="478" y="36"/>
                    <a:pt x="479" y="36"/>
                    <a:pt x="480" y="36"/>
                  </a:cubicBezTo>
                  <a:cubicBezTo>
                    <a:pt x="480" y="36"/>
                    <a:pt x="480" y="36"/>
                    <a:pt x="480" y="36"/>
                  </a:cubicBezTo>
                  <a:cubicBezTo>
                    <a:pt x="480" y="35"/>
                    <a:pt x="480" y="35"/>
                    <a:pt x="480" y="35"/>
                  </a:cubicBezTo>
                  <a:close/>
                  <a:moveTo>
                    <a:pt x="480" y="33"/>
                  </a:moveTo>
                  <a:cubicBezTo>
                    <a:pt x="480" y="33"/>
                    <a:pt x="480" y="33"/>
                    <a:pt x="480" y="33"/>
                  </a:cubicBezTo>
                  <a:cubicBezTo>
                    <a:pt x="480" y="33"/>
                    <a:pt x="480" y="33"/>
                    <a:pt x="480" y="33"/>
                  </a:cubicBezTo>
                  <a:cubicBezTo>
                    <a:pt x="480" y="33"/>
                    <a:pt x="480" y="34"/>
                    <a:pt x="479" y="34"/>
                  </a:cubicBezTo>
                  <a:cubicBezTo>
                    <a:pt x="479" y="34"/>
                    <a:pt x="479" y="35"/>
                    <a:pt x="480" y="35"/>
                  </a:cubicBezTo>
                  <a:cubicBezTo>
                    <a:pt x="480" y="35"/>
                    <a:pt x="480" y="35"/>
                    <a:pt x="480" y="35"/>
                  </a:cubicBezTo>
                  <a:cubicBezTo>
                    <a:pt x="480" y="35"/>
                    <a:pt x="480" y="36"/>
                    <a:pt x="480" y="36"/>
                  </a:cubicBezTo>
                  <a:cubicBezTo>
                    <a:pt x="480" y="36"/>
                    <a:pt x="481" y="36"/>
                    <a:pt x="481" y="36"/>
                  </a:cubicBezTo>
                  <a:cubicBezTo>
                    <a:pt x="481" y="36"/>
                    <a:pt x="481" y="35"/>
                    <a:pt x="481" y="35"/>
                  </a:cubicBezTo>
                  <a:cubicBezTo>
                    <a:pt x="481" y="35"/>
                    <a:pt x="481" y="34"/>
                    <a:pt x="480" y="33"/>
                  </a:cubicBezTo>
                  <a:close/>
                  <a:moveTo>
                    <a:pt x="480" y="33"/>
                  </a:moveTo>
                  <a:cubicBezTo>
                    <a:pt x="480" y="33"/>
                    <a:pt x="480" y="33"/>
                    <a:pt x="480" y="33"/>
                  </a:cubicBezTo>
                  <a:cubicBezTo>
                    <a:pt x="480" y="33"/>
                    <a:pt x="480" y="33"/>
                    <a:pt x="480" y="33"/>
                  </a:cubicBezTo>
                  <a:cubicBezTo>
                    <a:pt x="480" y="33"/>
                    <a:pt x="480" y="33"/>
                    <a:pt x="480" y="33"/>
                  </a:cubicBezTo>
                  <a:cubicBezTo>
                    <a:pt x="480" y="33"/>
                    <a:pt x="480" y="33"/>
                    <a:pt x="480" y="33"/>
                  </a:cubicBezTo>
                  <a:cubicBezTo>
                    <a:pt x="480" y="33"/>
                    <a:pt x="480" y="33"/>
                    <a:pt x="480" y="33"/>
                  </a:cubicBezTo>
                  <a:close/>
                  <a:moveTo>
                    <a:pt x="1058" y="36"/>
                  </a:moveTo>
                  <a:cubicBezTo>
                    <a:pt x="1058" y="36"/>
                    <a:pt x="1058" y="36"/>
                    <a:pt x="1058" y="36"/>
                  </a:cubicBezTo>
                  <a:cubicBezTo>
                    <a:pt x="1059" y="35"/>
                    <a:pt x="1059" y="34"/>
                    <a:pt x="1058" y="33"/>
                  </a:cubicBezTo>
                  <a:cubicBezTo>
                    <a:pt x="1058" y="33"/>
                    <a:pt x="1058" y="33"/>
                    <a:pt x="1058" y="33"/>
                  </a:cubicBezTo>
                  <a:cubicBezTo>
                    <a:pt x="1057" y="33"/>
                    <a:pt x="1057" y="33"/>
                    <a:pt x="1057" y="34"/>
                  </a:cubicBezTo>
                  <a:cubicBezTo>
                    <a:pt x="1057" y="34"/>
                    <a:pt x="1057" y="34"/>
                    <a:pt x="1057" y="35"/>
                  </a:cubicBezTo>
                  <a:cubicBezTo>
                    <a:pt x="1057" y="35"/>
                    <a:pt x="1057" y="36"/>
                    <a:pt x="1058" y="36"/>
                  </a:cubicBezTo>
                  <a:close/>
                  <a:moveTo>
                    <a:pt x="1060" y="35"/>
                  </a:moveTo>
                  <a:cubicBezTo>
                    <a:pt x="1060" y="35"/>
                    <a:pt x="1060" y="35"/>
                    <a:pt x="1060" y="35"/>
                  </a:cubicBezTo>
                  <a:cubicBezTo>
                    <a:pt x="1059" y="35"/>
                    <a:pt x="1059" y="35"/>
                    <a:pt x="1059" y="34"/>
                  </a:cubicBezTo>
                  <a:cubicBezTo>
                    <a:pt x="1059" y="34"/>
                    <a:pt x="1059" y="34"/>
                    <a:pt x="1058" y="35"/>
                  </a:cubicBezTo>
                  <a:cubicBezTo>
                    <a:pt x="1058" y="35"/>
                    <a:pt x="1058" y="35"/>
                    <a:pt x="1058" y="36"/>
                  </a:cubicBezTo>
                  <a:cubicBezTo>
                    <a:pt x="1058" y="36"/>
                    <a:pt x="1058" y="36"/>
                    <a:pt x="1058" y="36"/>
                  </a:cubicBezTo>
                  <a:cubicBezTo>
                    <a:pt x="1058" y="36"/>
                    <a:pt x="1058" y="36"/>
                    <a:pt x="1059" y="36"/>
                  </a:cubicBezTo>
                  <a:cubicBezTo>
                    <a:pt x="1059" y="36"/>
                    <a:pt x="1059" y="36"/>
                    <a:pt x="1059" y="36"/>
                  </a:cubicBezTo>
                  <a:cubicBezTo>
                    <a:pt x="1060" y="36"/>
                    <a:pt x="1060" y="36"/>
                    <a:pt x="1060" y="36"/>
                  </a:cubicBezTo>
                  <a:cubicBezTo>
                    <a:pt x="1060" y="36"/>
                    <a:pt x="1060" y="36"/>
                    <a:pt x="1060" y="35"/>
                  </a:cubicBezTo>
                  <a:close/>
                  <a:moveTo>
                    <a:pt x="479" y="33"/>
                  </a:moveTo>
                  <a:cubicBezTo>
                    <a:pt x="479" y="33"/>
                    <a:pt x="478" y="33"/>
                    <a:pt x="478" y="32"/>
                  </a:cubicBezTo>
                  <a:cubicBezTo>
                    <a:pt x="478" y="32"/>
                    <a:pt x="478" y="32"/>
                    <a:pt x="478" y="32"/>
                  </a:cubicBezTo>
                  <a:cubicBezTo>
                    <a:pt x="478" y="33"/>
                    <a:pt x="478" y="33"/>
                    <a:pt x="478" y="33"/>
                  </a:cubicBezTo>
                  <a:cubicBezTo>
                    <a:pt x="478" y="34"/>
                    <a:pt x="478" y="35"/>
                    <a:pt x="478" y="36"/>
                  </a:cubicBezTo>
                  <a:cubicBezTo>
                    <a:pt x="478" y="36"/>
                    <a:pt x="478" y="36"/>
                    <a:pt x="478" y="36"/>
                  </a:cubicBezTo>
                  <a:cubicBezTo>
                    <a:pt x="478" y="35"/>
                    <a:pt x="479" y="34"/>
                    <a:pt x="479" y="33"/>
                  </a:cubicBezTo>
                  <a:close/>
                  <a:moveTo>
                    <a:pt x="480" y="33"/>
                  </a:moveTo>
                  <a:cubicBezTo>
                    <a:pt x="480" y="33"/>
                    <a:pt x="480" y="33"/>
                    <a:pt x="480" y="33"/>
                  </a:cubicBezTo>
                  <a:cubicBezTo>
                    <a:pt x="480" y="33"/>
                    <a:pt x="480" y="33"/>
                    <a:pt x="480" y="33"/>
                  </a:cubicBezTo>
                  <a:cubicBezTo>
                    <a:pt x="480" y="33"/>
                    <a:pt x="480" y="33"/>
                    <a:pt x="480" y="33"/>
                  </a:cubicBezTo>
                  <a:cubicBezTo>
                    <a:pt x="480" y="32"/>
                    <a:pt x="479" y="32"/>
                    <a:pt x="478" y="32"/>
                  </a:cubicBezTo>
                  <a:cubicBezTo>
                    <a:pt x="478" y="33"/>
                    <a:pt x="478" y="33"/>
                    <a:pt x="478" y="33"/>
                  </a:cubicBezTo>
                  <a:cubicBezTo>
                    <a:pt x="479" y="33"/>
                    <a:pt x="479" y="33"/>
                    <a:pt x="480" y="33"/>
                  </a:cubicBezTo>
                  <a:close/>
                  <a:moveTo>
                    <a:pt x="1058" y="33"/>
                  </a:moveTo>
                  <a:cubicBezTo>
                    <a:pt x="1058" y="33"/>
                    <a:pt x="1058" y="33"/>
                    <a:pt x="1058" y="33"/>
                  </a:cubicBezTo>
                  <a:cubicBezTo>
                    <a:pt x="1059" y="33"/>
                    <a:pt x="1059" y="33"/>
                    <a:pt x="1060" y="33"/>
                  </a:cubicBezTo>
                  <a:cubicBezTo>
                    <a:pt x="1060" y="33"/>
                    <a:pt x="1060" y="33"/>
                    <a:pt x="1060" y="33"/>
                  </a:cubicBezTo>
                  <a:cubicBezTo>
                    <a:pt x="1060" y="33"/>
                    <a:pt x="1060" y="33"/>
                    <a:pt x="1060" y="32"/>
                  </a:cubicBezTo>
                  <a:cubicBezTo>
                    <a:pt x="1059" y="32"/>
                    <a:pt x="1059" y="32"/>
                    <a:pt x="1058" y="33"/>
                  </a:cubicBezTo>
                  <a:cubicBezTo>
                    <a:pt x="1058" y="33"/>
                    <a:pt x="1058" y="33"/>
                    <a:pt x="1058" y="33"/>
                  </a:cubicBezTo>
                  <a:close/>
                  <a:moveTo>
                    <a:pt x="1060" y="33"/>
                  </a:moveTo>
                  <a:cubicBezTo>
                    <a:pt x="1060" y="34"/>
                    <a:pt x="1060" y="34"/>
                    <a:pt x="1060" y="34"/>
                  </a:cubicBezTo>
                  <a:cubicBezTo>
                    <a:pt x="1059" y="34"/>
                    <a:pt x="1059" y="34"/>
                    <a:pt x="1059" y="35"/>
                  </a:cubicBezTo>
                  <a:cubicBezTo>
                    <a:pt x="1060" y="35"/>
                    <a:pt x="1060" y="35"/>
                    <a:pt x="1060" y="36"/>
                  </a:cubicBezTo>
                  <a:cubicBezTo>
                    <a:pt x="1060" y="36"/>
                    <a:pt x="1060" y="36"/>
                    <a:pt x="1060" y="36"/>
                  </a:cubicBezTo>
                  <a:cubicBezTo>
                    <a:pt x="1060" y="36"/>
                    <a:pt x="1060" y="36"/>
                    <a:pt x="1060" y="36"/>
                  </a:cubicBezTo>
                  <a:cubicBezTo>
                    <a:pt x="1060" y="36"/>
                    <a:pt x="1060" y="36"/>
                    <a:pt x="1060" y="36"/>
                  </a:cubicBezTo>
                  <a:cubicBezTo>
                    <a:pt x="1060" y="35"/>
                    <a:pt x="1061" y="35"/>
                    <a:pt x="1061" y="35"/>
                  </a:cubicBezTo>
                  <a:cubicBezTo>
                    <a:pt x="1061" y="34"/>
                    <a:pt x="1061" y="34"/>
                    <a:pt x="1061" y="33"/>
                  </a:cubicBezTo>
                  <a:cubicBezTo>
                    <a:pt x="1061" y="33"/>
                    <a:pt x="1060" y="33"/>
                    <a:pt x="1060" y="33"/>
                  </a:cubicBezTo>
                  <a:cubicBezTo>
                    <a:pt x="1060" y="33"/>
                    <a:pt x="1060" y="33"/>
                    <a:pt x="1060" y="33"/>
                  </a:cubicBezTo>
                  <a:cubicBezTo>
                    <a:pt x="1060" y="33"/>
                    <a:pt x="1060" y="33"/>
                    <a:pt x="1060" y="33"/>
                  </a:cubicBezTo>
                  <a:close/>
                  <a:moveTo>
                    <a:pt x="479" y="35"/>
                  </a:moveTo>
                  <a:cubicBezTo>
                    <a:pt x="479" y="35"/>
                    <a:pt x="480" y="36"/>
                    <a:pt x="480" y="36"/>
                  </a:cubicBezTo>
                  <a:cubicBezTo>
                    <a:pt x="480" y="36"/>
                    <a:pt x="480" y="35"/>
                    <a:pt x="480" y="35"/>
                  </a:cubicBezTo>
                  <a:cubicBezTo>
                    <a:pt x="480" y="35"/>
                    <a:pt x="480" y="35"/>
                    <a:pt x="480" y="35"/>
                  </a:cubicBezTo>
                  <a:cubicBezTo>
                    <a:pt x="480" y="35"/>
                    <a:pt x="479" y="35"/>
                    <a:pt x="479" y="35"/>
                  </a:cubicBezTo>
                  <a:close/>
                  <a:moveTo>
                    <a:pt x="478" y="33"/>
                  </a:moveTo>
                  <a:cubicBezTo>
                    <a:pt x="478" y="33"/>
                    <a:pt x="477" y="33"/>
                    <a:pt x="477" y="33"/>
                  </a:cubicBezTo>
                  <a:cubicBezTo>
                    <a:pt x="478" y="33"/>
                    <a:pt x="478" y="33"/>
                    <a:pt x="478" y="33"/>
                  </a:cubicBezTo>
                  <a:cubicBezTo>
                    <a:pt x="478" y="33"/>
                    <a:pt x="478" y="33"/>
                    <a:pt x="478" y="33"/>
                  </a:cubicBezTo>
                  <a:close/>
                  <a:moveTo>
                    <a:pt x="480" y="34"/>
                  </a:moveTo>
                  <a:cubicBezTo>
                    <a:pt x="480" y="34"/>
                    <a:pt x="480" y="34"/>
                    <a:pt x="480" y="34"/>
                  </a:cubicBezTo>
                  <a:cubicBezTo>
                    <a:pt x="479" y="34"/>
                    <a:pt x="480" y="34"/>
                    <a:pt x="480" y="33"/>
                  </a:cubicBezTo>
                  <a:cubicBezTo>
                    <a:pt x="480" y="33"/>
                    <a:pt x="480" y="33"/>
                    <a:pt x="480" y="33"/>
                  </a:cubicBezTo>
                  <a:cubicBezTo>
                    <a:pt x="480" y="33"/>
                    <a:pt x="480" y="33"/>
                    <a:pt x="480" y="33"/>
                  </a:cubicBezTo>
                  <a:cubicBezTo>
                    <a:pt x="479" y="33"/>
                    <a:pt x="479" y="33"/>
                    <a:pt x="478" y="33"/>
                  </a:cubicBezTo>
                  <a:cubicBezTo>
                    <a:pt x="478" y="34"/>
                    <a:pt x="478" y="35"/>
                    <a:pt x="478" y="36"/>
                  </a:cubicBezTo>
                  <a:cubicBezTo>
                    <a:pt x="479" y="36"/>
                    <a:pt x="479" y="35"/>
                    <a:pt x="479" y="35"/>
                  </a:cubicBezTo>
                  <a:cubicBezTo>
                    <a:pt x="479" y="34"/>
                    <a:pt x="479" y="35"/>
                    <a:pt x="479" y="35"/>
                  </a:cubicBezTo>
                  <a:cubicBezTo>
                    <a:pt x="479" y="35"/>
                    <a:pt x="480" y="35"/>
                    <a:pt x="480" y="35"/>
                  </a:cubicBezTo>
                  <a:cubicBezTo>
                    <a:pt x="480" y="34"/>
                    <a:pt x="480" y="34"/>
                    <a:pt x="480" y="34"/>
                  </a:cubicBezTo>
                  <a:close/>
                  <a:moveTo>
                    <a:pt x="480" y="34"/>
                  </a:moveTo>
                  <a:cubicBezTo>
                    <a:pt x="480" y="34"/>
                    <a:pt x="480" y="34"/>
                    <a:pt x="480" y="34"/>
                  </a:cubicBezTo>
                  <a:cubicBezTo>
                    <a:pt x="480" y="34"/>
                    <a:pt x="480" y="33"/>
                    <a:pt x="480" y="33"/>
                  </a:cubicBezTo>
                  <a:cubicBezTo>
                    <a:pt x="480" y="33"/>
                    <a:pt x="480" y="33"/>
                    <a:pt x="480" y="33"/>
                  </a:cubicBezTo>
                  <a:cubicBezTo>
                    <a:pt x="480" y="33"/>
                    <a:pt x="480" y="33"/>
                    <a:pt x="480" y="33"/>
                  </a:cubicBezTo>
                  <a:cubicBezTo>
                    <a:pt x="479" y="34"/>
                    <a:pt x="479" y="34"/>
                    <a:pt x="480" y="34"/>
                  </a:cubicBezTo>
                  <a:close/>
                  <a:moveTo>
                    <a:pt x="1060" y="33"/>
                  </a:moveTo>
                  <a:cubicBezTo>
                    <a:pt x="1060" y="33"/>
                    <a:pt x="1060" y="33"/>
                    <a:pt x="1060" y="33"/>
                  </a:cubicBezTo>
                  <a:cubicBezTo>
                    <a:pt x="1059" y="33"/>
                    <a:pt x="1059" y="33"/>
                    <a:pt x="1058" y="33"/>
                  </a:cubicBezTo>
                  <a:cubicBezTo>
                    <a:pt x="1058" y="34"/>
                    <a:pt x="1058" y="35"/>
                    <a:pt x="1058" y="36"/>
                  </a:cubicBezTo>
                  <a:cubicBezTo>
                    <a:pt x="1059" y="36"/>
                    <a:pt x="1058" y="35"/>
                    <a:pt x="1059" y="34"/>
                  </a:cubicBezTo>
                  <a:cubicBezTo>
                    <a:pt x="1059" y="34"/>
                    <a:pt x="1059" y="34"/>
                    <a:pt x="1059" y="34"/>
                  </a:cubicBezTo>
                  <a:cubicBezTo>
                    <a:pt x="1059" y="34"/>
                    <a:pt x="1059" y="34"/>
                    <a:pt x="1059" y="34"/>
                  </a:cubicBezTo>
                  <a:cubicBezTo>
                    <a:pt x="1059" y="34"/>
                    <a:pt x="1059" y="34"/>
                    <a:pt x="1059" y="34"/>
                  </a:cubicBezTo>
                  <a:cubicBezTo>
                    <a:pt x="1059" y="34"/>
                    <a:pt x="1059" y="35"/>
                    <a:pt x="1059" y="35"/>
                  </a:cubicBezTo>
                  <a:cubicBezTo>
                    <a:pt x="1059" y="35"/>
                    <a:pt x="1059" y="35"/>
                    <a:pt x="1059" y="35"/>
                  </a:cubicBezTo>
                  <a:cubicBezTo>
                    <a:pt x="1059" y="35"/>
                    <a:pt x="1060" y="35"/>
                    <a:pt x="1060" y="35"/>
                  </a:cubicBezTo>
                  <a:cubicBezTo>
                    <a:pt x="1060" y="34"/>
                    <a:pt x="1060" y="34"/>
                    <a:pt x="1060" y="34"/>
                  </a:cubicBezTo>
                  <a:cubicBezTo>
                    <a:pt x="1060" y="34"/>
                    <a:pt x="1060" y="34"/>
                    <a:pt x="1060" y="33"/>
                  </a:cubicBezTo>
                  <a:close/>
                  <a:moveTo>
                    <a:pt x="1059" y="35"/>
                  </a:moveTo>
                  <a:cubicBezTo>
                    <a:pt x="1059" y="35"/>
                    <a:pt x="1059" y="34"/>
                    <a:pt x="1059" y="34"/>
                  </a:cubicBezTo>
                  <a:cubicBezTo>
                    <a:pt x="1059" y="34"/>
                    <a:pt x="1059" y="34"/>
                    <a:pt x="1059" y="34"/>
                  </a:cubicBezTo>
                  <a:cubicBezTo>
                    <a:pt x="1058" y="34"/>
                    <a:pt x="1059" y="34"/>
                    <a:pt x="1059" y="34"/>
                  </a:cubicBezTo>
                  <a:cubicBezTo>
                    <a:pt x="1059" y="35"/>
                    <a:pt x="1059" y="35"/>
                    <a:pt x="1059" y="35"/>
                  </a:cubicBezTo>
                  <a:close/>
                  <a:moveTo>
                    <a:pt x="1060" y="36"/>
                  </a:moveTo>
                  <a:cubicBezTo>
                    <a:pt x="1060" y="35"/>
                    <a:pt x="1060" y="35"/>
                    <a:pt x="1060" y="35"/>
                  </a:cubicBezTo>
                  <a:cubicBezTo>
                    <a:pt x="1059" y="35"/>
                    <a:pt x="1059" y="35"/>
                    <a:pt x="1059" y="35"/>
                  </a:cubicBezTo>
                  <a:cubicBezTo>
                    <a:pt x="1059" y="35"/>
                    <a:pt x="1059" y="36"/>
                    <a:pt x="1060" y="36"/>
                  </a:cubicBezTo>
                  <a:close/>
                  <a:moveTo>
                    <a:pt x="1060" y="34"/>
                  </a:moveTo>
                  <a:cubicBezTo>
                    <a:pt x="1060" y="34"/>
                    <a:pt x="1060" y="33"/>
                    <a:pt x="1060" y="33"/>
                  </a:cubicBezTo>
                  <a:cubicBezTo>
                    <a:pt x="1060" y="34"/>
                    <a:pt x="1060" y="34"/>
                    <a:pt x="1060" y="34"/>
                  </a:cubicBezTo>
                  <a:cubicBezTo>
                    <a:pt x="1060" y="34"/>
                    <a:pt x="1060" y="34"/>
                    <a:pt x="1060" y="34"/>
                  </a:cubicBezTo>
                  <a:close/>
                  <a:moveTo>
                    <a:pt x="479" y="33"/>
                  </a:moveTo>
                  <a:cubicBezTo>
                    <a:pt x="479" y="33"/>
                    <a:pt x="479" y="34"/>
                    <a:pt x="479" y="34"/>
                  </a:cubicBezTo>
                  <a:cubicBezTo>
                    <a:pt x="479" y="34"/>
                    <a:pt x="479" y="34"/>
                    <a:pt x="480" y="34"/>
                  </a:cubicBezTo>
                  <a:cubicBezTo>
                    <a:pt x="480" y="34"/>
                    <a:pt x="480" y="34"/>
                    <a:pt x="480" y="34"/>
                  </a:cubicBezTo>
                  <a:cubicBezTo>
                    <a:pt x="480" y="34"/>
                    <a:pt x="480" y="34"/>
                    <a:pt x="480" y="33"/>
                  </a:cubicBezTo>
                  <a:cubicBezTo>
                    <a:pt x="479" y="33"/>
                    <a:pt x="479" y="33"/>
                    <a:pt x="479" y="33"/>
                  </a:cubicBezTo>
                  <a:close/>
                  <a:moveTo>
                    <a:pt x="1059" y="33"/>
                  </a:moveTo>
                  <a:cubicBezTo>
                    <a:pt x="1058" y="33"/>
                    <a:pt x="1059" y="34"/>
                    <a:pt x="1059" y="34"/>
                  </a:cubicBezTo>
                  <a:cubicBezTo>
                    <a:pt x="1059" y="34"/>
                    <a:pt x="1059" y="34"/>
                    <a:pt x="1059" y="34"/>
                  </a:cubicBezTo>
                  <a:cubicBezTo>
                    <a:pt x="1059" y="34"/>
                    <a:pt x="1059" y="33"/>
                    <a:pt x="1059" y="33"/>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505050"/>
                </a:solidFill>
              </a:endParaRPr>
            </a:p>
          </p:txBody>
        </p:sp>
      </p:grpSp>
    </p:spTree>
    <p:extLst>
      <p:ext uri="{BB962C8B-B14F-4D97-AF65-F5344CB8AC3E}">
        <p14:creationId xmlns:p14="http://schemas.microsoft.com/office/powerpoint/2010/main" val="204135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decel="100000" fill="hold" nodeType="withEffect">
                                  <p:stCondLst>
                                    <p:cond delay="0"/>
                                  </p:stCondLst>
                                  <p:childTnLst>
                                    <p:animMotion origin="layout" path="M 3.74316E-6 -2.96296E-6 L -0.19706 -2.96296E-6 " pathEditMode="relative" rAng="0" ptsTypes="AA">
                                      <p:cBhvr>
                                        <p:cTn id="6" dur="800" fill="hold"/>
                                        <p:tgtEl>
                                          <p:spTgt spid="2"/>
                                        </p:tgtEl>
                                        <p:attrNameLst>
                                          <p:attrName>ppt_x</p:attrName>
                                          <p:attrName>ppt_y</p:attrName>
                                        </p:attrNameLst>
                                      </p:cBhvr>
                                      <p:rCtr x="-9859" y="0"/>
                                    </p:animMotion>
                                  </p:childTnLst>
                                </p:cTn>
                              </p:par>
                              <p:par>
                                <p:cTn id="7" presetID="63" presetClass="path" presetSubtype="0" decel="100000" fill="hold" nodeType="withEffect">
                                  <p:stCondLst>
                                    <p:cond delay="0"/>
                                  </p:stCondLst>
                                  <p:childTnLst>
                                    <p:animMotion origin="layout" path="M -3.01641E-6 -2.96296E-6 L 0.19432 -2.96296E-6 " pathEditMode="relative" rAng="0" ptsTypes="AA">
                                      <p:cBhvr>
                                        <p:cTn id="8" dur="800" fill="hold"/>
                                        <p:tgtEl>
                                          <p:spTgt spid="4"/>
                                        </p:tgtEl>
                                        <p:attrNameLst>
                                          <p:attrName>ppt_x</p:attrName>
                                          <p:attrName>ppt_y</p:attrName>
                                        </p:attrNameLst>
                                      </p:cBhvr>
                                      <p:rCtr x="9716" y="0"/>
                                    </p:animMotion>
                                  </p:childTnLst>
                                </p:cTn>
                              </p:par>
                              <p:par>
                                <p:cTn id="9" presetID="10" presetClass="entr" presetSubtype="0" fill="hold" grpId="0" nodeType="withEffect">
                                  <p:stCondLst>
                                    <p:cond delay="850"/>
                                  </p:stCondLst>
                                  <p:childTnLst>
                                    <p:set>
                                      <p:cBhvr>
                                        <p:cTn id="10" dur="1" fill="hold">
                                          <p:stCondLst>
                                            <p:cond delay="0"/>
                                          </p:stCondLst>
                                        </p:cTn>
                                        <p:tgtEl>
                                          <p:spTgt spid="70"/>
                                        </p:tgtEl>
                                        <p:attrNameLst>
                                          <p:attrName>style.visibility</p:attrName>
                                        </p:attrNameLst>
                                      </p:cBhvr>
                                      <p:to>
                                        <p:strVal val="visible"/>
                                      </p:to>
                                    </p:set>
                                    <p:animEffect transition="in" filter="fade">
                                      <p:cBhvr>
                                        <p:cTn id="11" dur="2000"/>
                                        <p:tgtEl>
                                          <p:spTgt spid="70"/>
                                        </p:tgtEl>
                                      </p:cBhvr>
                                    </p:animEffect>
                                  </p:childTnLst>
                                </p:cTn>
                              </p:par>
                              <p:par>
                                <p:cTn id="12" presetID="10" presetClass="entr" presetSubtype="0" fill="hold" nodeType="withEffect">
                                  <p:stCondLst>
                                    <p:cond delay="1050"/>
                                  </p:stCondLst>
                                  <p:childTnLst>
                                    <p:set>
                                      <p:cBhvr>
                                        <p:cTn id="13" dur="1" fill="hold">
                                          <p:stCondLst>
                                            <p:cond delay="0"/>
                                          </p:stCondLst>
                                        </p:cTn>
                                        <p:tgtEl>
                                          <p:spTgt spid="78"/>
                                        </p:tgtEl>
                                        <p:attrNameLst>
                                          <p:attrName>style.visibility</p:attrName>
                                        </p:attrNameLst>
                                      </p:cBhvr>
                                      <p:to>
                                        <p:strVal val="visible"/>
                                      </p:to>
                                    </p:set>
                                    <p:animEffect transition="in" filter="fade">
                                      <p:cBhvr>
                                        <p:cTn id="14" dur="2000"/>
                                        <p:tgtEl>
                                          <p:spTgt spid="78"/>
                                        </p:tgtEl>
                                      </p:cBhvr>
                                    </p:animEffect>
                                  </p:childTnLst>
                                </p:cTn>
                              </p:par>
                              <p:par>
                                <p:cTn id="15" presetID="10" presetClass="entr" presetSubtype="0" fill="hold" nodeType="withEffect">
                                  <p:stCondLst>
                                    <p:cond delay="115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2000"/>
                                        <p:tgtEl>
                                          <p:spTgt spid="72"/>
                                        </p:tgtEl>
                                      </p:cBhvr>
                                    </p:animEffect>
                                  </p:childTnLst>
                                </p:cTn>
                              </p:par>
                              <p:par>
                                <p:cTn id="18" presetID="10" presetClass="entr" presetSubtype="0" fill="hold" nodeType="withEffect">
                                  <p:stCondLst>
                                    <p:cond delay="1250"/>
                                  </p:stCondLst>
                                  <p:childTnLst>
                                    <p:set>
                                      <p:cBhvr>
                                        <p:cTn id="19" dur="1" fill="hold">
                                          <p:stCondLst>
                                            <p:cond delay="0"/>
                                          </p:stCondLst>
                                        </p:cTn>
                                        <p:tgtEl>
                                          <p:spTgt spid="75"/>
                                        </p:tgtEl>
                                        <p:attrNameLst>
                                          <p:attrName>style.visibility</p:attrName>
                                        </p:attrNameLst>
                                      </p:cBhvr>
                                      <p:to>
                                        <p:strVal val="visible"/>
                                      </p:to>
                                    </p:set>
                                    <p:animEffect transition="in" filter="fade">
                                      <p:cBhvr>
                                        <p:cTn id="20" dur="2000"/>
                                        <p:tgtEl>
                                          <p:spTgt spid="75"/>
                                        </p:tgtEl>
                                      </p:cBhvr>
                                    </p:animEffect>
                                  </p:childTnLst>
                                </p:cTn>
                              </p:par>
                              <p:par>
                                <p:cTn id="21" presetID="10" presetClass="entr" presetSubtype="0" fill="hold" nodeType="withEffect">
                                  <p:stCondLst>
                                    <p:cond delay="1350"/>
                                  </p:stCondLst>
                                  <p:childTnLst>
                                    <p:set>
                                      <p:cBhvr>
                                        <p:cTn id="22" dur="1" fill="hold">
                                          <p:stCondLst>
                                            <p:cond delay="0"/>
                                          </p:stCondLst>
                                        </p:cTn>
                                        <p:tgtEl>
                                          <p:spTgt spid="87"/>
                                        </p:tgtEl>
                                        <p:attrNameLst>
                                          <p:attrName>style.visibility</p:attrName>
                                        </p:attrNameLst>
                                      </p:cBhvr>
                                      <p:to>
                                        <p:strVal val="visible"/>
                                      </p:to>
                                    </p:set>
                                    <p:animEffect transition="in" filter="fade">
                                      <p:cBhvr>
                                        <p:cTn id="23" dur="2000"/>
                                        <p:tgtEl>
                                          <p:spTgt spid="87"/>
                                        </p:tgtEl>
                                      </p:cBhvr>
                                    </p:animEffect>
                                  </p:childTnLst>
                                </p:cTn>
                              </p:par>
                              <p:par>
                                <p:cTn id="24" presetID="10" presetClass="entr" presetSubtype="0" fill="hold" nodeType="withEffect">
                                  <p:stCondLst>
                                    <p:cond delay="1450"/>
                                  </p:stCondLst>
                                  <p:childTnLst>
                                    <p:set>
                                      <p:cBhvr>
                                        <p:cTn id="25" dur="1" fill="hold">
                                          <p:stCondLst>
                                            <p:cond delay="0"/>
                                          </p:stCondLst>
                                        </p:cTn>
                                        <p:tgtEl>
                                          <p:spTgt spid="81"/>
                                        </p:tgtEl>
                                        <p:attrNameLst>
                                          <p:attrName>style.visibility</p:attrName>
                                        </p:attrNameLst>
                                      </p:cBhvr>
                                      <p:to>
                                        <p:strVal val="visible"/>
                                      </p:to>
                                    </p:set>
                                    <p:animEffect transition="in" filter="fade">
                                      <p:cBhvr>
                                        <p:cTn id="26" dur="2000"/>
                                        <p:tgtEl>
                                          <p:spTgt spid="81"/>
                                        </p:tgtEl>
                                      </p:cBhvr>
                                    </p:animEffect>
                                  </p:childTnLst>
                                </p:cTn>
                              </p:par>
                              <p:par>
                                <p:cTn id="27" presetID="10" presetClass="entr" presetSubtype="0" fill="hold" nodeType="withEffect">
                                  <p:stCondLst>
                                    <p:cond delay="1550"/>
                                  </p:stCondLst>
                                  <p:childTnLst>
                                    <p:set>
                                      <p:cBhvr>
                                        <p:cTn id="28" dur="1" fill="hold">
                                          <p:stCondLst>
                                            <p:cond delay="0"/>
                                          </p:stCondLst>
                                        </p:cTn>
                                        <p:tgtEl>
                                          <p:spTgt spid="84"/>
                                        </p:tgtEl>
                                        <p:attrNameLst>
                                          <p:attrName>style.visibility</p:attrName>
                                        </p:attrNameLst>
                                      </p:cBhvr>
                                      <p:to>
                                        <p:strVal val="visible"/>
                                      </p:to>
                                    </p:set>
                                    <p:animEffect transition="in" filter="fade">
                                      <p:cBhvr>
                                        <p:cTn id="29" dur="2000"/>
                                        <p:tgtEl>
                                          <p:spTgt spid="84"/>
                                        </p:tgtEl>
                                      </p:cBhvr>
                                    </p:animEffect>
                                  </p:childTnLst>
                                </p:cTn>
                              </p:par>
                              <p:par>
                                <p:cTn id="30" presetID="10" presetClass="entr" presetSubtype="0" fill="hold" grpId="0" nodeType="withEffect">
                                  <p:stCondLst>
                                    <p:cond delay="165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2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a:t>Adding your </a:t>
            </a:r>
            <a:r>
              <a:rPr lang="en-US" b="0" dirty="0" smtClean="0"/>
              <a:t>first </a:t>
            </a:r>
            <a:r>
              <a:rPr lang="en-US" b="0" dirty="0"/>
              <a:t>apps</a:t>
            </a:r>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000287736"/>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NA14Speaker_PPT_Template [Read-Only]" id="{2A7DA4F6-E863-44BA-B064-9E5DF871FA15}" vid="{CA2D5409-25F5-4284-AE71-EC20238C5228}"/>
    </a:ext>
  </a:extLst>
</a:theme>
</file>

<file path=ppt/theme/theme3.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4.xml><?xml version="1.0" encoding="utf-8"?>
<a:theme xmlns:a="http://schemas.openxmlformats.org/drawingml/2006/main" name="2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5.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6.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7.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5fad15d0-477e-40da-a20d-40d4ca777cbd">
      <UserInfo>
        <DisplayName>Chakkaradeep (Chaks) Chinnakonda Chandran</DisplayName>
        <AccountId>285</AccountId>
        <AccountType/>
      </UserInfo>
      <UserInfo>
        <DisplayName>Rob Howard (SHAREPOINT)</DisplayName>
        <AccountId>27</AccountId>
        <AccountType/>
      </UserInfo>
    </SharedWithUsers>
  </documentManagement>
</p:properties>
</file>

<file path=customXml/itemProps1.xml><?xml version="1.0" encoding="utf-8"?>
<ds:datastoreItem xmlns:ds="http://schemas.openxmlformats.org/officeDocument/2006/customXml" ds:itemID="{CDCC3652-7098-4D06-B7D9-1273FE7298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0949F37-ADA0-43B5-A4BE-A06E29314F92}">
  <ds:schemaRefs>
    <ds:schemaRef ds:uri="http://schemas.microsoft.com/sharepoint/v3/contenttype/forms"/>
  </ds:schemaRefs>
</ds:datastoreItem>
</file>

<file path=customXml/itemProps3.xml><?xml version="1.0" encoding="utf-8"?>
<ds:datastoreItem xmlns:ds="http://schemas.openxmlformats.org/officeDocument/2006/customXml" ds:itemID="{203BD6B7-4615-45E3-BF8C-DA148C6A139C}">
  <ds:schemaRefs>
    <ds:schemaRef ds:uri="http://schemas.openxmlformats.org/package/2006/metadata/core-properties"/>
    <ds:schemaRef ds:uri="5fad15d0-477e-40da-a20d-40d4ca777cbd"/>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3900</Words>
  <Application>Microsoft Office PowerPoint</Application>
  <PresentationFormat>Custom</PresentationFormat>
  <Paragraphs>631</Paragraphs>
  <Slides>47</Slides>
  <Notes>27</Notes>
  <HiddenSlides>4</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47</vt:i4>
      </vt:variant>
    </vt:vector>
  </HeadingPairs>
  <TitlesOfParts>
    <vt:vector size="64" baseType="lpstr">
      <vt:lpstr>Arial</vt:lpstr>
      <vt:lpstr>Calibri</vt:lpstr>
      <vt:lpstr>Consolas</vt:lpstr>
      <vt:lpstr>Courier New</vt:lpstr>
      <vt:lpstr>Segoe UI</vt:lpstr>
      <vt:lpstr>Segoe UI Black</vt:lpstr>
      <vt:lpstr>Segoe UI Light</vt:lpstr>
      <vt:lpstr>Segoe UI Semibold</vt:lpstr>
      <vt:lpstr>Times New Roman</vt:lpstr>
      <vt:lpstr>Wingdings</vt:lpstr>
      <vt:lpstr>5-30055_Office Template 2012 - 16x9 - White Background</vt:lpstr>
      <vt:lpstr>TechEd 2014 Dk Blue</vt:lpstr>
      <vt:lpstr>1_Metro Presentation</vt:lpstr>
      <vt:lpstr>2_Metro Presentation</vt:lpstr>
      <vt:lpstr>TEE14 Speaker PPT Template</vt:lpstr>
      <vt:lpstr>1_5-30055_Office Template 2012 - 16x9 - White Background</vt:lpstr>
      <vt:lpstr>2_TEE14 Speaker PPT Template</vt:lpstr>
      <vt:lpstr>Office 365 Development</vt:lpstr>
      <vt:lpstr>Getting started with Apps for SharePoint</vt:lpstr>
      <vt:lpstr>Agenda</vt:lpstr>
      <vt:lpstr>Vision</vt:lpstr>
      <vt:lpstr>Intro to the app model</vt:lpstr>
      <vt:lpstr>Contextual apps</vt:lpstr>
      <vt:lpstr>Introducing the app model</vt:lpstr>
      <vt:lpstr>Modern app development </vt:lpstr>
      <vt:lpstr>PowerPoint Presentation</vt:lpstr>
      <vt:lpstr>Apps for SharePoint</vt:lpstr>
      <vt:lpstr>SharePoint building blocks</vt:lpstr>
      <vt:lpstr>Architecture of apps</vt:lpstr>
      <vt:lpstr>Client-side pattern</vt:lpstr>
      <vt:lpstr>Server-side pattern</vt:lpstr>
      <vt:lpstr>Hybrid pattern</vt:lpstr>
      <vt:lpstr>Provider versus SharePoint hosted</vt:lpstr>
      <vt:lpstr>Application isolation</vt:lpstr>
      <vt:lpstr>Understanding the app URL</vt:lpstr>
      <vt:lpstr>App entry points</vt:lpstr>
      <vt:lpstr>The SharePoint client APIs</vt:lpstr>
      <vt:lpstr>PowerPoint Presentation</vt:lpstr>
      <vt:lpstr>Apps in site collection hierarchy</vt:lpstr>
      <vt:lpstr>Centrally deployed app</vt:lpstr>
      <vt:lpstr>Packaging and publishing apps</vt:lpstr>
      <vt:lpstr>Cross domain calls</vt:lpstr>
      <vt:lpstr>Authentication</vt:lpstr>
      <vt:lpstr>Versioning</vt:lpstr>
      <vt:lpstr>SP app upgrade process</vt:lpstr>
      <vt:lpstr>App scopes</vt:lpstr>
      <vt:lpstr>App rights</vt:lpstr>
      <vt:lpstr>Setting app rights</vt:lpstr>
      <vt:lpstr>App shapes for SharePoint</vt:lpstr>
      <vt:lpstr>PowerPoint Presentation</vt:lpstr>
      <vt:lpstr>App shapes for SharePoint</vt:lpstr>
      <vt:lpstr>PowerPoint Presentation</vt:lpstr>
      <vt:lpstr>App shapes for SharePoint</vt:lpstr>
      <vt:lpstr>PowerPoint Presentation</vt:lpstr>
      <vt:lpstr>PowerPoint Presentation</vt:lpstr>
      <vt:lpstr>Getting started</vt:lpstr>
      <vt:lpstr>Visual Studio 2013</vt:lpstr>
      <vt:lpstr>Environment</vt:lpstr>
      <vt:lpstr>PowerPoint Presentation</vt:lpstr>
      <vt:lpstr>Conclusion</vt:lpstr>
      <vt:lpstr>Summary</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2014-06-20T16:01:45Z</dcterms:created>
  <dcterms:modified xsi:type="dcterms:W3CDTF">2014-11-21T19:34:49Z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0x010100A2E4C90AA7333249A7DBC8CC6F49919B</vt:lpwstr>
  </property>
  <property fmtid="{D5CDD505-2E9C-101B-9397-08002B2CF9AE}" pid="3" name="IsMyDocuments">
    <vt:bool>true</vt:bool>
  </property>
  <property fmtid="{D5CDD505-2E9C-101B-9397-08002B2CF9AE}" pid="4" name="DocVizMetadataToken">
    <vt:lpwstr>300x259x1</vt:lpwstr>
  </property>
</Properties>
</file>